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2" r:id="rId5"/>
  </p:sldMasterIdLst>
  <p:notesMasterIdLst>
    <p:notesMasterId r:id="rId89"/>
  </p:notesMasterIdLst>
  <p:handoutMasterIdLst>
    <p:handoutMasterId r:id="rId90"/>
  </p:handoutMasterIdLst>
  <p:sldIdLst>
    <p:sldId id="353" r:id="rId6"/>
    <p:sldId id="581" r:id="rId7"/>
    <p:sldId id="847" r:id="rId8"/>
    <p:sldId id="848" r:id="rId9"/>
    <p:sldId id="828" r:id="rId10"/>
    <p:sldId id="738" r:id="rId11"/>
    <p:sldId id="739" r:id="rId12"/>
    <p:sldId id="740" r:id="rId13"/>
    <p:sldId id="741" r:id="rId14"/>
    <p:sldId id="787" r:id="rId15"/>
    <p:sldId id="742" r:id="rId16"/>
    <p:sldId id="767" r:id="rId17"/>
    <p:sldId id="768" r:id="rId18"/>
    <p:sldId id="769" r:id="rId19"/>
    <p:sldId id="770" r:id="rId20"/>
    <p:sldId id="771" r:id="rId21"/>
    <p:sldId id="772" r:id="rId22"/>
    <p:sldId id="773" r:id="rId23"/>
    <p:sldId id="774" r:id="rId24"/>
    <p:sldId id="757" r:id="rId25"/>
    <p:sldId id="764" r:id="rId26"/>
    <p:sldId id="765" r:id="rId27"/>
    <p:sldId id="758" r:id="rId28"/>
    <p:sldId id="807" r:id="rId29"/>
    <p:sldId id="759" r:id="rId30"/>
    <p:sldId id="760" r:id="rId31"/>
    <p:sldId id="761" r:id="rId32"/>
    <p:sldId id="762" r:id="rId33"/>
    <p:sldId id="763" r:id="rId34"/>
    <p:sldId id="794" r:id="rId35"/>
    <p:sldId id="795" r:id="rId36"/>
    <p:sldId id="796" r:id="rId37"/>
    <p:sldId id="797" r:id="rId38"/>
    <p:sldId id="798" r:id="rId39"/>
    <p:sldId id="799" r:id="rId40"/>
    <p:sldId id="800" r:id="rId41"/>
    <p:sldId id="801" r:id="rId42"/>
    <p:sldId id="802" r:id="rId43"/>
    <p:sldId id="803" r:id="rId44"/>
    <p:sldId id="804" r:id="rId45"/>
    <p:sldId id="805" r:id="rId46"/>
    <p:sldId id="756" r:id="rId47"/>
    <p:sldId id="696" r:id="rId48"/>
    <p:sldId id="716" r:id="rId49"/>
    <p:sldId id="806" r:id="rId50"/>
    <p:sldId id="694" r:id="rId51"/>
    <p:sldId id="713" r:id="rId52"/>
    <p:sldId id="714" r:id="rId53"/>
    <p:sldId id="409" r:id="rId54"/>
    <p:sldId id="341" r:id="rId55"/>
    <p:sldId id="340" r:id="rId56"/>
    <p:sldId id="859" r:id="rId57"/>
    <p:sldId id="860" r:id="rId58"/>
    <p:sldId id="861" r:id="rId59"/>
    <p:sldId id="840" r:id="rId60"/>
    <p:sldId id="858" r:id="rId61"/>
    <p:sldId id="839" r:id="rId62"/>
    <p:sldId id="857" r:id="rId63"/>
    <p:sldId id="856" r:id="rId64"/>
    <p:sldId id="853" r:id="rId65"/>
    <p:sldId id="855" r:id="rId66"/>
    <p:sldId id="854" r:id="rId67"/>
    <p:sldId id="845" r:id="rId68"/>
    <p:sldId id="862" r:id="rId69"/>
    <p:sldId id="775" r:id="rId70"/>
    <p:sldId id="776" r:id="rId71"/>
    <p:sldId id="777" r:id="rId72"/>
    <p:sldId id="779" r:id="rId73"/>
    <p:sldId id="780" r:id="rId74"/>
    <p:sldId id="781" r:id="rId75"/>
    <p:sldId id="782" r:id="rId76"/>
    <p:sldId id="783" r:id="rId77"/>
    <p:sldId id="784" r:id="rId78"/>
    <p:sldId id="785" r:id="rId79"/>
    <p:sldId id="829" r:id="rId80"/>
    <p:sldId id="833" r:id="rId81"/>
    <p:sldId id="830" r:id="rId82"/>
    <p:sldId id="832" r:id="rId83"/>
    <p:sldId id="826" r:id="rId84"/>
    <p:sldId id="852" r:id="rId85"/>
    <p:sldId id="850" r:id="rId86"/>
    <p:sldId id="851" r:id="rId87"/>
    <p:sldId id="343" r:id="rId88"/>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C938"/>
    <a:srgbClr val="93C21C"/>
    <a:srgbClr val="2E96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DE5881-D084-445B-AF6D-15C18857DB2C}" v="831" dt="2025-02-11T23:08:03.611"/>
    <p1510:client id="{45EDFD08-5E9C-417C-928B-04AC45FA03DC}" v="42" dt="2025-02-11T21:40:22.492"/>
    <p1510:client id="{50A253A6-E9DD-8DE5-0A62-A529E53E3AD0}" v="387" dt="2025-02-12T06:12:26.834"/>
    <p1510:client id="{722225D1-0CD1-49C6-4C06-D4920E165B89}" v="280" dt="2025-02-11T07:37:12.787"/>
    <p1510:client id="{7611283F-7866-4B95-BA10-DD98BDA97539}" v="203" dt="2025-02-12T04:57:21.007"/>
    <p1510:client id="{7953773D-4AAB-31FB-0565-11AF115D49EF}" v="384" dt="2025-02-11T07:09:23.357"/>
  </p1510:revLst>
</p1510:revInfo>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50" d="100"/>
          <a:sy n="50" d="100"/>
        </p:scale>
        <p:origin x="-1392" y="-3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handoutMaster" Target="handoutMasters/handoutMaster1.xml"/><Relationship Id="rId95" Type="http://schemas.microsoft.com/office/2015/10/relationships/revisionInfo" Target="revisionInfo.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4EF6E3-C593-4538-9DA6-95B113095C8E}" type="doc">
      <dgm:prSet loTypeId="urn:microsoft.com/office/officeart/2008/layout/LinedList" loCatId="list" qsTypeId="urn:microsoft.com/office/officeart/2005/8/quickstyle/simple2" qsCatId="simple" csTypeId="urn:microsoft.com/office/officeart/2005/8/colors/accent2_2" csCatId="accent2" phldr="1"/>
      <dgm:spPr/>
      <dgm:t>
        <a:bodyPr/>
        <a:lstStyle/>
        <a:p>
          <a:endParaRPr lang="en-US"/>
        </a:p>
      </dgm:t>
    </dgm:pt>
    <dgm:pt modelId="{6E778A2D-7EB3-4DA4-80F2-FB9D688F14C1}">
      <dgm:prSet/>
      <dgm:spPr/>
      <dgm:t>
        <a:bodyPr/>
        <a:lstStyle/>
        <a:p>
          <a:pPr algn="ctr"/>
          <a:endParaRPr lang="en-US"/>
        </a:p>
      </dgm:t>
    </dgm:pt>
    <dgm:pt modelId="{70843EB4-C974-4CE7-BE34-CC4AEA1C67C8}" type="parTrans" cxnId="{D8A8DD27-BBEF-4E38-B1BD-629DA3E90C79}">
      <dgm:prSet/>
      <dgm:spPr/>
      <dgm:t>
        <a:bodyPr/>
        <a:lstStyle/>
        <a:p>
          <a:endParaRPr lang="en-US"/>
        </a:p>
      </dgm:t>
    </dgm:pt>
    <dgm:pt modelId="{5E7B2435-B762-42B9-83F2-F1468418FC4A}" type="sibTrans" cxnId="{D8A8DD27-BBEF-4E38-B1BD-629DA3E90C79}">
      <dgm:prSet/>
      <dgm:spPr/>
      <dgm:t>
        <a:bodyPr/>
        <a:lstStyle/>
        <a:p>
          <a:endParaRPr lang="en-US"/>
        </a:p>
      </dgm:t>
    </dgm:pt>
    <dgm:pt modelId="{A5C35230-CEE2-42CC-8D16-FC320A26997C}">
      <dgm:prSet/>
      <dgm:spPr/>
      <dgm:t>
        <a:bodyPr/>
        <a:lstStyle/>
        <a:p>
          <a:r>
            <a:rPr lang="pl-PL" b="1"/>
            <a:t>90 dni od urodzenia w przypadku bydła i koniowatych; </a:t>
          </a:r>
          <a:endParaRPr lang="en-US"/>
        </a:p>
      </dgm:t>
    </dgm:pt>
    <dgm:pt modelId="{5FF5BB2D-41FB-407D-ABBB-7075D0A92A39}" type="parTrans" cxnId="{0780987E-7D35-4725-9040-44D5BD61ED0D}">
      <dgm:prSet/>
      <dgm:spPr/>
      <dgm:t>
        <a:bodyPr/>
        <a:lstStyle/>
        <a:p>
          <a:endParaRPr lang="en-US"/>
        </a:p>
      </dgm:t>
    </dgm:pt>
    <dgm:pt modelId="{31BEEFAA-5583-449C-88DC-4F35A1DB881B}" type="sibTrans" cxnId="{0780987E-7D35-4725-9040-44D5BD61ED0D}">
      <dgm:prSet/>
      <dgm:spPr/>
      <dgm:t>
        <a:bodyPr/>
        <a:lstStyle/>
        <a:p>
          <a:endParaRPr lang="en-US"/>
        </a:p>
      </dgm:t>
    </dgm:pt>
    <dgm:pt modelId="{86030623-9BFE-475B-A83A-CD17B1AEAE3D}">
      <dgm:prSet/>
      <dgm:spPr/>
      <dgm:t>
        <a:bodyPr/>
        <a:lstStyle/>
        <a:p>
          <a:r>
            <a:rPr lang="pl-PL" b="1"/>
            <a:t>45 dni od urodzenia w przypadku owiec i kóz;</a:t>
          </a:r>
          <a:endParaRPr lang="en-US"/>
        </a:p>
      </dgm:t>
    </dgm:pt>
    <dgm:pt modelId="{B5F3A958-310C-40D3-AC14-0AFB6D5105CF}" type="parTrans" cxnId="{8ECDB28A-7975-4C97-B997-91495068FC2E}">
      <dgm:prSet/>
      <dgm:spPr/>
      <dgm:t>
        <a:bodyPr/>
        <a:lstStyle/>
        <a:p>
          <a:endParaRPr lang="en-US"/>
        </a:p>
      </dgm:t>
    </dgm:pt>
    <dgm:pt modelId="{59F6EB15-7D0B-4701-AE50-E7E33E7C2198}" type="sibTrans" cxnId="{8ECDB28A-7975-4C97-B997-91495068FC2E}">
      <dgm:prSet/>
      <dgm:spPr/>
      <dgm:t>
        <a:bodyPr/>
        <a:lstStyle/>
        <a:p>
          <a:endParaRPr lang="en-US"/>
        </a:p>
      </dgm:t>
    </dgm:pt>
    <dgm:pt modelId="{ECA8EA63-9F77-4976-B5D1-B53D8897EFBC}">
      <dgm:prSet/>
      <dgm:spPr/>
      <dgm:t>
        <a:bodyPr/>
        <a:lstStyle/>
        <a:p>
          <a:r>
            <a:rPr lang="pl-PL" b="1"/>
            <a:t>90 dni od urodzenia w przypadku jeleniowatych; </a:t>
          </a:r>
          <a:endParaRPr lang="en-US"/>
        </a:p>
      </dgm:t>
    </dgm:pt>
    <dgm:pt modelId="{2AA00AB3-1A7C-4EB7-8EDC-06EE120FA5A2}" type="parTrans" cxnId="{C91649A8-E8F9-42C2-9E94-45DB0DFB323F}">
      <dgm:prSet/>
      <dgm:spPr/>
      <dgm:t>
        <a:bodyPr/>
        <a:lstStyle/>
        <a:p>
          <a:endParaRPr lang="en-US"/>
        </a:p>
      </dgm:t>
    </dgm:pt>
    <dgm:pt modelId="{87A87BC9-E932-4D6E-93F9-3840B3A8BC1B}" type="sibTrans" cxnId="{C91649A8-E8F9-42C2-9E94-45DB0DFB323F}">
      <dgm:prSet/>
      <dgm:spPr/>
      <dgm:t>
        <a:bodyPr/>
        <a:lstStyle/>
        <a:p>
          <a:endParaRPr lang="en-US"/>
        </a:p>
      </dgm:t>
    </dgm:pt>
    <dgm:pt modelId="{3595DC27-183E-4153-B467-D94BE14C6090}">
      <dgm:prSet/>
      <dgm:spPr/>
      <dgm:t>
        <a:bodyPr/>
        <a:lstStyle/>
        <a:p>
          <a:r>
            <a:rPr lang="pl-PL" b="1"/>
            <a:t>40 dni od urodzenia w przypadku świń; </a:t>
          </a:r>
          <a:endParaRPr lang="en-US"/>
        </a:p>
      </dgm:t>
    </dgm:pt>
    <dgm:pt modelId="{69B783B9-441A-49CE-B137-520FEDE1FD2E}" type="parTrans" cxnId="{6DB33D31-85C7-44A3-A2A8-997C39C1F0F8}">
      <dgm:prSet/>
      <dgm:spPr/>
      <dgm:t>
        <a:bodyPr/>
        <a:lstStyle/>
        <a:p>
          <a:endParaRPr lang="en-US"/>
        </a:p>
      </dgm:t>
    </dgm:pt>
    <dgm:pt modelId="{A3950947-651B-4B44-A899-F90227072DDB}" type="sibTrans" cxnId="{6DB33D31-85C7-44A3-A2A8-997C39C1F0F8}">
      <dgm:prSet/>
      <dgm:spPr/>
      <dgm:t>
        <a:bodyPr/>
        <a:lstStyle/>
        <a:p>
          <a:endParaRPr lang="en-US"/>
        </a:p>
      </dgm:t>
    </dgm:pt>
    <dgm:pt modelId="{3CBCCE83-638C-48A0-AA4E-E0C09998B95B}">
      <dgm:prSet/>
      <dgm:spPr/>
      <dgm:t>
        <a:bodyPr/>
        <a:lstStyle/>
        <a:p>
          <a:r>
            <a:rPr lang="pl-PL" b="1"/>
            <a:t>42 dni od urodzenia w przypadku królików.</a:t>
          </a:r>
          <a:endParaRPr lang="en-US"/>
        </a:p>
      </dgm:t>
    </dgm:pt>
    <dgm:pt modelId="{69F9D372-1653-492D-8288-ACE31C5DCBA4}" type="parTrans" cxnId="{660039E4-63F2-477A-AEAA-66B74DF61D72}">
      <dgm:prSet/>
      <dgm:spPr/>
      <dgm:t>
        <a:bodyPr/>
        <a:lstStyle/>
        <a:p>
          <a:endParaRPr lang="en-US"/>
        </a:p>
      </dgm:t>
    </dgm:pt>
    <dgm:pt modelId="{7E343682-BA5F-4F96-AAFF-9E84BFCC9B68}" type="sibTrans" cxnId="{660039E4-63F2-477A-AEAA-66B74DF61D72}">
      <dgm:prSet/>
      <dgm:spPr/>
      <dgm:t>
        <a:bodyPr/>
        <a:lstStyle/>
        <a:p>
          <a:endParaRPr lang="en-US"/>
        </a:p>
      </dgm:t>
    </dgm:pt>
    <dgm:pt modelId="{00253A6B-55DF-411D-A202-57FFA687051A}" type="pres">
      <dgm:prSet presAssocID="{724EF6E3-C593-4538-9DA6-95B113095C8E}" presName="vert0" presStyleCnt="0">
        <dgm:presLayoutVars>
          <dgm:dir/>
          <dgm:animOne val="branch"/>
          <dgm:animLvl val="lvl"/>
        </dgm:presLayoutVars>
      </dgm:prSet>
      <dgm:spPr/>
      <dgm:t>
        <a:bodyPr/>
        <a:lstStyle/>
        <a:p>
          <a:endParaRPr lang="pl-PL"/>
        </a:p>
      </dgm:t>
    </dgm:pt>
    <dgm:pt modelId="{377C2CCE-8B7C-42CE-8AD4-8E93E31A07F8}" type="pres">
      <dgm:prSet presAssocID="{6E778A2D-7EB3-4DA4-80F2-FB9D688F14C1}" presName="thickLine" presStyleLbl="alignNode1" presStyleIdx="0" presStyleCnt="1"/>
      <dgm:spPr/>
    </dgm:pt>
    <dgm:pt modelId="{C474D104-8A15-461C-9846-1F0D82D52526}" type="pres">
      <dgm:prSet presAssocID="{6E778A2D-7EB3-4DA4-80F2-FB9D688F14C1}" presName="horz1" presStyleCnt="0"/>
      <dgm:spPr/>
    </dgm:pt>
    <dgm:pt modelId="{E714CBB5-9490-4C1D-A860-7543B027F7C6}" type="pres">
      <dgm:prSet presAssocID="{6E778A2D-7EB3-4DA4-80F2-FB9D688F14C1}" presName="tx1" presStyleLbl="revTx" presStyleIdx="0" presStyleCnt="6" custScaleX="134652"/>
      <dgm:spPr/>
      <dgm:t>
        <a:bodyPr/>
        <a:lstStyle/>
        <a:p>
          <a:endParaRPr lang="pl-PL"/>
        </a:p>
      </dgm:t>
    </dgm:pt>
    <dgm:pt modelId="{E14FDCE7-9AE4-4761-A170-FC941139B33B}" type="pres">
      <dgm:prSet presAssocID="{6E778A2D-7EB3-4DA4-80F2-FB9D688F14C1}" presName="vert1" presStyleCnt="0"/>
      <dgm:spPr/>
    </dgm:pt>
    <dgm:pt modelId="{8F3455E2-82CB-4854-AC55-34B4132021B6}" type="pres">
      <dgm:prSet presAssocID="{A5C35230-CEE2-42CC-8D16-FC320A26997C}" presName="vertSpace2a" presStyleCnt="0"/>
      <dgm:spPr/>
    </dgm:pt>
    <dgm:pt modelId="{979569D6-7E15-42FF-B232-415D59D45A3A}" type="pres">
      <dgm:prSet presAssocID="{A5C35230-CEE2-42CC-8D16-FC320A26997C}" presName="horz2" presStyleCnt="0"/>
      <dgm:spPr/>
    </dgm:pt>
    <dgm:pt modelId="{963CEB44-E9C7-428D-BDB9-0608B70EFA07}" type="pres">
      <dgm:prSet presAssocID="{A5C35230-CEE2-42CC-8D16-FC320A26997C}" presName="horzSpace2" presStyleCnt="0"/>
      <dgm:spPr/>
    </dgm:pt>
    <dgm:pt modelId="{08D04AF5-9D3D-4A97-AA66-D9A94D1E0972}" type="pres">
      <dgm:prSet presAssocID="{A5C35230-CEE2-42CC-8D16-FC320A26997C}" presName="tx2" presStyleLbl="revTx" presStyleIdx="1" presStyleCnt="6"/>
      <dgm:spPr/>
      <dgm:t>
        <a:bodyPr/>
        <a:lstStyle/>
        <a:p>
          <a:endParaRPr lang="pl-PL"/>
        </a:p>
      </dgm:t>
    </dgm:pt>
    <dgm:pt modelId="{3D63D635-ECD7-43B9-B346-6E9E9100E4AD}" type="pres">
      <dgm:prSet presAssocID="{A5C35230-CEE2-42CC-8D16-FC320A26997C}" presName="vert2" presStyleCnt="0"/>
      <dgm:spPr/>
    </dgm:pt>
    <dgm:pt modelId="{D8696B26-FBAF-4AA5-95FE-419BE6F1289D}" type="pres">
      <dgm:prSet presAssocID="{A5C35230-CEE2-42CC-8D16-FC320A26997C}" presName="thinLine2b" presStyleLbl="callout" presStyleIdx="0" presStyleCnt="5"/>
      <dgm:spPr/>
    </dgm:pt>
    <dgm:pt modelId="{A183D60D-93C4-457C-89F3-79AAE7AAF5C7}" type="pres">
      <dgm:prSet presAssocID="{A5C35230-CEE2-42CC-8D16-FC320A26997C}" presName="vertSpace2b" presStyleCnt="0"/>
      <dgm:spPr/>
    </dgm:pt>
    <dgm:pt modelId="{94983918-FF0F-4B5A-A09B-355A7597DC3E}" type="pres">
      <dgm:prSet presAssocID="{86030623-9BFE-475B-A83A-CD17B1AEAE3D}" presName="horz2" presStyleCnt="0"/>
      <dgm:spPr/>
    </dgm:pt>
    <dgm:pt modelId="{685626A9-2924-466D-8E17-D6FF3686341D}" type="pres">
      <dgm:prSet presAssocID="{86030623-9BFE-475B-A83A-CD17B1AEAE3D}" presName="horzSpace2" presStyleCnt="0"/>
      <dgm:spPr/>
    </dgm:pt>
    <dgm:pt modelId="{867D12BE-FC73-4092-ADC1-460176777118}" type="pres">
      <dgm:prSet presAssocID="{86030623-9BFE-475B-A83A-CD17B1AEAE3D}" presName="tx2" presStyleLbl="revTx" presStyleIdx="2" presStyleCnt="6"/>
      <dgm:spPr/>
      <dgm:t>
        <a:bodyPr/>
        <a:lstStyle/>
        <a:p>
          <a:endParaRPr lang="pl-PL"/>
        </a:p>
      </dgm:t>
    </dgm:pt>
    <dgm:pt modelId="{A15C1999-29B0-485A-8036-9EC7C1503230}" type="pres">
      <dgm:prSet presAssocID="{86030623-9BFE-475B-A83A-CD17B1AEAE3D}" presName="vert2" presStyleCnt="0"/>
      <dgm:spPr/>
    </dgm:pt>
    <dgm:pt modelId="{92FD33C0-8331-4F01-B82A-EDB2FC88B1ED}" type="pres">
      <dgm:prSet presAssocID="{86030623-9BFE-475B-A83A-CD17B1AEAE3D}" presName="thinLine2b" presStyleLbl="callout" presStyleIdx="1" presStyleCnt="5"/>
      <dgm:spPr/>
    </dgm:pt>
    <dgm:pt modelId="{6898002C-A8EB-4901-A8F3-2064EE1A6F7F}" type="pres">
      <dgm:prSet presAssocID="{86030623-9BFE-475B-A83A-CD17B1AEAE3D}" presName="vertSpace2b" presStyleCnt="0"/>
      <dgm:spPr/>
    </dgm:pt>
    <dgm:pt modelId="{E8A5C717-CF98-49C5-B02C-86B373719EC9}" type="pres">
      <dgm:prSet presAssocID="{ECA8EA63-9F77-4976-B5D1-B53D8897EFBC}" presName="horz2" presStyleCnt="0"/>
      <dgm:spPr/>
    </dgm:pt>
    <dgm:pt modelId="{64B868E6-974A-42AB-B9D0-B0B6E24B10CD}" type="pres">
      <dgm:prSet presAssocID="{ECA8EA63-9F77-4976-B5D1-B53D8897EFBC}" presName="horzSpace2" presStyleCnt="0"/>
      <dgm:spPr/>
    </dgm:pt>
    <dgm:pt modelId="{619E26C9-D1CE-4C95-BDAB-150499BE5F3D}" type="pres">
      <dgm:prSet presAssocID="{ECA8EA63-9F77-4976-B5D1-B53D8897EFBC}" presName="tx2" presStyleLbl="revTx" presStyleIdx="3" presStyleCnt="6"/>
      <dgm:spPr/>
      <dgm:t>
        <a:bodyPr/>
        <a:lstStyle/>
        <a:p>
          <a:endParaRPr lang="pl-PL"/>
        </a:p>
      </dgm:t>
    </dgm:pt>
    <dgm:pt modelId="{6C787955-0615-4A15-A57D-68174FFAF023}" type="pres">
      <dgm:prSet presAssocID="{ECA8EA63-9F77-4976-B5D1-B53D8897EFBC}" presName="vert2" presStyleCnt="0"/>
      <dgm:spPr/>
    </dgm:pt>
    <dgm:pt modelId="{5E8C58C2-B18F-4254-9A3A-63DF144F4004}" type="pres">
      <dgm:prSet presAssocID="{ECA8EA63-9F77-4976-B5D1-B53D8897EFBC}" presName="thinLine2b" presStyleLbl="callout" presStyleIdx="2" presStyleCnt="5"/>
      <dgm:spPr/>
    </dgm:pt>
    <dgm:pt modelId="{60194FBB-9F50-421C-A679-BFDD8E7D2ECF}" type="pres">
      <dgm:prSet presAssocID="{ECA8EA63-9F77-4976-B5D1-B53D8897EFBC}" presName="vertSpace2b" presStyleCnt="0"/>
      <dgm:spPr/>
    </dgm:pt>
    <dgm:pt modelId="{A287FDDE-5806-4EF2-BB79-CCDB3570C7C8}" type="pres">
      <dgm:prSet presAssocID="{3595DC27-183E-4153-B467-D94BE14C6090}" presName="horz2" presStyleCnt="0"/>
      <dgm:spPr/>
    </dgm:pt>
    <dgm:pt modelId="{69FB8EC8-715C-486B-AC79-C1623F8D8BDC}" type="pres">
      <dgm:prSet presAssocID="{3595DC27-183E-4153-B467-D94BE14C6090}" presName="horzSpace2" presStyleCnt="0"/>
      <dgm:spPr/>
    </dgm:pt>
    <dgm:pt modelId="{85006EEA-C4E0-4963-A055-954C2D23345E}" type="pres">
      <dgm:prSet presAssocID="{3595DC27-183E-4153-B467-D94BE14C6090}" presName="tx2" presStyleLbl="revTx" presStyleIdx="4" presStyleCnt="6"/>
      <dgm:spPr/>
      <dgm:t>
        <a:bodyPr/>
        <a:lstStyle/>
        <a:p>
          <a:endParaRPr lang="pl-PL"/>
        </a:p>
      </dgm:t>
    </dgm:pt>
    <dgm:pt modelId="{C16CCC9E-7412-48F3-A663-B62D305ED708}" type="pres">
      <dgm:prSet presAssocID="{3595DC27-183E-4153-B467-D94BE14C6090}" presName="vert2" presStyleCnt="0"/>
      <dgm:spPr/>
    </dgm:pt>
    <dgm:pt modelId="{25E9890B-9101-452D-B3D7-FF4C31B8D10C}" type="pres">
      <dgm:prSet presAssocID="{3595DC27-183E-4153-B467-D94BE14C6090}" presName="thinLine2b" presStyleLbl="callout" presStyleIdx="3" presStyleCnt="5"/>
      <dgm:spPr/>
    </dgm:pt>
    <dgm:pt modelId="{B321BC1A-77DC-4C7E-B32D-3EF6739CB020}" type="pres">
      <dgm:prSet presAssocID="{3595DC27-183E-4153-B467-D94BE14C6090}" presName="vertSpace2b" presStyleCnt="0"/>
      <dgm:spPr/>
    </dgm:pt>
    <dgm:pt modelId="{1D1A1C07-49F5-4BFE-B281-0D6C538E9C88}" type="pres">
      <dgm:prSet presAssocID="{3CBCCE83-638C-48A0-AA4E-E0C09998B95B}" presName="horz2" presStyleCnt="0"/>
      <dgm:spPr/>
    </dgm:pt>
    <dgm:pt modelId="{2EA1A01B-D2D1-491B-AEFE-D531D6537727}" type="pres">
      <dgm:prSet presAssocID="{3CBCCE83-638C-48A0-AA4E-E0C09998B95B}" presName="horzSpace2" presStyleCnt="0"/>
      <dgm:spPr/>
    </dgm:pt>
    <dgm:pt modelId="{D9373D29-0CF3-4D7B-90CE-373951609E38}" type="pres">
      <dgm:prSet presAssocID="{3CBCCE83-638C-48A0-AA4E-E0C09998B95B}" presName="tx2" presStyleLbl="revTx" presStyleIdx="5" presStyleCnt="6"/>
      <dgm:spPr/>
      <dgm:t>
        <a:bodyPr/>
        <a:lstStyle/>
        <a:p>
          <a:endParaRPr lang="pl-PL"/>
        </a:p>
      </dgm:t>
    </dgm:pt>
    <dgm:pt modelId="{BE66A018-05BE-4E6D-9FD7-9264F43282B5}" type="pres">
      <dgm:prSet presAssocID="{3CBCCE83-638C-48A0-AA4E-E0C09998B95B}" presName="vert2" presStyleCnt="0"/>
      <dgm:spPr/>
    </dgm:pt>
    <dgm:pt modelId="{C6A61373-20EB-44BF-A275-5D43D6B5D27F}" type="pres">
      <dgm:prSet presAssocID="{3CBCCE83-638C-48A0-AA4E-E0C09998B95B}" presName="thinLine2b" presStyleLbl="callout" presStyleIdx="4" presStyleCnt="5"/>
      <dgm:spPr/>
    </dgm:pt>
    <dgm:pt modelId="{3B81D103-DB04-4F14-A186-9BB253977B37}" type="pres">
      <dgm:prSet presAssocID="{3CBCCE83-638C-48A0-AA4E-E0C09998B95B}" presName="vertSpace2b" presStyleCnt="0"/>
      <dgm:spPr/>
    </dgm:pt>
  </dgm:ptLst>
  <dgm:cxnLst>
    <dgm:cxn modelId="{660039E4-63F2-477A-AEAA-66B74DF61D72}" srcId="{6E778A2D-7EB3-4DA4-80F2-FB9D688F14C1}" destId="{3CBCCE83-638C-48A0-AA4E-E0C09998B95B}" srcOrd="4" destOrd="0" parTransId="{69F9D372-1653-492D-8288-ACE31C5DCBA4}" sibTransId="{7E343682-BA5F-4F96-AAFF-9E84BFCC9B68}"/>
    <dgm:cxn modelId="{6BC7541D-96F9-4812-8791-DF3AAAB0C9F0}" type="presOf" srcId="{3CBCCE83-638C-48A0-AA4E-E0C09998B95B}" destId="{D9373D29-0CF3-4D7B-90CE-373951609E38}" srcOrd="0" destOrd="0" presId="urn:microsoft.com/office/officeart/2008/layout/LinedList"/>
    <dgm:cxn modelId="{6DB33D31-85C7-44A3-A2A8-997C39C1F0F8}" srcId="{6E778A2D-7EB3-4DA4-80F2-FB9D688F14C1}" destId="{3595DC27-183E-4153-B467-D94BE14C6090}" srcOrd="3" destOrd="0" parTransId="{69B783B9-441A-49CE-B137-520FEDE1FD2E}" sibTransId="{A3950947-651B-4B44-A899-F90227072DDB}"/>
    <dgm:cxn modelId="{6EF09C40-3E07-49F5-A803-09383C5B632F}" type="presOf" srcId="{86030623-9BFE-475B-A83A-CD17B1AEAE3D}" destId="{867D12BE-FC73-4092-ADC1-460176777118}" srcOrd="0" destOrd="0" presId="urn:microsoft.com/office/officeart/2008/layout/LinedList"/>
    <dgm:cxn modelId="{8ECDB28A-7975-4C97-B997-91495068FC2E}" srcId="{6E778A2D-7EB3-4DA4-80F2-FB9D688F14C1}" destId="{86030623-9BFE-475B-A83A-CD17B1AEAE3D}" srcOrd="1" destOrd="0" parTransId="{B5F3A958-310C-40D3-AC14-0AFB6D5105CF}" sibTransId="{59F6EB15-7D0B-4701-AE50-E7E33E7C2198}"/>
    <dgm:cxn modelId="{C21A1318-4F8D-430A-BD33-C3068BDD891C}" type="presOf" srcId="{6E778A2D-7EB3-4DA4-80F2-FB9D688F14C1}" destId="{E714CBB5-9490-4C1D-A860-7543B027F7C6}" srcOrd="0" destOrd="0" presId="urn:microsoft.com/office/officeart/2008/layout/LinedList"/>
    <dgm:cxn modelId="{D46DCFED-5711-48E4-BB38-A30F53362ED2}" type="presOf" srcId="{724EF6E3-C593-4538-9DA6-95B113095C8E}" destId="{00253A6B-55DF-411D-A202-57FFA687051A}" srcOrd="0" destOrd="0" presId="urn:microsoft.com/office/officeart/2008/layout/LinedList"/>
    <dgm:cxn modelId="{1D424792-BA5E-462E-BF3A-FCD149F3248E}" type="presOf" srcId="{3595DC27-183E-4153-B467-D94BE14C6090}" destId="{85006EEA-C4E0-4963-A055-954C2D23345E}" srcOrd="0" destOrd="0" presId="urn:microsoft.com/office/officeart/2008/layout/LinedList"/>
    <dgm:cxn modelId="{64737702-C976-4513-BD1B-5FE249F4AC21}" type="presOf" srcId="{A5C35230-CEE2-42CC-8D16-FC320A26997C}" destId="{08D04AF5-9D3D-4A97-AA66-D9A94D1E0972}" srcOrd="0" destOrd="0" presId="urn:microsoft.com/office/officeart/2008/layout/LinedList"/>
    <dgm:cxn modelId="{C91649A8-E8F9-42C2-9E94-45DB0DFB323F}" srcId="{6E778A2D-7EB3-4DA4-80F2-FB9D688F14C1}" destId="{ECA8EA63-9F77-4976-B5D1-B53D8897EFBC}" srcOrd="2" destOrd="0" parTransId="{2AA00AB3-1A7C-4EB7-8EDC-06EE120FA5A2}" sibTransId="{87A87BC9-E932-4D6E-93F9-3840B3A8BC1B}"/>
    <dgm:cxn modelId="{D8A8DD27-BBEF-4E38-B1BD-629DA3E90C79}" srcId="{724EF6E3-C593-4538-9DA6-95B113095C8E}" destId="{6E778A2D-7EB3-4DA4-80F2-FB9D688F14C1}" srcOrd="0" destOrd="0" parTransId="{70843EB4-C974-4CE7-BE34-CC4AEA1C67C8}" sibTransId="{5E7B2435-B762-42B9-83F2-F1468418FC4A}"/>
    <dgm:cxn modelId="{0780987E-7D35-4725-9040-44D5BD61ED0D}" srcId="{6E778A2D-7EB3-4DA4-80F2-FB9D688F14C1}" destId="{A5C35230-CEE2-42CC-8D16-FC320A26997C}" srcOrd="0" destOrd="0" parTransId="{5FF5BB2D-41FB-407D-ABBB-7075D0A92A39}" sibTransId="{31BEEFAA-5583-449C-88DC-4F35A1DB881B}"/>
    <dgm:cxn modelId="{2307EAA8-4D1D-417B-9478-74515E7F4B55}" type="presOf" srcId="{ECA8EA63-9F77-4976-B5D1-B53D8897EFBC}" destId="{619E26C9-D1CE-4C95-BDAB-150499BE5F3D}" srcOrd="0" destOrd="0" presId="urn:microsoft.com/office/officeart/2008/layout/LinedList"/>
    <dgm:cxn modelId="{19E8C58E-FA8D-4AFD-9C0D-4FBCDF140F7C}" type="presParOf" srcId="{00253A6B-55DF-411D-A202-57FFA687051A}" destId="{377C2CCE-8B7C-42CE-8AD4-8E93E31A07F8}" srcOrd="0" destOrd="0" presId="urn:microsoft.com/office/officeart/2008/layout/LinedList"/>
    <dgm:cxn modelId="{9D9CC775-E98F-4680-A958-87E7FF0FB65E}" type="presParOf" srcId="{00253A6B-55DF-411D-A202-57FFA687051A}" destId="{C474D104-8A15-461C-9846-1F0D82D52526}" srcOrd="1" destOrd="0" presId="urn:microsoft.com/office/officeart/2008/layout/LinedList"/>
    <dgm:cxn modelId="{EB0C8166-37B8-41CC-8989-9722A756284D}" type="presParOf" srcId="{C474D104-8A15-461C-9846-1F0D82D52526}" destId="{E714CBB5-9490-4C1D-A860-7543B027F7C6}" srcOrd="0" destOrd="0" presId="urn:microsoft.com/office/officeart/2008/layout/LinedList"/>
    <dgm:cxn modelId="{D10F5F7B-AEA1-47E7-997D-71BCCED4D7A0}" type="presParOf" srcId="{C474D104-8A15-461C-9846-1F0D82D52526}" destId="{E14FDCE7-9AE4-4761-A170-FC941139B33B}" srcOrd="1" destOrd="0" presId="urn:microsoft.com/office/officeart/2008/layout/LinedList"/>
    <dgm:cxn modelId="{10F60257-D777-45CC-AA6D-32D0BB95A2FF}" type="presParOf" srcId="{E14FDCE7-9AE4-4761-A170-FC941139B33B}" destId="{8F3455E2-82CB-4854-AC55-34B4132021B6}" srcOrd="0" destOrd="0" presId="urn:microsoft.com/office/officeart/2008/layout/LinedList"/>
    <dgm:cxn modelId="{F904FC61-A891-4FEB-A4FF-CD09AE6C6559}" type="presParOf" srcId="{E14FDCE7-9AE4-4761-A170-FC941139B33B}" destId="{979569D6-7E15-42FF-B232-415D59D45A3A}" srcOrd="1" destOrd="0" presId="urn:microsoft.com/office/officeart/2008/layout/LinedList"/>
    <dgm:cxn modelId="{C00640A6-B5D0-406B-8B3B-D1ABAF5EDAB4}" type="presParOf" srcId="{979569D6-7E15-42FF-B232-415D59D45A3A}" destId="{963CEB44-E9C7-428D-BDB9-0608B70EFA07}" srcOrd="0" destOrd="0" presId="urn:microsoft.com/office/officeart/2008/layout/LinedList"/>
    <dgm:cxn modelId="{7B813EFC-37C8-457B-9515-626E3AD3B9B8}" type="presParOf" srcId="{979569D6-7E15-42FF-B232-415D59D45A3A}" destId="{08D04AF5-9D3D-4A97-AA66-D9A94D1E0972}" srcOrd="1" destOrd="0" presId="urn:microsoft.com/office/officeart/2008/layout/LinedList"/>
    <dgm:cxn modelId="{98C58ED4-C62E-4838-8153-7FB4302773A7}" type="presParOf" srcId="{979569D6-7E15-42FF-B232-415D59D45A3A}" destId="{3D63D635-ECD7-43B9-B346-6E9E9100E4AD}" srcOrd="2" destOrd="0" presId="urn:microsoft.com/office/officeart/2008/layout/LinedList"/>
    <dgm:cxn modelId="{AD01EB3E-BDEE-4C4C-A221-D54779F423CB}" type="presParOf" srcId="{E14FDCE7-9AE4-4761-A170-FC941139B33B}" destId="{D8696B26-FBAF-4AA5-95FE-419BE6F1289D}" srcOrd="2" destOrd="0" presId="urn:microsoft.com/office/officeart/2008/layout/LinedList"/>
    <dgm:cxn modelId="{3F409789-AAF7-4036-804C-3944E9EECCE3}" type="presParOf" srcId="{E14FDCE7-9AE4-4761-A170-FC941139B33B}" destId="{A183D60D-93C4-457C-89F3-79AAE7AAF5C7}" srcOrd="3" destOrd="0" presId="urn:microsoft.com/office/officeart/2008/layout/LinedList"/>
    <dgm:cxn modelId="{92BD5081-E32B-45F0-9D92-10BE18A63E42}" type="presParOf" srcId="{E14FDCE7-9AE4-4761-A170-FC941139B33B}" destId="{94983918-FF0F-4B5A-A09B-355A7597DC3E}" srcOrd="4" destOrd="0" presId="urn:microsoft.com/office/officeart/2008/layout/LinedList"/>
    <dgm:cxn modelId="{FED4A7F5-AA8B-48BD-83A2-5506A30A751D}" type="presParOf" srcId="{94983918-FF0F-4B5A-A09B-355A7597DC3E}" destId="{685626A9-2924-466D-8E17-D6FF3686341D}" srcOrd="0" destOrd="0" presId="urn:microsoft.com/office/officeart/2008/layout/LinedList"/>
    <dgm:cxn modelId="{A5BC7B9B-EBBE-4624-8523-D846692AAAB6}" type="presParOf" srcId="{94983918-FF0F-4B5A-A09B-355A7597DC3E}" destId="{867D12BE-FC73-4092-ADC1-460176777118}" srcOrd="1" destOrd="0" presId="urn:microsoft.com/office/officeart/2008/layout/LinedList"/>
    <dgm:cxn modelId="{58C0C471-C3C1-4712-8318-85CCA2A78014}" type="presParOf" srcId="{94983918-FF0F-4B5A-A09B-355A7597DC3E}" destId="{A15C1999-29B0-485A-8036-9EC7C1503230}" srcOrd="2" destOrd="0" presId="urn:microsoft.com/office/officeart/2008/layout/LinedList"/>
    <dgm:cxn modelId="{E1DD894C-3DCE-4BF0-849F-DE2A84EC3F1D}" type="presParOf" srcId="{E14FDCE7-9AE4-4761-A170-FC941139B33B}" destId="{92FD33C0-8331-4F01-B82A-EDB2FC88B1ED}" srcOrd="5" destOrd="0" presId="urn:microsoft.com/office/officeart/2008/layout/LinedList"/>
    <dgm:cxn modelId="{DBC62DD6-CF3C-4175-94B4-44356B342B5F}" type="presParOf" srcId="{E14FDCE7-9AE4-4761-A170-FC941139B33B}" destId="{6898002C-A8EB-4901-A8F3-2064EE1A6F7F}" srcOrd="6" destOrd="0" presId="urn:microsoft.com/office/officeart/2008/layout/LinedList"/>
    <dgm:cxn modelId="{21761634-B7D5-4F74-88E2-FA36DC1A8797}" type="presParOf" srcId="{E14FDCE7-9AE4-4761-A170-FC941139B33B}" destId="{E8A5C717-CF98-49C5-B02C-86B373719EC9}" srcOrd="7" destOrd="0" presId="urn:microsoft.com/office/officeart/2008/layout/LinedList"/>
    <dgm:cxn modelId="{EC631316-C40C-45D4-9584-B7C387C7A00D}" type="presParOf" srcId="{E8A5C717-CF98-49C5-B02C-86B373719EC9}" destId="{64B868E6-974A-42AB-B9D0-B0B6E24B10CD}" srcOrd="0" destOrd="0" presId="urn:microsoft.com/office/officeart/2008/layout/LinedList"/>
    <dgm:cxn modelId="{BBC1CC22-F0C8-4550-87B0-D7A8B6437968}" type="presParOf" srcId="{E8A5C717-CF98-49C5-B02C-86B373719EC9}" destId="{619E26C9-D1CE-4C95-BDAB-150499BE5F3D}" srcOrd="1" destOrd="0" presId="urn:microsoft.com/office/officeart/2008/layout/LinedList"/>
    <dgm:cxn modelId="{01FAE6BA-EE6D-4EBD-BDDC-10D98DF4B7B6}" type="presParOf" srcId="{E8A5C717-CF98-49C5-B02C-86B373719EC9}" destId="{6C787955-0615-4A15-A57D-68174FFAF023}" srcOrd="2" destOrd="0" presId="urn:microsoft.com/office/officeart/2008/layout/LinedList"/>
    <dgm:cxn modelId="{F83FEF0B-71D4-484B-BD0E-FA1B9478979A}" type="presParOf" srcId="{E14FDCE7-9AE4-4761-A170-FC941139B33B}" destId="{5E8C58C2-B18F-4254-9A3A-63DF144F4004}" srcOrd="8" destOrd="0" presId="urn:microsoft.com/office/officeart/2008/layout/LinedList"/>
    <dgm:cxn modelId="{A3397009-9138-45D6-93AD-3F36F7DB266C}" type="presParOf" srcId="{E14FDCE7-9AE4-4761-A170-FC941139B33B}" destId="{60194FBB-9F50-421C-A679-BFDD8E7D2ECF}" srcOrd="9" destOrd="0" presId="urn:microsoft.com/office/officeart/2008/layout/LinedList"/>
    <dgm:cxn modelId="{6CFA01A5-8D15-47BB-8B91-0E65A1431006}" type="presParOf" srcId="{E14FDCE7-9AE4-4761-A170-FC941139B33B}" destId="{A287FDDE-5806-4EF2-BB79-CCDB3570C7C8}" srcOrd="10" destOrd="0" presId="urn:microsoft.com/office/officeart/2008/layout/LinedList"/>
    <dgm:cxn modelId="{FDC1CD9C-E640-43AC-94CA-96B50F5FE774}" type="presParOf" srcId="{A287FDDE-5806-4EF2-BB79-CCDB3570C7C8}" destId="{69FB8EC8-715C-486B-AC79-C1623F8D8BDC}" srcOrd="0" destOrd="0" presId="urn:microsoft.com/office/officeart/2008/layout/LinedList"/>
    <dgm:cxn modelId="{CC923669-C34E-44F4-B260-B3D6E791A772}" type="presParOf" srcId="{A287FDDE-5806-4EF2-BB79-CCDB3570C7C8}" destId="{85006EEA-C4E0-4963-A055-954C2D23345E}" srcOrd="1" destOrd="0" presId="urn:microsoft.com/office/officeart/2008/layout/LinedList"/>
    <dgm:cxn modelId="{FE9C01BA-F359-4A81-BFFA-204A3CF39A77}" type="presParOf" srcId="{A287FDDE-5806-4EF2-BB79-CCDB3570C7C8}" destId="{C16CCC9E-7412-48F3-A663-B62D305ED708}" srcOrd="2" destOrd="0" presId="urn:microsoft.com/office/officeart/2008/layout/LinedList"/>
    <dgm:cxn modelId="{39AF67FD-4DD6-45FA-9E80-E16B99719AF7}" type="presParOf" srcId="{E14FDCE7-9AE4-4761-A170-FC941139B33B}" destId="{25E9890B-9101-452D-B3D7-FF4C31B8D10C}" srcOrd="11" destOrd="0" presId="urn:microsoft.com/office/officeart/2008/layout/LinedList"/>
    <dgm:cxn modelId="{37649508-3F89-4330-BA1C-3E621959C83C}" type="presParOf" srcId="{E14FDCE7-9AE4-4761-A170-FC941139B33B}" destId="{B321BC1A-77DC-4C7E-B32D-3EF6739CB020}" srcOrd="12" destOrd="0" presId="urn:microsoft.com/office/officeart/2008/layout/LinedList"/>
    <dgm:cxn modelId="{0012A0EC-7FE6-4531-8E53-961E47F8151C}" type="presParOf" srcId="{E14FDCE7-9AE4-4761-A170-FC941139B33B}" destId="{1D1A1C07-49F5-4BFE-B281-0D6C538E9C88}" srcOrd="13" destOrd="0" presId="urn:microsoft.com/office/officeart/2008/layout/LinedList"/>
    <dgm:cxn modelId="{F9C8D6FA-1003-449D-A64E-A09C10CB7BEE}" type="presParOf" srcId="{1D1A1C07-49F5-4BFE-B281-0D6C538E9C88}" destId="{2EA1A01B-D2D1-491B-AEFE-D531D6537727}" srcOrd="0" destOrd="0" presId="urn:microsoft.com/office/officeart/2008/layout/LinedList"/>
    <dgm:cxn modelId="{53445725-0F87-47F8-AB98-09B5E2C13919}" type="presParOf" srcId="{1D1A1C07-49F5-4BFE-B281-0D6C538E9C88}" destId="{D9373D29-0CF3-4D7B-90CE-373951609E38}" srcOrd="1" destOrd="0" presId="urn:microsoft.com/office/officeart/2008/layout/LinedList"/>
    <dgm:cxn modelId="{3DF7213C-70D9-49A1-BA19-9FAD72F6EA37}" type="presParOf" srcId="{1D1A1C07-49F5-4BFE-B281-0D6C538E9C88}" destId="{BE66A018-05BE-4E6D-9FD7-9264F43282B5}" srcOrd="2" destOrd="0" presId="urn:microsoft.com/office/officeart/2008/layout/LinedList"/>
    <dgm:cxn modelId="{0BE26275-D35F-4A6F-81FB-CF0B4A0FF7CD}" type="presParOf" srcId="{E14FDCE7-9AE4-4761-A170-FC941139B33B}" destId="{C6A61373-20EB-44BF-A275-5D43D6B5D27F}" srcOrd="14" destOrd="0" presId="urn:microsoft.com/office/officeart/2008/layout/LinedList"/>
    <dgm:cxn modelId="{945D53C4-1DCF-491F-9D7D-23355B6CA44D}" type="presParOf" srcId="{E14FDCE7-9AE4-4761-A170-FC941139B33B}" destId="{3B81D103-DB04-4F14-A186-9BB253977B37}" srcOrd="15"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A9D74A-94A6-46B0-B3DF-5E1E105394B2}"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5DE4B3CD-BD28-45A2-9264-53DBA4011F25}">
      <dgm:prSet custT="1"/>
      <dgm:spPr/>
      <dgm:t>
        <a:bodyPr/>
        <a:lstStyle/>
        <a:p>
          <a:r>
            <a:rPr lang="pl-PL" sz="1400"/>
            <a:t>Wszystkie osoby zajmujące się zwierzętami mają </a:t>
          </a:r>
          <a:r>
            <a:rPr lang="pl-PL" sz="1400" b="1" u="sng"/>
            <a:t>niezbędną wiedzę </a:t>
          </a:r>
          <a:r>
            <a:rPr lang="pl-PL" sz="1400"/>
            <a:t>na temat zdrowia i potrzeb związanych z dobrostanem zwierząt oraz umiejętności w tych dziedzinach oraz mają ukończone odpowiednie szkolenia.</a:t>
          </a:r>
          <a:endParaRPr lang="en-US" sz="1400"/>
        </a:p>
      </dgm:t>
    </dgm:pt>
    <dgm:pt modelId="{F2890174-A91C-45AC-8B9B-E8CCD117078E}" type="parTrans" cxnId="{D590A073-4603-4A6F-BBD0-8FCD5A2AA92A}">
      <dgm:prSet/>
      <dgm:spPr/>
      <dgm:t>
        <a:bodyPr/>
        <a:lstStyle/>
        <a:p>
          <a:endParaRPr lang="en-US" sz="1400"/>
        </a:p>
      </dgm:t>
    </dgm:pt>
    <dgm:pt modelId="{6135B786-201A-4525-BEB0-EEA46A62C26F}" type="sibTrans" cxnId="{D590A073-4603-4A6F-BBD0-8FCD5A2AA92A}">
      <dgm:prSet/>
      <dgm:spPr/>
      <dgm:t>
        <a:bodyPr/>
        <a:lstStyle/>
        <a:p>
          <a:endParaRPr lang="en-US" sz="1400"/>
        </a:p>
      </dgm:t>
    </dgm:pt>
    <dgm:pt modelId="{50616CDB-83DD-4D1A-8D5B-56D5CB7A56A3}">
      <dgm:prSet custT="1"/>
      <dgm:spPr/>
      <dgm:t>
        <a:bodyPr/>
        <a:lstStyle/>
        <a:p>
          <a:r>
            <a:rPr lang="pl-PL" sz="1400"/>
            <a:t>Praktyki gospodarskie, w tym obsada i warunki dotyczące pomieszczeń, zapewniają zaspokojenie potrzeb rozwojowych, fizjologicznych i etologicznych zwierząt. </a:t>
          </a:r>
          <a:endParaRPr lang="en-US" sz="1400"/>
        </a:p>
      </dgm:t>
    </dgm:pt>
    <dgm:pt modelId="{46B57945-9560-4410-919D-486FC4400CA0}" type="parTrans" cxnId="{3B5F35D1-1603-4047-95F4-E12CEB4871B1}">
      <dgm:prSet/>
      <dgm:spPr/>
      <dgm:t>
        <a:bodyPr/>
        <a:lstStyle/>
        <a:p>
          <a:endParaRPr lang="en-US" sz="1400"/>
        </a:p>
      </dgm:t>
    </dgm:pt>
    <dgm:pt modelId="{D1370E5D-A174-464F-911D-798DE59A3EC5}" type="sibTrans" cxnId="{3B5F35D1-1603-4047-95F4-E12CEB4871B1}">
      <dgm:prSet/>
      <dgm:spPr/>
      <dgm:t>
        <a:bodyPr/>
        <a:lstStyle/>
        <a:p>
          <a:endParaRPr lang="en-US" sz="1400"/>
        </a:p>
      </dgm:t>
    </dgm:pt>
    <dgm:pt modelId="{BB3120A6-4128-4382-88F8-BAFDF56B7C44}">
      <dgm:prSet custT="1"/>
      <dgm:spPr/>
      <dgm:t>
        <a:bodyPr/>
        <a:lstStyle/>
        <a:p>
          <a:r>
            <a:rPr lang="pl-PL" sz="1400"/>
            <a:t>Zwierzęta </a:t>
          </a:r>
          <a:r>
            <a:rPr lang="pl-PL" sz="1400" b="1" u="sng"/>
            <a:t>mają stały dostęp do obszarów na otwartej przestrzeni </a:t>
          </a:r>
          <a:r>
            <a:rPr lang="pl-PL" sz="1400"/>
            <a:t>umożliwiających zwierzętom swobodne poruszanie się, najlepiej do pastwisk, kiedy tylko pozwalają na to warunki pogodowe i sezon oraz stan gruntu.</a:t>
          </a:r>
          <a:endParaRPr lang="en-US" sz="1400"/>
        </a:p>
      </dgm:t>
    </dgm:pt>
    <dgm:pt modelId="{5F24413B-94B1-4C05-BEBB-376CD266727E}" type="parTrans" cxnId="{2EA1208D-8715-4E3A-9162-4247A16206EE}">
      <dgm:prSet/>
      <dgm:spPr/>
      <dgm:t>
        <a:bodyPr/>
        <a:lstStyle/>
        <a:p>
          <a:endParaRPr lang="en-US" sz="1400"/>
        </a:p>
      </dgm:t>
    </dgm:pt>
    <dgm:pt modelId="{436C3D19-A2E8-4E98-9838-DBD7F3055A34}" type="sibTrans" cxnId="{2EA1208D-8715-4E3A-9162-4247A16206EE}">
      <dgm:prSet/>
      <dgm:spPr/>
      <dgm:t>
        <a:bodyPr/>
        <a:lstStyle/>
        <a:p>
          <a:endParaRPr lang="en-US" sz="1400"/>
        </a:p>
      </dgm:t>
    </dgm:pt>
    <dgm:pt modelId="{8D47B27B-3F96-4D90-8F3A-1F2FB1A84ABE}">
      <dgm:prSet custT="1"/>
      <dgm:spPr/>
      <dgm:t>
        <a:bodyPr/>
        <a:lstStyle/>
        <a:p>
          <a:r>
            <a:rPr lang="pl-PL" sz="1400" b="1" u="sng"/>
            <a:t>Czas trwania transportu </a:t>
          </a:r>
          <a:r>
            <a:rPr lang="pl-PL" sz="1400"/>
            <a:t>zwierząt gospodarskich ogranicza się </a:t>
          </a:r>
          <a:r>
            <a:rPr lang="pl-PL" sz="1400" b="1" u="sng"/>
            <a:t>do minimum</a:t>
          </a:r>
          <a:r>
            <a:rPr lang="pl-PL" sz="1400"/>
            <a:t>. </a:t>
          </a:r>
          <a:endParaRPr lang="en-US" sz="1400"/>
        </a:p>
      </dgm:t>
    </dgm:pt>
    <dgm:pt modelId="{3988A47F-9FE0-4B76-AD5A-41E890C67ADF}" type="parTrans" cxnId="{BDFABED5-4631-4C10-9677-65E233D433B8}">
      <dgm:prSet/>
      <dgm:spPr/>
      <dgm:t>
        <a:bodyPr/>
        <a:lstStyle/>
        <a:p>
          <a:endParaRPr lang="en-US" sz="1400"/>
        </a:p>
      </dgm:t>
    </dgm:pt>
    <dgm:pt modelId="{9A75E6C4-A481-4FBA-825E-07712DA93F47}" type="sibTrans" cxnId="{BDFABED5-4631-4C10-9677-65E233D433B8}">
      <dgm:prSet/>
      <dgm:spPr/>
      <dgm:t>
        <a:bodyPr/>
        <a:lstStyle/>
        <a:p>
          <a:endParaRPr lang="en-US" sz="1400"/>
        </a:p>
      </dgm:t>
    </dgm:pt>
    <dgm:pt modelId="{32A425E4-ADE8-49C3-BDF2-89C46E1E8E71}">
      <dgm:prSet custT="1"/>
      <dgm:spPr/>
      <dgm:t>
        <a:bodyPr/>
        <a:lstStyle/>
        <a:p>
          <a:r>
            <a:rPr lang="pl-PL" sz="1400"/>
            <a:t>Unika się wszelkiego rodzaju cierpienia, bólu i stresu i ogranicza się je do minimum w trakcie całego życia zwierzęcia, w tym podczas uboju. </a:t>
          </a:r>
          <a:endParaRPr lang="en-US" sz="1400"/>
        </a:p>
      </dgm:t>
    </dgm:pt>
    <dgm:pt modelId="{7AC27C9E-6FD4-43C4-89A2-4EDF6C57F5EA}" type="parTrans" cxnId="{F2AD3BC5-E1B7-41E5-866B-675CB6A605EF}">
      <dgm:prSet/>
      <dgm:spPr/>
      <dgm:t>
        <a:bodyPr/>
        <a:lstStyle/>
        <a:p>
          <a:endParaRPr lang="en-US" sz="1400"/>
        </a:p>
      </dgm:t>
    </dgm:pt>
    <dgm:pt modelId="{3ABC6097-AF25-4CE5-B8F7-8FF63499B82B}" type="sibTrans" cxnId="{F2AD3BC5-E1B7-41E5-866B-675CB6A605EF}">
      <dgm:prSet/>
      <dgm:spPr/>
      <dgm:t>
        <a:bodyPr/>
        <a:lstStyle/>
        <a:p>
          <a:endParaRPr lang="en-US" sz="1400"/>
        </a:p>
      </dgm:t>
    </dgm:pt>
    <dgm:pt modelId="{BBB835A6-D942-429C-8B54-26C7851F7AED}">
      <dgm:prSet custT="1"/>
      <dgm:spPr/>
      <dgm:t>
        <a:bodyPr/>
        <a:lstStyle/>
        <a:p>
          <a:r>
            <a:rPr lang="pl-PL" sz="1400"/>
            <a:t>Wszelkie cierpienie zwierząt należy ograniczyć do minimum poprzez zastosowanie odpowiedniego znieczulenia lub analgezji i zaangażowanie wykwalifikowanego personelu do przeprowadzania zabiegów, a także wykonywanie zabiegów w najbardziej odpowiednim wieku zwierzęcia. </a:t>
          </a:r>
          <a:endParaRPr lang="en-US" sz="1400"/>
        </a:p>
      </dgm:t>
    </dgm:pt>
    <dgm:pt modelId="{07E545BB-C3CA-42F6-AAA3-28663552C489}" type="parTrans" cxnId="{4E97943D-2BC2-4A00-A45B-267D1B0F8EB0}">
      <dgm:prSet/>
      <dgm:spPr/>
      <dgm:t>
        <a:bodyPr/>
        <a:lstStyle/>
        <a:p>
          <a:endParaRPr lang="en-US" sz="1400"/>
        </a:p>
      </dgm:t>
    </dgm:pt>
    <dgm:pt modelId="{360B5C22-8C9F-495F-AE6C-57399E7DEA9C}" type="sibTrans" cxnId="{4E97943D-2BC2-4A00-A45B-267D1B0F8EB0}">
      <dgm:prSet/>
      <dgm:spPr/>
      <dgm:t>
        <a:bodyPr/>
        <a:lstStyle/>
        <a:p>
          <a:endParaRPr lang="en-US" sz="1400"/>
        </a:p>
      </dgm:t>
    </dgm:pt>
    <dgm:pt modelId="{5B9948D9-0108-48C4-B472-24ABBA329969}">
      <dgm:prSet custT="1"/>
      <dgm:spPr/>
      <dgm:t>
        <a:bodyPr/>
        <a:lstStyle/>
        <a:p>
          <a:r>
            <a:rPr lang="pl-PL" sz="1400"/>
            <a:t>Dopuszcza się przeprowadzanie fizycznej kastracji w przypadkach uzasadnionych utrzymaniem jakości produktów i tradycyjnymi praktykami produkcyjnymi.</a:t>
          </a:r>
          <a:endParaRPr lang="en-US" sz="1400"/>
        </a:p>
      </dgm:t>
    </dgm:pt>
    <dgm:pt modelId="{EE124C01-F311-4833-ABBD-310016386157}" type="parTrans" cxnId="{04A5F416-74D4-4736-B299-4DC8F0AA276D}">
      <dgm:prSet/>
      <dgm:spPr/>
      <dgm:t>
        <a:bodyPr/>
        <a:lstStyle/>
        <a:p>
          <a:endParaRPr lang="en-US" sz="1400"/>
        </a:p>
      </dgm:t>
    </dgm:pt>
    <dgm:pt modelId="{C14087B4-9F17-46EF-9BC4-730FF08D627A}" type="sibTrans" cxnId="{04A5F416-74D4-4736-B299-4DC8F0AA276D}">
      <dgm:prSet/>
      <dgm:spPr/>
      <dgm:t>
        <a:bodyPr/>
        <a:lstStyle/>
        <a:p>
          <a:endParaRPr lang="en-US" sz="1400"/>
        </a:p>
      </dgm:t>
    </dgm:pt>
    <dgm:pt modelId="{814A4FC2-6813-41E3-886B-0F49FE59FA46}">
      <dgm:prSet custT="1"/>
      <dgm:spPr/>
      <dgm:t>
        <a:bodyPr/>
        <a:lstStyle/>
        <a:p>
          <a:r>
            <a:rPr lang="pl-PL" sz="1400"/>
            <a:t>Załadunek i rozładunek zwierząt odbywa się </a:t>
          </a:r>
          <a:r>
            <a:rPr lang="pl-PL" sz="1400" b="1" u="sng"/>
            <a:t>bez stosowania przymusu i wykorzystania jakiegokolwiek rodzaju elektrycznej lub innej bolesnej stymulacji</a:t>
          </a:r>
          <a:r>
            <a:rPr lang="pl-PL" sz="1400"/>
            <a:t>. Stosowanie alopatycznych środków uspokajających, zarówno przed transportem, jak i podczas transportu, jest zabronione. </a:t>
          </a:r>
          <a:endParaRPr lang="en-US" sz="1400"/>
        </a:p>
      </dgm:t>
    </dgm:pt>
    <dgm:pt modelId="{4FAB7780-6DDF-4626-94FC-2FEA9914A8C2}" type="parTrans" cxnId="{D83BD46E-6D3F-43E4-959B-789CF186D971}">
      <dgm:prSet/>
      <dgm:spPr/>
      <dgm:t>
        <a:bodyPr/>
        <a:lstStyle/>
        <a:p>
          <a:endParaRPr lang="en-US" sz="1400"/>
        </a:p>
      </dgm:t>
    </dgm:pt>
    <dgm:pt modelId="{D30A5F1A-B597-4AB3-8BFD-5AE4845A71BB}" type="sibTrans" cxnId="{D83BD46E-6D3F-43E4-959B-789CF186D971}">
      <dgm:prSet/>
      <dgm:spPr/>
      <dgm:t>
        <a:bodyPr/>
        <a:lstStyle/>
        <a:p>
          <a:endParaRPr lang="en-US" sz="1400"/>
        </a:p>
      </dgm:t>
    </dgm:pt>
    <dgm:pt modelId="{F663BB69-A318-4002-9913-2D26C050446B}" type="pres">
      <dgm:prSet presAssocID="{D1A9D74A-94A6-46B0-B3DF-5E1E105394B2}" presName="vert0" presStyleCnt="0">
        <dgm:presLayoutVars>
          <dgm:dir/>
          <dgm:animOne val="branch"/>
          <dgm:animLvl val="lvl"/>
        </dgm:presLayoutVars>
      </dgm:prSet>
      <dgm:spPr/>
      <dgm:t>
        <a:bodyPr/>
        <a:lstStyle/>
        <a:p>
          <a:endParaRPr lang="pl-PL"/>
        </a:p>
      </dgm:t>
    </dgm:pt>
    <dgm:pt modelId="{A6316F79-7AB2-40FF-A386-C834B179F009}" type="pres">
      <dgm:prSet presAssocID="{5DE4B3CD-BD28-45A2-9264-53DBA4011F25}" presName="thickLine" presStyleLbl="alignNode1" presStyleIdx="0" presStyleCnt="8"/>
      <dgm:spPr/>
    </dgm:pt>
    <dgm:pt modelId="{F52419E0-6E80-4BC2-8210-AE91764FE60D}" type="pres">
      <dgm:prSet presAssocID="{5DE4B3CD-BD28-45A2-9264-53DBA4011F25}" presName="horz1" presStyleCnt="0"/>
      <dgm:spPr/>
    </dgm:pt>
    <dgm:pt modelId="{2C9AD438-A612-4307-AC66-822D5EC76CD7}" type="pres">
      <dgm:prSet presAssocID="{5DE4B3CD-BD28-45A2-9264-53DBA4011F25}" presName="tx1" presStyleLbl="revTx" presStyleIdx="0" presStyleCnt="8"/>
      <dgm:spPr/>
      <dgm:t>
        <a:bodyPr/>
        <a:lstStyle/>
        <a:p>
          <a:endParaRPr lang="pl-PL"/>
        </a:p>
      </dgm:t>
    </dgm:pt>
    <dgm:pt modelId="{8988F5B5-3FE6-48CE-9835-949206A38E4B}" type="pres">
      <dgm:prSet presAssocID="{5DE4B3CD-BD28-45A2-9264-53DBA4011F25}" presName="vert1" presStyleCnt="0"/>
      <dgm:spPr/>
    </dgm:pt>
    <dgm:pt modelId="{E3DBDDE2-6E76-445D-8CF1-103D822D22CF}" type="pres">
      <dgm:prSet presAssocID="{50616CDB-83DD-4D1A-8D5B-56D5CB7A56A3}" presName="thickLine" presStyleLbl="alignNode1" presStyleIdx="1" presStyleCnt="8"/>
      <dgm:spPr/>
    </dgm:pt>
    <dgm:pt modelId="{A2D07586-F321-4663-824F-69686032EBDF}" type="pres">
      <dgm:prSet presAssocID="{50616CDB-83DD-4D1A-8D5B-56D5CB7A56A3}" presName="horz1" presStyleCnt="0"/>
      <dgm:spPr/>
    </dgm:pt>
    <dgm:pt modelId="{87847561-D7EE-4638-8600-3CD4C95511AE}" type="pres">
      <dgm:prSet presAssocID="{50616CDB-83DD-4D1A-8D5B-56D5CB7A56A3}" presName="tx1" presStyleLbl="revTx" presStyleIdx="1" presStyleCnt="8"/>
      <dgm:spPr/>
      <dgm:t>
        <a:bodyPr/>
        <a:lstStyle/>
        <a:p>
          <a:endParaRPr lang="pl-PL"/>
        </a:p>
      </dgm:t>
    </dgm:pt>
    <dgm:pt modelId="{3C26D4FB-CCC1-4523-BF6A-66AEF51F2C35}" type="pres">
      <dgm:prSet presAssocID="{50616CDB-83DD-4D1A-8D5B-56D5CB7A56A3}" presName="vert1" presStyleCnt="0"/>
      <dgm:spPr/>
    </dgm:pt>
    <dgm:pt modelId="{5A53A917-46D4-43E6-9A1C-70D41A66781B}" type="pres">
      <dgm:prSet presAssocID="{BB3120A6-4128-4382-88F8-BAFDF56B7C44}" presName="thickLine" presStyleLbl="alignNode1" presStyleIdx="2" presStyleCnt="8"/>
      <dgm:spPr/>
    </dgm:pt>
    <dgm:pt modelId="{F73A42FF-AB90-4746-99F1-F49979CECF65}" type="pres">
      <dgm:prSet presAssocID="{BB3120A6-4128-4382-88F8-BAFDF56B7C44}" presName="horz1" presStyleCnt="0"/>
      <dgm:spPr/>
    </dgm:pt>
    <dgm:pt modelId="{07B176F8-82DE-4934-8AFF-310F5727161B}" type="pres">
      <dgm:prSet presAssocID="{BB3120A6-4128-4382-88F8-BAFDF56B7C44}" presName="tx1" presStyleLbl="revTx" presStyleIdx="2" presStyleCnt="8"/>
      <dgm:spPr/>
      <dgm:t>
        <a:bodyPr/>
        <a:lstStyle/>
        <a:p>
          <a:endParaRPr lang="pl-PL"/>
        </a:p>
      </dgm:t>
    </dgm:pt>
    <dgm:pt modelId="{6833B1F3-6E48-4C7B-927C-15B54585A7A5}" type="pres">
      <dgm:prSet presAssocID="{BB3120A6-4128-4382-88F8-BAFDF56B7C44}" presName="vert1" presStyleCnt="0"/>
      <dgm:spPr/>
    </dgm:pt>
    <dgm:pt modelId="{46BAD1A9-28F6-4DBA-ACAF-9CE45C4DB382}" type="pres">
      <dgm:prSet presAssocID="{8D47B27B-3F96-4D90-8F3A-1F2FB1A84ABE}" presName="thickLine" presStyleLbl="alignNode1" presStyleIdx="3" presStyleCnt="8"/>
      <dgm:spPr/>
    </dgm:pt>
    <dgm:pt modelId="{4DB1E138-9703-472F-9E16-1F3E47BCA40B}" type="pres">
      <dgm:prSet presAssocID="{8D47B27B-3F96-4D90-8F3A-1F2FB1A84ABE}" presName="horz1" presStyleCnt="0"/>
      <dgm:spPr/>
    </dgm:pt>
    <dgm:pt modelId="{FF4EA69C-C720-4029-BAB5-7C8357C9B91A}" type="pres">
      <dgm:prSet presAssocID="{8D47B27B-3F96-4D90-8F3A-1F2FB1A84ABE}" presName="tx1" presStyleLbl="revTx" presStyleIdx="3" presStyleCnt="8"/>
      <dgm:spPr/>
      <dgm:t>
        <a:bodyPr/>
        <a:lstStyle/>
        <a:p>
          <a:endParaRPr lang="pl-PL"/>
        </a:p>
      </dgm:t>
    </dgm:pt>
    <dgm:pt modelId="{7BC792D3-8CB4-4A28-8EC3-37C9D73FBADE}" type="pres">
      <dgm:prSet presAssocID="{8D47B27B-3F96-4D90-8F3A-1F2FB1A84ABE}" presName="vert1" presStyleCnt="0"/>
      <dgm:spPr/>
    </dgm:pt>
    <dgm:pt modelId="{1A491634-FCBB-4FA6-BB9A-A3B18BD2A2D4}" type="pres">
      <dgm:prSet presAssocID="{32A425E4-ADE8-49C3-BDF2-89C46E1E8E71}" presName="thickLine" presStyleLbl="alignNode1" presStyleIdx="4" presStyleCnt="8"/>
      <dgm:spPr/>
    </dgm:pt>
    <dgm:pt modelId="{8FB7D831-9FED-4B04-91DC-B20749D7E525}" type="pres">
      <dgm:prSet presAssocID="{32A425E4-ADE8-49C3-BDF2-89C46E1E8E71}" presName="horz1" presStyleCnt="0"/>
      <dgm:spPr/>
    </dgm:pt>
    <dgm:pt modelId="{0B48E9EC-2977-474D-9AB0-9433A817E1BB}" type="pres">
      <dgm:prSet presAssocID="{32A425E4-ADE8-49C3-BDF2-89C46E1E8E71}" presName="tx1" presStyleLbl="revTx" presStyleIdx="4" presStyleCnt="8"/>
      <dgm:spPr/>
      <dgm:t>
        <a:bodyPr/>
        <a:lstStyle/>
        <a:p>
          <a:endParaRPr lang="pl-PL"/>
        </a:p>
      </dgm:t>
    </dgm:pt>
    <dgm:pt modelId="{4957D651-9A36-49A7-AC1C-6799F338AE94}" type="pres">
      <dgm:prSet presAssocID="{32A425E4-ADE8-49C3-BDF2-89C46E1E8E71}" presName="vert1" presStyleCnt="0"/>
      <dgm:spPr/>
    </dgm:pt>
    <dgm:pt modelId="{EEF1E06C-DE76-4970-BE78-98A41C82689B}" type="pres">
      <dgm:prSet presAssocID="{BBB835A6-D942-429C-8B54-26C7851F7AED}" presName="thickLine" presStyleLbl="alignNode1" presStyleIdx="5" presStyleCnt="8"/>
      <dgm:spPr/>
    </dgm:pt>
    <dgm:pt modelId="{6A10EDD8-E0C2-4EB8-B3BC-E594755420ED}" type="pres">
      <dgm:prSet presAssocID="{BBB835A6-D942-429C-8B54-26C7851F7AED}" presName="horz1" presStyleCnt="0"/>
      <dgm:spPr/>
    </dgm:pt>
    <dgm:pt modelId="{245FDA11-304E-4C1C-B789-FB5F06FD749E}" type="pres">
      <dgm:prSet presAssocID="{BBB835A6-D942-429C-8B54-26C7851F7AED}" presName="tx1" presStyleLbl="revTx" presStyleIdx="5" presStyleCnt="8"/>
      <dgm:spPr/>
      <dgm:t>
        <a:bodyPr/>
        <a:lstStyle/>
        <a:p>
          <a:endParaRPr lang="pl-PL"/>
        </a:p>
      </dgm:t>
    </dgm:pt>
    <dgm:pt modelId="{6F9E494F-C266-48ED-AD81-BED4994AAC38}" type="pres">
      <dgm:prSet presAssocID="{BBB835A6-D942-429C-8B54-26C7851F7AED}" presName="vert1" presStyleCnt="0"/>
      <dgm:spPr/>
    </dgm:pt>
    <dgm:pt modelId="{EC0FAE18-4B6F-46E7-9EAA-34A805289925}" type="pres">
      <dgm:prSet presAssocID="{5B9948D9-0108-48C4-B472-24ABBA329969}" presName="thickLine" presStyleLbl="alignNode1" presStyleIdx="6" presStyleCnt="8"/>
      <dgm:spPr/>
    </dgm:pt>
    <dgm:pt modelId="{74546C75-119D-4D82-9D9B-06CC37F60504}" type="pres">
      <dgm:prSet presAssocID="{5B9948D9-0108-48C4-B472-24ABBA329969}" presName="horz1" presStyleCnt="0"/>
      <dgm:spPr/>
    </dgm:pt>
    <dgm:pt modelId="{094EA2A3-48C6-4B33-A604-BF23D59D76DB}" type="pres">
      <dgm:prSet presAssocID="{5B9948D9-0108-48C4-B472-24ABBA329969}" presName="tx1" presStyleLbl="revTx" presStyleIdx="6" presStyleCnt="8"/>
      <dgm:spPr/>
      <dgm:t>
        <a:bodyPr/>
        <a:lstStyle/>
        <a:p>
          <a:endParaRPr lang="pl-PL"/>
        </a:p>
      </dgm:t>
    </dgm:pt>
    <dgm:pt modelId="{15D61FEA-72AD-4546-898D-49BFEF602714}" type="pres">
      <dgm:prSet presAssocID="{5B9948D9-0108-48C4-B472-24ABBA329969}" presName="vert1" presStyleCnt="0"/>
      <dgm:spPr/>
    </dgm:pt>
    <dgm:pt modelId="{570A4AFC-B6B9-4641-83CB-A70378E9CEA3}" type="pres">
      <dgm:prSet presAssocID="{814A4FC2-6813-41E3-886B-0F49FE59FA46}" presName="thickLine" presStyleLbl="alignNode1" presStyleIdx="7" presStyleCnt="8"/>
      <dgm:spPr/>
    </dgm:pt>
    <dgm:pt modelId="{EA5CCE3A-ECDC-4D60-8C3F-82CF962E9959}" type="pres">
      <dgm:prSet presAssocID="{814A4FC2-6813-41E3-886B-0F49FE59FA46}" presName="horz1" presStyleCnt="0"/>
      <dgm:spPr/>
    </dgm:pt>
    <dgm:pt modelId="{256E8B8D-6781-4F3B-BDA0-F6B2C89F777D}" type="pres">
      <dgm:prSet presAssocID="{814A4FC2-6813-41E3-886B-0F49FE59FA46}" presName="tx1" presStyleLbl="revTx" presStyleIdx="7" presStyleCnt="8"/>
      <dgm:spPr/>
      <dgm:t>
        <a:bodyPr/>
        <a:lstStyle/>
        <a:p>
          <a:endParaRPr lang="pl-PL"/>
        </a:p>
      </dgm:t>
    </dgm:pt>
    <dgm:pt modelId="{BE1C1706-C721-4787-8F9D-8F9512065484}" type="pres">
      <dgm:prSet presAssocID="{814A4FC2-6813-41E3-886B-0F49FE59FA46}" presName="vert1" presStyleCnt="0"/>
      <dgm:spPr/>
    </dgm:pt>
  </dgm:ptLst>
  <dgm:cxnLst>
    <dgm:cxn modelId="{BDFABED5-4631-4C10-9677-65E233D433B8}" srcId="{D1A9D74A-94A6-46B0-B3DF-5E1E105394B2}" destId="{8D47B27B-3F96-4D90-8F3A-1F2FB1A84ABE}" srcOrd="3" destOrd="0" parTransId="{3988A47F-9FE0-4B76-AD5A-41E890C67ADF}" sibTransId="{9A75E6C4-A481-4FBA-825E-07712DA93F47}"/>
    <dgm:cxn modelId="{E2B93A6A-340B-4E77-A9BE-8159A6981A2A}" type="presOf" srcId="{8D47B27B-3F96-4D90-8F3A-1F2FB1A84ABE}" destId="{FF4EA69C-C720-4029-BAB5-7C8357C9B91A}" srcOrd="0" destOrd="0" presId="urn:microsoft.com/office/officeart/2008/layout/LinedList"/>
    <dgm:cxn modelId="{3B5F35D1-1603-4047-95F4-E12CEB4871B1}" srcId="{D1A9D74A-94A6-46B0-B3DF-5E1E105394B2}" destId="{50616CDB-83DD-4D1A-8D5B-56D5CB7A56A3}" srcOrd="1" destOrd="0" parTransId="{46B57945-9560-4410-919D-486FC4400CA0}" sibTransId="{D1370E5D-A174-464F-911D-798DE59A3EC5}"/>
    <dgm:cxn modelId="{8F0A0B1B-8844-4007-8F47-0C40CF341164}" type="presOf" srcId="{BBB835A6-D942-429C-8B54-26C7851F7AED}" destId="{245FDA11-304E-4C1C-B789-FB5F06FD749E}" srcOrd="0" destOrd="0" presId="urn:microsoft.com/office/officeart/2008/layout/LinedList"/>
    <dgm:cxn modelId="{04A5F416-74D4-4736-B299-4DC8F0AA276D}" srcId="{D1A9D74A-94A6-46B0-B3DF-5E1E105394B2}" destId="{5B9948D9-0108-48C4-B472-24ABBA329969}" srcOrd="6" destOrd="0" parTransId="{EE124C01-F311-4833-ABBD-310016386157}" sibTransId="{C14087B4-9F17-46EF-9BC4-730FF08D627A}"/>
    <dgm:cxn modelId="{5B4FCF1E-B8FE-46DC-8BA2-CE0587A9714E}" type="presOf" srcId="{5B9948D9-0108-48C4-B472-24ABBA329969}" destId="{094EA2A3-48C6-4B33-A604-BF23D59D76DB}" srcOrd="0" destOrd="0" presId="urn:microsoft.com/office/officeart/2008/layout/LinedList"/>
    <dgm:cxn modelId="{F2AD3BC5-E1B7-41E5-866B-675CB6A605EF}" srcId="{D1A9D74A-94A6-46B0-B3DF-5E1E105394B2}" destId="{32A425E4-ADE8-49C3-BDF2-89C46E1E8E71}" srcOrd="4" destOrd="0" parTransId="{7AC27C9E-6FD4-43C4-89A2-4EDF6C57F5EA}" sibTransId="{3ABC6097-AF25-4CE5-B8F7-8FF63499B82B}"/>
    <dgm:cxn modelId="{92A8F111-4E01-4EBF-BF2D-11768FD00BB9}" type="presOf" srcId="{32A425E4-ADE8-49C3-BDF2-89C46E1E8E71}" destId="{0B48E9EC-2977-474D-9AB0-9433A817E1BB}" srcOrd="0" destOrd="0" presId="urn:microsoft.com/office/officeart/2008/layout/LinedList"/>
    <dgm:cxn modelId="{4E97943D-2BC2-4A00-A45B-267D1B0F8EB0}" srcId="{D1A9D74A-94A6-46B0-B3DF-5E1E105394B2}" destId="{BBB835A6-D942-429C-8B54-26C7851F7AED}" srcOrd="5" destOrd="0" parTransId="{07E545BB-C3CA-42F6-AAA3-28663552C489}" sibTransId="{360B5C22-8C9F-495F-AE6C-57399E7DEA9C}"/>
    <dgm:cxn modelId="{0764A9A3-27FE-4573-A347-9BE46FF43530}" type="presOf" srcId="{D1A9D74A-94A6-46B0-B3DF-5E1E105394B2}" destId="{F663BB69-A318-4002-9913-2D26C050446B}" srcOrd="0" destOrd="0" presId="urn:microsoft.com/office/officeart/2008/layout/LinedList"/>
    <dgm:cxn modelId="{D590A073-4603-4A6F-BBD0-8FCD5A2AA92A}" srcId="{D1A9D74A-94A6-46B0-B3DF-5E1E105394B2}" destId="{5DE4B3CD-BD28-45A2-9264-53DBA4011F25}" srcOrd="0" destOrd="0" parTransId="{F2890174-A91C-45AC-8B9B-E8CCD117078E}" sibTransId="{6135B786-201A-4525-BEB0-EEA46A62C26F}"/>
    <dgm:cxn modelId="{BB7AD22B-7267-4ECC-99AF-8DC1AD733BC5}" type="presOf" srcId="{5DE4B3CD-BD28-45A2-9264-53DBA4011F25}" destId="{2C9AD438-A612-4307-AC66-822D5EC76CD7}" srcOrd="0" destOrd="0" presId="urn:microsoft.com/office/officeart/2008/layout/LinedList"/>
    <dgm:cxn modelId="{1A28E3EB-55BC-47DE-972F-B04464C32046}" type="presOf" srcId="{BB3120A6-4128-4382-88F8-BAFDF56B7C44}" destId="{07B176F8-82DE-4934-8AFF-310F5727161B}" srcOrd="0" destOrd="0" presId="urn:microsoft.com/office/officeart/2008/layout/LinedList"/>
    <dgm:cxn modelId="{2EA1208D-8715-4E3A-9162-4247A16206EE}" srcId="{D1A9D74A-94A6-46B0-B3DF-5E1E105394B2}" destId="{BB3120A6-4128-4382-88F8-BAFDF56B7C44}" srcOrd="2" destOrd="0" parTransId="{5F24413B-94B1-4C05-BEBB-376CD266727E}" sibTransId="{436C3D19-A2E8-4E98-9838-DBD7F3055A34}"/>
    <dgm:cxn modelId="{5B7B8607-7737-4A3B-8A54-700DF8FB4E5B}" type="presOf" srcId="{814A4FC2-6813-41E3-886B-0F49FE59FA46}" destId="{256E8B8D-6781-4F3B-BDA0-F6B2C89F777D}" srcOrd="0" destOrd="0" presId="urn:microsoft.com/office/officeart/2008/layout/LinedList"/>
    <dgm:cxn modelId="{2F281811-7145-4D9C-875B-193E3F316251}" type="presOf" srcId="{50616CDB-83DD-4D1A-8D5B-56D5CB7A56A3}" destId="{87847561-D7EE-4638-8600-3CD4C95511AE}" srcOrd="0" destOrd="0" presId="urn:microsoft.com/office/officeart/2008/layout/LinedList"/>
    <dgm:cxn modelId="{D83BD46E-6D3F-43E4-959B-789CF186D971}" srcId="{D1A9D74A-94A6-46B0-B3DF-5E1E105394B2}" destId="{814A4FC2-6813-41E3-886B-0F49FE59FA46}" srcOrd="7" destOrd="0" parTransId="{4FAB7780-6DDF-4626-94FC-2FEA9914A8C2}" sibTransId="{D30A5F1A-B597-4AB3-8BFD-5AE4845A71BB}"/>
    <dgm:cxn modelId="{30F0BEB2-8385-41F2-8B41-BF2838B138D0}" type="presParOf" srcId="{F663BB69-A318-4002-9913-2D26C050446B}" destId="{A6316F79-7AB2-40FF-A386-C834B179F009}" srcOrd="0" destOrd="0" presId="urn:microsoft.com/office/officeart/2008/layout/LinedList"/>
    <dgm:cxn modelId="{ABB74B7D-1A94-4723-9F7C-BDE01D9A125D}" type="presParOf" srcId="{F663BB69-A318-4002-9913-2D26C050446B}" destId="{F52419E0-6E80-4BC2-8210-AE91764FE60D}" srcOrd="1" destOrd="0" presId="urn:microsoft.com/office/officeart/2008/layout/LinedList"/>
    <dgm:cxn modelId="{2022F884-A404-4B91-98BA-1E68088F6AE6}" type="presParOf" srcId="{F52419E0-6E80-4BC2-8210-AE91764FE60D}" destId="{2C9AD438-A612-4307-AC66-822D5EC76CD7}" srcOrd="0" destOrd="0" presId="urn:microsoft.com/office/officeart/2008/layout/LinedList"/>
    <dgm:cxn modelId="{B62F550E-222D-42F3-9590-DB623D50D720}" type="presParOf" srcId="{F52419E0-6E80-4BC2-8210-AE91764FE60D}" destId="{8988F5B5-3FE6-48CE-9835-949206A38E4B}" srcOrd="1" destOrd="0" presId="urn:microsoft.com/office/officeart/2008/layout/LinedList"/>
    <dgm:cxn modelId="{AE0570E3-0A98-4A6C-B96C-4E0C95B9A652}" type="presParOf" srcId="{F663BB69-A318-4002-9913-2D26C050446B}" destId="{E3DBDDE2-6E76-445D-8CF1-103D822D22CF}" srcOrd="2" destOrd="0" presId="urn:microsoft.com/office/officeart/2008/layout/LinedList"/>
    <dgm:cxn modelId="{734BA158-5872-4B90-A43D-BBD2409932E7}" type="presParOf" srcId="{F663BB69-A318-4002-9913-2D26C050446B}" destId="{A2D07586-F321-4663-824F-69686032EBDF}" srcOrd="3" destOrd="0" presId="urn:microsoft.com/office/officeart/2008/layout/LinedList"/>
    <dgm:cxn modelId="{3F9D3556-B522-499C-AA50-6226D576DC7A}" type="presParOf" srcId="{A2D07586-F321-4663-824F-69686032EBDF}" destId="{87847561-D7EE-4638-8600-3CD4C95511AE}" srcOrd="0" destOrd="0" presId="urn:microsoft.com/office/officeart/2008/layout/LinedList"/>
    <dgm:cxn modelId="{2B47993F-AEE6-4240-9476-59A8CF52890C}" type="presParOf" srcId="{A2D07586-F321-4663-824F-69686032EBDF}" destId="{3C26D4FB-CCC1-4523-BF6A-66AEF51F2C35}" srcOrd="1" destOrd="0" presId="urn:microsoft.com/office/officeart/2008/layout/LinedList"/>
    <dgm:cxn modelId="{122B2CD1-FC79-4975-AA99-A031F95AEFC4}" type="presParOf" srcId="{F663BB69-A318-4002-9913-2D26C050446B}" destId="{5A53A917-46D4-43E6-9A1C-70D41A66781B}" srcOrd="4" destOrd="0" presId="urn:microsoft.com/office/officeart/2008/layout/LinedList"/>
    <dgm:cxn modelId="{023C0227-05BA-424C-B805-8000897E6A11}" type="presParOf" srcId="{F663BB69-A318-4002-9913-2D26C050446B}" destId="{F73A42FF-AB90-4746-99F1-F49979CECF65}" srcOrd="5" destOrd="0" presId="urn:microsoft.com/office/officeart/2008/layout/LinedList"/>
    <dgm:cxn modelId="{13D34F82-4C6E-4C64-A0BE-A3A53689560A}" type="presParOf" srcId="{F73A42FF-AB90-4746-99F1-F49979CECF65}" destId="{07B176F8-82DE-4934-8AFF-310F5727161B}" srcOrd="0" destOrd="0" presId="urn:microsoft.com/office/officeart/2008/layout/LinedList"/>
    <dgm:cxn modelId="{E59256FE-CD1F-4FDB-94C3-A64E32E775C3}" type="presParOf" srcId="{F73A42FF-AB90-4746-99F1-F49979CECF65}" destId="{6833B1F3-6E48-4C7B-927C-15B54585A7A5}" srcOrd="1" destOrd="0" presId="urn:microsoft.com/office/officeart/2008/layout/LinedList"/>
    <dgm:cxn modelId="{7EAAD4F4-7071-450F-9241-0D74858F652B}" type="presParOf" srcId="{F663BB69-A318-4002-9913-2D26C050446B}" destId="{46BAD1A9-28F6-4DBA-ACAF-9CE45C4DB382}" srcOrd="6" destOrd="0" presId="urn:microsoft.com/office/officeart/2008/layout/LinedList"/>
    <dgm:cxn modelId="{88AA0899-C5C0-4D82-B47C-25EC719D3A87}" type="presParOf" srcId="{F663BB69-A318-4002-9913-2D26C050446B}" destId="{4DB1E138-9703-472F-9E16-1F3E47BCA40B}" srcOrd="7" destOrd="0" presId="urn:microsoft.com/office/officeart/2008/layout/LinedList"/>
    <dgm:cxn modelId="{3239B094-71B8-4BBB-8AA4-52A18E1A9DE3}" type="presParOf" srcId="{4DB1E138-9703-472F-9E16-1F3E47BCA40B}" destId="{FF4EA69C-C720-4029-BAB5-7C8357C9B91A}" srcOrd="0" destOrd="0" presId="urn:microsoft.com/office/officeart/2008/layout/LinedList"/>
    <dgm:cxn modelId="{9C006202-91DD-46C6-973C-0945193E9AB9}" type="presParOf" srcId="{4DB1E138-9703-472F-9E16-1F3E47BCA40B}" destId="{7BC792D3-8CB4-4A28-8EC3-37C9D73FBADE}" srcOrd="1" destOrd="0" presId="urn:microsoft.com/office/officeart/2008/layout/LinedList"/>
    <dgm:cxn modelId="{44B35326-C75A-4429-B2F6-77DDDABF12A7}" type="presParOf" srcId="{F663BB69-A318-4002-9913-2D26C050446B}" destId="{1A491634-FCBB-4FA6-BB9A-A3B18BD2A2D4}" srcOrd="8" destOrd="0" presId="urn:microsoft.com/office/officeart/2008/layout/LinedList"/>
    <dgm:cxn modelId="{FCA6B946-5908-4A8C-A644-FA8305CC3700}" type="presParOf" srcId="{F663BB69-A318-4002-9913-2D26C050446B}" destId="{8FB7D831-9FED-4B04-91DC-B20749D7E525}" srcOrd="9" destOrd="0" presId="urn:microsoft.com/office/officeart/2008/layout/LinedList"/>
    <dgm:cxn modelId="{ED9B9AA9-6E18-4964-9C98-E04FEECEF91D}" type="presParOf" srcId="{8FB7D831-9FED-4B04-91DC-B20749D7E525}" destId="{0B48E9EC-2977-474D-9AB0-9433A817E1BB}" srcOrd="0" destOrd="0" presId="urn:microsoft.com/office/officeart/2008/layout/LinedList"/>
    <dgm:cxn modelId="{18A723C3-822A-4800-B7B0-0314835927CF}" type="presParOf" srcId="{8FB7D831-9FED-4B04-91DC-B20749D7E525}" destId="{4957D651-9A36-49A7-AC1C-6799F338AE94}" srcOrd="1" destOrd="0" presId="urn:microsoft.com/office/officeart/2008/layout/LinedList"/>
    <dgm:cxn modelId="{9ECB0F4F-89C9-4D04-A7BB-1C28E6AA84A3}" type="presParOf" srcId="{F663BB69-A318-4002-9913-2D26C050446B}" destId="{EEF1E06C-DE76-4970-BE78-98A41C82689B}" srcOrd="10" destOrd="0" presId="urn:microsoft.com/office/officeart/2008/layout/LinedList"/>
    <dgm:cxn modelId="{8E4E7300-55B1-4BA2-B47A-B3620368DDF3}" type="presParOf" srcId="{F663BB69-A318-4002-9913-2D26C050446B}" destId="{6A10EDD8-E0C2-4EB8-B3BC-E594755420ED}" srcOrd="11" destOrd="0" presId="urn:microsoft.com/office/officeart/2008/layout/LinedList"/>
    <dgm:cxn modelId="{281CFF04-9BCF-4CC1-B2F0-28D543C7EA30}" type="presParOf" srcId="{6A10EDD8-E0C2-4EB8-B3BC-E594755420ED}" destId="{245FDA11-304E-4C1C-B789-FB5F06FD749E}" srcOrd="0" destOrd="0" presId="urn:microsoft.com/office/officeart/2008/layout/LinedList"/>
    <dgm:cxn modelId="{AE7A82C4-EEA6-4E31-A1E4-E17FE200EE13}" type="presParOf" srcId="{6A10EDD8-E0C2-4EB8-B3BC-E594755420ED}" destId="{6F9E494F-C266-48ED-AD81-BED4994AAC38}" srcOrd="1" destOrd="0" presId="urn:microsoft.com/office/officeart/2008/layout/LinedList"/>
    <dgm:cxn modelId="{752B2CAB-5DCD-4C30-B390-21856D61D3E6}" type="presParOf" srcId="{F663BB69-A318-4002-9913-2D26C050446B}" destId="{EC0FAE18-4B6F-46E7-9EAA-34A805289925}" srcOrd="12" destOrd="0" presId="urn:microsoft.com/office/officeart/2008/layout/LinedList"/>
    <dgm:cxn modelId="{3DC70AA0-1063-477B-AB74-08AFA2472340}" type="presParOf" srcId="{F663BB69-A318-4002-9913-2D26C050446B}" destId="{74546C75-119D-4D82-9D9B-06CC37F60504}" srcOrd="13" destOrd="0" presId="urn:microsoft.com/office/officeart/2008/layout/LinedList"/>
    <dgm:cxn modelId="{7D195284-CEC0-44F7-8BB3-2AA434137188}" type="presParOf" srcId="{74546C75-119D-4D82-9D9B-06CC37F60504}" destId="{094EA2A3-48C6-4B33-A604-BF23D59D76DB}" srcOrd="0" destOrd="0" presId="urn:microsoft.com/office/officeart/2008/layout/LinedList"/>
    <dgm:cxn modelId="{5B90AF9B-95A9-4B47-BEEB-8BCA83DA0C44}" type="presParOf" srcId="{74546C75-119D-4D82-9D9B-06CC37F60504}" destId="{15D61FEA-72AD-4546-898D-49BFEF602714}" srcOrd="1" destOrd="0" presId="urn:microsoft.com/office/officeart/2008/layout/LinedList"/>
    <dgm:cxn modelId="{33D916FA-969C-470F-BB82-6FC6F8CD25A5}" type="presParOf" srcId="{F663BB69-A318-4002-9913-2D26C050446B}" destId="{570A4AFC-B6B9-4641-83CB-A70378E9CEA3}" srcOrd="14" destOrd="0" presId="urn:microsoft.com/office/officeart/2008/layout/LinedList"/>
    <dgm:cxn modelId="{84F10709-4C90-498F-A6BE-13A492E5CE68}" type="presParOf" srcId="{F663BB69-A318-4002-9913-2D26C050446B}" destId="{EA5CCE3A-ECDC-4D60-8C3F-82CF962E9959}" srcOrd="15" destOrd="0" presId="urn:microsoft.com/office/officeart/2008/layout/LinedList"/>
    <dgm:cxn modelId="{70CD07ED-0E41-454B-8340-8B906C9E4712}" type="presParOf" srcId="{EA5CCE3A-ECDC-4D60-8C3F-82CF962E9959}" destId="{256E8B8D-6781-4F3B-BDA0-F6B2C89F777D}" srcOrd="0" destOrd="0" presId="urn:microsoft.com/office/officeart/2008/layout/LinedList"/>
    <dgm:cxn modelId="{48AF56C5-FCE8-41D9-A5E9-75A367F1D0B5}" type="presParOf" srcId="{EA5CCE3A-ECDC-4D60-8C3F-82CF962E9959}" destId="{BE1C1706-C721-4787-8F9D-8F951206548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7C2CCE-8B7C-42CE-8AD4-8E93E31A07F8}">
      <dsp:nvSpPr>
        <dsp:cNvPr id="0" name=""/>
        <dsp:cNvSpPr/>
      </dsp:nvSpPr>
      <dsp:spPr>
        <a:xfrm>
          <a:off x="0" y="0"/>
          <a:ext cx="73152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714CBB5-9490-4C1D-A860-7543B027F7C6}">
      <dsp:nvSpPr>
        <dsp:cNvPr id="0" name=""/>
        <dsp:cNvSpPr/>
      </dsp:nvSpPr>
      <dsp:spPr>
        <a:xfrm>
          <a:off x="0" y="0"/>
          <a:ext cx="1841115" cy="2998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lvl="0" algn="ctr" defTabSz="2889250">
            <a:lnSpc>
              <a:spcPct val="90000"/>
            </a:lnSpc>
            <a:spcBef>
              <a:spcPct val="0"/>
            </a:spcBef>
            <a:spcAft>
              <a:spcPct val="35000"/>
            </a:spcAft>
          </a:pPr>
          <a:endParaRPr lang="en-US" sz="6500" kern="1200"/>
        </a:p>
      </dsp:txBody>
      <dsp:txXfrm>
        <a:off x="0" y="0"/>
        <a:ext cx="1841115" cy="2998765"/>
      </dsp:txXfrm>
    </dsp:sp>
    <dsp:sp modelId="{08D04AF5-9D3D-4A97-AA66-D9A94D1E0972}">
      <dsp:nvSpPr>
        <dsp:cNvPr id="0" name=""/>
        <dsp:cNvSpPr/>
      </dsp:nvSpPr>
      <dsp:spPr>
        <a:xfrm>
          <a:off x="1943663" y="28259"/>
          <a:ext cx="5366706" cy="5651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pl-PL" sz="1800" b="1" kern="1200"/>
            <a:t>90 dni od urodzenia w przypadku bydła i koniowatych; </a:t>
          </a:r>
          <a:endParaRPr lang="en-US" sz="1800" kern="1200"/>
        </a:p>
      </dsp:txBody>
      <dsp:txXfrm>
        <a:off x="1943663" y="28259"/>
        <a:ext cx="5366706" cy="565196"/>
      </dsp:txXfrm>
    </dsp:sp>
    <dsp:sp modelId="{D8696B26-FBAF-4AA5-95FE-419BE6F1289D}">
      <dsp:nvSpPr>
        <dsp:cNvPr id="0" name=""/>
        <dsp:cNvSpPr/>
      </dsp:nvSpPr>
      <dsp:spPr>
        <a:xfrm>
          <a:off x="1841115" y="593456"/>
          <a:ext cx="5469255"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867D12BE-FC73-4092-ADC1-460176777118}">
      <dsp:nvSpPr>
        <dsp:cNvPr id="0" name=""/>
        <dsp:cNvSpPr/>
      </dsp:nvSpPr>
      <dsp:spPr>
        <a:xfrm>
          <a:off x="1943663" y="621716"/>
          <a:ext cx="5366706" cy="5651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pl-PL" sz="1800" b="1" kern="1200"/>
            <a:t>45 dni od urodzenia w przypadku owiec i kóz;</a:t>
          </a:r>
          <a:endParaRPr lang="en-US" sz="1800" kern="1200"/>
        </a:p>
      </dsp:txBody>
      <dsp:txXfrm>
        <a:off x="1943663" y="621716"/>
        <a:ext cx="5366706" cy="565196"/>
      </dsp:txXfrm>
    </dsp:sp>
    <dsp:sp modelId="{92FD33C0-8331-4F01-B82A-EDB2FC88B1ED}">
      <dsp:nvSpPr>
        <dsp:cNvPr id="0" name=""/>
        <dsp:cNvSpPr/>
      </dsp:nvSpPr>
      <dsp:spPr>
        <a:xfrm>
          <a:off x="1841115" y="1186913"/>
          <a:ext cx="5469255"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619E26C9-D1CE-4C95-BDAB-150499BE5F3D}">
      <dsp:nvSpPr>
        <dsp:cNvPr id="0" name=""/>
        <dsp:cNvSpPr/>
      </dsp:nvSpPr>
      <dsp:spPr>
        <a:xfrm>
          <a:off x="1943663" y="1215173"/>
          <a:ext cx="5366706" cy="5651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pl-PL" sz="1800" b="1" kern="1200"/>
            <a:t>90 dni od urodzenia w przypadku jeleniowatych; </a:t>
          </a:r>
          <a:endParaRPr lang="en-US" sz="1800" kern="1200"/>
        </a:p>
      </dsp:txBody>
      <dsp:txXfrm>
        <a:off x="1943663" y="1215173"/>
        <a:ext cx="5366706" cy="565196"/>
      </dsp:txXfrm>
    </dsp:sp>
    <dsp:sp modelId="{5E8C58C2-B18F-4254-9A3A-63DF144F4004}">
      <dsp:nvSpPr>
        <dsp:cNvPr id="0" name=""/>
        <dsp:cNvSpPr/>
      </dsp:nvSpPr>
      <dsp:spPr>
        <a:xfrm>
          <a:off x="1841115" y="1780370"/>
          <a:ext cx="5469255"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85006EEA-C4E0-4963-A055-954C2D23345E}">
      <dsp:nvSpPr>
        <dsp:cNvPr id="0" name=""/>
        <dsp:cNvSpPr/>
      </dsp:nvSpPr>
      <dsp:spPr>
        <a:xfrm>
          <a:off x="1943663" y="1808630"/>
          <a:ext cx="5366706" cy="5651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pl-PL" sz="1800" b="1" kern="1200"/>
            <a:t>40 dni od urodzenia w przypadku świń; </a:t>
          </a:r>
          <a:endParaRPr lang="en-US" sz="1800" kern="1200"/>
        </a:p>
      </dsp:txBody>
      <dsp:txXfrm>
        <a:off x="1943663" y="1808630"/>
        <a:ext cx="5366706" cy="565196"/>
      </dsp:txXfrm>
    </dsp:sp>
    <dsp:sp modelId="{25E9890B-9101-452D-B3D7-FF4C31B8D10C}">
      <dsp:nvSpPr>
        <dsp:cNvPr id="0" name=""/>
        <dsp:cNvSpPr/>
      </dsp:nvSpPr>
      <dsp:spPr>
        <a:xfrm>
          <a:off x="1841115" y="2373827"/>
          <a:ext cx="5469255"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D9373D29-0CF3-4D7B-90CE-373951609E38}">
      <dsp:nvSpPr>
        <dsp:cNvPr id="0" name=""/>
        <dsp:cNvSpPr/>
      </dsp:nvSpPr>
      <dsp:spPr>
        <a:xfrm>
          <a:off x="1943663" y="2402086"/>
          <a:ext cx="5366706" cy="5651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pl-PL" sz="1800" b="1" kern="1200"/>
            <a:t>42 dni od urodzenia w przypadku królików.</a:t>
          </a:r>
          <a:endParaRPr lang="en-US" sz="1800" kern="1200"/>
        </a:p>
      </dsp:txBody>
      <dsp:txXfrm>
        <a:off x="1943663" y="2402086"/>
        <a:ext cx="5366706" cy="565196"/>
      </dsp:txXfrm>
    </dsp:sp>
    <dsp:sp modelId="{C6A61373-20EB-44BF-A275-5D43D6B5D27F}">
      <dsp:nvSpPr>
        <dsp:cNvPr id="0" name=""/>
        <dsp:cNvSpPr/>
      </dsp:nvSpPr>
      <dsp:spPr>
        <a:xfrm>
          <a:off x="1841115" y="2967283"/>
          <a:ext cx="5469255"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316F79-7AB2-40FF-A386-C834B179F009}">
      <dsp:nvSpPr>
        <dsp:cNvPr id="0" name=""/>
        <dsp:cNvSpPr/>
      </dsp:nvSpPr>
      <dsp:spPr>
        <a:xfrm>
          <a:off x="0" y="0"/>
          <a:ext cx="7728267"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9AD438-A612-4307-AC66-822D5EC76CD7}">
      <dsp:nvSpPr>
        <dsp:cNvPr id="0" name=""/>
        <dsp:cNvSpPr/>
      </dsp:nvSpPr>
      <dsp:spPr>
        <a:xfrm>
          <a:off x="0" y="0"/>
          <a:ext cx="7728267" cy="6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pl-PL" sz="1400" kern="1200"/>
            <a:t>Wszystkie osoby zajmujące się zwierzętami mają </a:t>
          </a:r>
          <a:r>
            <a:rPr lang="pl-PL" sz="1400" b="1" u="sng" kern="1200"/>
            <a:t>niezbędną wiedzę </a:t>
          </a:r>
          <a:r>
            <a:rPr lang="pl-PL" sz="1400" kern="1200"/>
            <a:t>na temat zdrowia i potrzeb związanych z dobrostanem zwierząt oraz umiejętności w tych dziedzinach oraz mają ukończone odpowiednie szkolenia.</a:t>
          </a:r>
          <a:endParaRPr lang="en-US" sz="1400" kern="1200"/>
        </a:p>
      </dsp:txBody>
      <dsp:txXfrm>
        <a:off x="0" y="0"/>
        <a:ext cx="7728267" cy="635915"/>
      </dsp:txXfrm>
    </dsp:sp>
    <dsp:sp modelId="{E3DBDDE2-6E76-445D-8CF1-103D822D22CF}">
      <dsp:nvSpPr>
        <dsp:cNvPr id="0" name=""/>
        <dsp:cNvSpPr/>
      </dsp:nvSpPr>
      <dsp:spPr>
        <a:xfrm>
          <a:off x="0" y="635915"/>
          <a:ext cx="7728267"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847561-D7EE-4638-8600-3CD4C95511AE}">
      <dsp:nvSpPr>
        <dsp:cNvPr id="0" name=""/>
        <dsp:cNvSpPr/>
      </dsp:nvSpPr>
      <dsp:spPr>
        <a:xfrm>
          <a:off x="0" y="635915"/>
          <a:ext cx="7728267" cy="6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pl-PL" sz="1400" kern="1200"/>
            <a:t>Praktyki gospodarskie, w tym obsada i warunki dotyczące pomieszczeń, zapewniają zaspokojenie potrzeb rozwojowych, fizjologicznych i etologicznych zwierząt. </a:t>
          </a:r>
          <a:endParaRPr lang="en-US" sz="1400" kern="1200"/>
        </a:p>
      </dsp:txBody>
      <dsp:txXfrm>
        <a:off x="0" y="635915"/>
        <a:ext cx="7728267" cy="635915"/>
      </dsp:txXfrm>
    </dsp:sp>
    <dsp:sp modelId="{5A53A917-46D4-43E6-9A1C-70D41A66781B}">
      <dsp:nvSpPr>
        <dsp:cNvPr id="0" name=""/>
        <dsp:cNvSpPr/>
      </dsp:nvSpPr>
      <dsp:spPr>
        <a:xfrm>
          <a:off x="0" y="1271831"/>
          <a:ext cx="7728267"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B176F8-82DE-4934-8AFF-310F5727161B}">
      <dsp:nvSpPr>
        <dsp:cNvPr id="0" name=""/>
        <dsp:cNvSpPr/>
      </dsp:nvSpPr>
      <dsp:spPr>
        <a:xfrm>
          <a:off x="0" y="1271831"/>
          <a:ext cx="7728267" cy="6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pl-PL" sz="1400" kern="1200"/>
            <a:t>Zwierzęta </a:t>
          </a:r>
          <a:r>
            <a:rPr lang="pl-PL" sz="1400" b="1" u="sng" kern="1200"/>
            <a:t>mają stały dostęp do obszarów na otwartej przestrzeni </a:t>
          </a:r>
          <a:r>
            <a:rPr lang="pl-PL" sz="1400" kern="1200"/>
            <a:t>umożliwiających zwierzętom swobodne poruszanie się, najlepiej do pastwisk, kiedy tylko pozwalają na to warunki pogodowe i sezon oraz stan gruntu.</a:t>
          </a:r>
          <a:endParaRPr lang="en-US" sz="1400" kern="1200"/>
        </a:p>
      </dsp:txBody>
      <dsp:txXfrm>
        <a:off x="0" y="1271831"/>
        <a:ext cx="7728267" cy="635915"/>
      </dsp:txXfrm>
    </dsp:sp>
    <dsp:sp modelId="{46BAD1A9-28F6-4DBA-ACAF-9CE45C4DB382}">
      <dsp:nvSpPr>
        <dsp:cNvPr id="0" name=""/>
        <dsp:cNvSpPr/>
      </dsp:nvSpPr>
      <dsp:spPr>
        <a:xfrm>
          <a:off x="0" y="1907746"/>
          <a:ext cx="7728267"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4EA69C-C720-4029-BAB5-7C8357C9B91A}">
      <dsp:nvSpPr>
        <dsp:cNvPr id="0" name=""/>
        <dsp:cNvSpPr/>
      </dsp:nvSpPr>
      <dsp:spPr>
        <a:xfrm>
          <a:off x="0" y="1907746"/>
          <a:ext cx="7728267" cy="6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pl-PL" sz="1400" b="1" u="sng" kern="1200"/>
            <a:t>Czas trwania transportu </a:t>
          </a:r>
          <a:r>
            <a:rPr lang="pl-PL" sz="1400" kern="1200"/>
            <a:t>zwierząt gospodarskich ogranicza się </a:t>
          </a:r>
          <a:r>
            <a:rPr lang="pl-PL" sz="1400" b="1" u="sng" kern="1200"/>
            <a:t>do minimum</a:t>
          </a:r>
          <a:r>
            <a:rPr lang="pl-PL" sz="1400" kern="1200"/>
            <a:t>. </a:t>
          </a:r>
          <a:endParaRPr lang="en-US" sz="1400" kern="1200"/>
        </a:p>
      </dsp:txBody>
      <dsp:txXfrm>
        <a:off x="0" y="1907746"/>
        <a:ext cx="7728267" cy="635915"/>
      </dsp:txXfrm>
    </dsp:sp>
    <dsp:sp modelId="{1A491634-FCBB-4FA6-BB9A-A3B18BD2A2D4}">
      <dsp:nvSpPr>
        <dsp:cNvPr id="0" name=""/>
        <dsp:cNvSpPr/>
      </dsp:nvSpPr>
      <dsp:spPr>
        <a:xfrm>
          <a:off x="0" y="2543662"/>
          <a:ext cx="7728267"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48E9EC-2977-474D-9AB0-9433A817E1BB}">
      <dsp:nvSpPr>
        <dsp:cNvPr id="0" name=""/>
        <dsp:cNvSpPr/>
      </dsp:nvSpPr>
      <dsp:spPr>
        <a:xfrm>
          <a:off x="0" y="2543662"/>
          <a:ext cx="7728267" cy="6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pl-PL" sz="1400" kern="1200"/>
            <a:t>Unika się wszelkiego rodzaju cierpienia, bólu i stresu i ogranicza się je do minimum w trakcie całego życia zwierzęcia, w tym podczas uboju. </a:t>
          </a:r>
          <a:endParaRPr lang="en-US" sz="1400" kern="1200"/>
        </a:p>
      </dsp:txBody>
      <dsp:txXfrm>
        <a:off x="0" y="2543662"/>
        <a:ext cx="7728267" cy="635915"/>
      </dsp:txXfrm>
    </dsp:sp>
    <dsp:sp modelId="{EEF1E06C-DE76-4970-BE78-98A41C82689B}">
      <dsp:nvSpPr>
        <dsp:cNvPr id="0" name=""/>
        <dsp:cNvSpPr/>
      </dsp:nvSpPr>
      <dsp:spPr>
        <a:xfrm>
          <a:off x="0" y="3179577"/>
          <a:ext cx="7728267"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5FDA11-304E-4C1C-B789-FB5F06FD749E}">
      <dsp:nvSpPr>
        <dsp:cNvPr id="0" name=""/>
        <dsp:cNvSpPr/>
      </dsp:nvSpPr>
      <dsp:spPr>
        <a:xfrm>
          <a:off x="0" y="3179577"/>
          <a:ext cx="7728267" cy="6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pl-PL" sz="1400" kern="1200"/>
            <a:t>Wszelkie cierpienie zwierząt należy ograniczyć do minimum poprzez zastosowanie odpowiedniego znieczulenia lub analgezji i zaangażowanie wykwalifikowanego personelu do przeprowadzania zabiegów, a także wykonywanie zabiegów w najbardziej odpowiednim wieku zwierzęcia. </a:t>
          </a:r>
          <a:endParaRPr lang="en-US" sz="1400" kern="1200"/>
        </a:p>
      </dsp:txBody>
      <dsp:txXfrm>
        <a:off x="0" y="3179577"/>
        <a:ext cx="7728267" cy="635915"/>
      </dsp:txXfrm>
    </dsp:sp>
    <dsp:sp modelId="{EC0FAE18-4B6F-46E7-9EAA-34A805289925}">
      <dsp:nvSpPr>
        <dsp:cNvPr id="0" name=""/>
        <dsp:cNvSpPr/>
      </dsp:nvSpPr>
      <dsp:spPr>
        <a:xfrm>
          <a:off x="0" y="3815492"/>
          <a:ext cx="7728267"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4EA2A3-48C6-4B33-A604-BF23D59D76DB}">
      <dsp:nvSpPr>
        <dsp:cNvPr id="0" name=""/>
        <dsp:cNvSpPr/>
      </dsp:nvSpPr>
      <dsp:spPr>
        <a:xfrm>
          <a:off x="0" y="3815493"/>
          <a:ext cx="7728267" cy="6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pl-PL" sz="1400" kern="1200"/>
            <a:t>Dopuszcza się przeprowadzanie fizycznej kastracji w przypadkach uzasadnionych utrzymaniem jakości produktów i tradycyjnymi praktykami produkcyjnymi.</a:t>
          </a:r>
          <a:endParaRPr lang="en-US" sz="1400" kern="1200"/>
        </a:p>
      </dsp:txBody>
      <dsp:txXfrm>
        <a:off x="0" y="3815493"/>
        <a:ext cx="7728267" cy="635915"/>
      </dsp:txXfrm>
    </dsp:sp>
    <dsp:sp modelId="{570A4AFC-B6B9-4641-83CB-A70378E9CEA3}">
      <dsp:nvSpPr>
        <dsp:cNvPr id="0" name=""/>
        <dsp:cNvSpPr/>
      </dsp:nvSpPr>
      <dsp:spPr>
        <a:xfrm>
          <a:off x="0" y="4451408"/>
          <a:ext cx="7728267"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6E8B8D-6781-4F3B-BDA0-F6B2C89F777D}">
      <dsp:nvSpPr>
        <dsp:cNvPr id="0" name=""/>
        <dsp:cNvSpPr/>
      </dsp:nvSpPr>
      <dsp:spPr>
        <a:xfrm>
          <a:off x="0" y="4451408"/>
          <a:ext cx="7728267" cy="6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pl-PL" sz="1400" kern="1200"/>
            <a:t>Załadunek i rozładunek zwierząt odbywa się </a:t>
          </a:r>
          <a:r>
            <a:rPr lang="pl-PL" sz="1400" b="1" u="sng" kern="1200"/>
            <a:t>bez stosowania przymusu i wykorzystania jakiegokolwiek rodzaju elektrycznej lub innej bolesnej stymulacji</a:t>
          </a:r>
          <a:r>
            <a:rPr lang="pl-PL" sz="1400" kern="1200"/>
            <a:t>. Stosowanie alopatycznych środków uspokajających, zarówno przed transportem, jak i podczas transportu, jest zabronione. </a:t>
          </a:r>
          <a:endParaRPr lang="en-US" sz="1400" kern="1200"/>
        </a:p>
      </dsp:txBody>
      <dsp:txXfrm>
        <a:off x="0" y="4451408"/>
        <a:ext cx="7728267" cy="63591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a:extLst>
              <a:ext uri="{FF2B5EF4-FFF2-40B4-BE49-F238E27FC236}">
                <a16:creationId xmlns:a16="http://schemas.microsoft.com/office/drawing/2014/main" xmlns="" id="{77C01988-97DF-4838-A41A-801BE952192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a:extLst>
              <a:ext uri="{FF2B5EF4-FFF2-40B4-BE49-F238E27FC236}">
                <a16:creationId xmlns:a16="http://schemas.microsoft.com/office/drawing/2014/main" xmlns="" id="{38AD58FF-1A9D-4261-B10E-E3EE4894FE9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EFF629B-1B69-4353-AAE3-A3956F9BF45E}" type="datetimeFigureOut">
              <a:rPr lang="pl-PL" smtClean="0"/>
              <a:t>12.02.2025</a:t>
            </a:fld>
            <a:endParaRPr lang="pl-PL"/>
          </a:p>
        </p:txBody>
      </p:sp>
      <p:sp>
        <p:nvSpPr>
          <p:cNvPr id="4" name="Symbol zastępczy stopki 3">
            <a:extLst>
              <a:ext uri="{FF2B5EF4-FFF2-40B4-BE49-F238E27FC236}">
                <a16:creationId xmlns:a16="http://schemas.microsoft.com/office/drawing/2014/main" xmlns="" id="{C28F359E-6C76-485A-BB0F-5A0411B04E5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5" name="Symbol zastępczy numeru slajdu 4">
            <a:extLst>
              <a:ext uri="{FF2B5EF4-FFF2-40B4-BE49-F238E27FC236}">
                <a16:creationId xmlns:a16="http://schemas.microsoft.com/office/drawing/2014/main" xmlns="" id="{9021816C-6C91-46F5-B2D7-FA106842B31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9A78B11-C6A5-4F01-9290-D035CCD5F0EE}" type="slidenum">
              <a:rPr lang="pl-PL" smtClean="0"/>
              <a:t>‹#›</a:t>
            </a:fld>
            <a:endParaRPr lang="pl-PL"/>
          </a:p>
        </p:txBody>
      </p:sp>
    </p:spTree>
    <p:extLst>
      <p:ext uri="{BB962C8B-B14F-4D97-AF65-F5344CB8AC3E}">
        <p14:creationId xmlns:p14="http://schemas.microsoft.com/office/powerpoint/2010/main" val="17529871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5BA254-DDD9-42B4-9576-AB9F17CC28D0}" type="datetimeFigureOut">
              <a:rPr lang="pl-PL" smtClean="0"/>
              <a:t>12.02.2025</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FC2907-D699-4B15-8D19-0490E0B5D667}" type="slidenum">
              <a:rPr lang="pl-PL" smtClean="0"/>
              <a:t>‹#›</a:t>
            </a:fld>
            <a:endParaRPr lang="pl-PL"/>
          </a:p>
        </p:txBody>
      </p:sp>
    </p:spTree>
    <p:extLst>
      <p:ext uri="{BB962C8B-B14F-4D97-AF65-F5344CB8AC3E}">
        <p14:creationId xmlns:p14="http://schemas.microsoft.com/office/powerpoint/2010/main" val="112306338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1EFC2907-D699-4B15-8D19-0490E0B5D667}" type="slidenum">
              <a:rPr lang="pl-PL" smtClean="0"/>
              <a:t>13</a:t>
            </a:fld>
            <a:endParaRPr lang="pl-PL"/>
          </a:p>
        </p:txBody>
      </p:sp>
    </p:spTree>
    <p:extLst>
      <p:ext uri="{BB962C8B-B14F-4D97-AF65-F5344CB8AC3E}">
        <p14:creationId xmlns:p14="http://schemas.microsoft.com/office/powerpoint/2010/main" val="22307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1EFC2907-D699-4B15-8D19-0490E0B5D667}" type="slidenum">
              <a:rPr lang="pl-PL" smtClean="0"/>
              <a:t>31</a:t>
            </a:fld>
            <a:endParaRPr lang="pl-PL"/>
          </a:p>
        </p:txBody>
      </p:sp>
    </p:spTree>
    <p:extLst>
      <p:ext uri="{BB962C8B-B14F-4D97-AF65-F5344CB8AC3E}">
        <p14:creationId xmlns:p14="http://schemas.microsoft.com/office/powerpoint/2010/main" val="603667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6823DFE-809B-B2C6-CBE4-C22CBDAB08CA}"/>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xmlns="" id="{C94D8DCE-B317-5593-F066-420C82E9A968}"/>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xmlns="" id="{CA7C9CAE-E9AA-40FF-8740-98615D056B29}"/>
              </a:ext>
            </a:extLst>
          </p:cNvPr>
          <p:cNvSpPr>
            <a:spLocks noGrp="1"/>
          </p:cNvSpPr>
          <p:nvPr>
            <p:ph type="body" idx="1"/>
          </p:nvPr>
        </p:nvSpPr>
        <p:spPr/>
        <p:txBody>
          <a:bodyPr/>
          <a:lstStyle/>
          <a:p>
            <a:endParaRPr lang="pl-PL"/>
          </a:p>
        </p:txBody>
      </p:sp>
      <p:sp>
        <p:nvSpPr>
          <p:cNvPr id="4" name="Symbol zastępczy numeru slajdu 3">
            <a:extLst>
              <a:ext uri="{FF2B5EF4-FFF2-40B4-BE49-F238E27FC236}">
                <a16:creationId xmlns:a16="http://schemas.microsoft.com/office/drawing/2014/main" xmlns="" id="{04FAF84E-2A55-8754-54B7-F911278ACF13}"/>
              </a:ext>
            </a:extLst>
          </p:cNvPr>
          <p:cNvSpPr>
            <a:spLocks noGrp="1"/>
          </p:cNvSpPr>
          <p:nvPr>
            <p:ph type="sldNum" sz="quarter" idx="5"/>
          </p:nvPr>
        </p:nvSpPr>
        <p:spPr/>
        <p:txBody>
          <a:bodyPr/>
          <a:lstStyle/>
          <a:p>
            <a:fld id="{1EFC2907-D699-4B15-8D19-0490E0B5D667}" type="slidenum">
              <a:rPr lang="pl-PL" smtClean="0"/>
              <a:t>14</a:t>
            </a:fld>
            <a:endParaRPr lang="pl-PL"/>
          </a:p>
        </p:txBody>
      </p:sp>
    </p:spTree>
    <p:extLst>
      <p:ext uri="{BB962C8B-B14F-4D97-AF65-F5344CB8AC3E}">
        <p14:creationId xmlns:p14="http://schemas.microsoft.com/office/powerpoint/2010/main" val="1835211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7A4D225-9FAA-BCE1-6437-5A452180F08A}"/>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xmlns="" id="{2F52DD06-1763-8801-536A-7AB1D291C736}"/>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xmlns="" id="{3F651EE7-62AC-6E7C-EFE1-4CDC54627450}"/>
              </a:ext>
            </a:extLst>
          </p:cNvPr>
          <p:cNvSpPr>
            <a:spLocks noGrp="1"/>
          </p:cNvSpPr>
          <p:nvPr>
            <p:ph type="body" idx="1"/>
          </p:nvPr>
        </p:nvSpPr>
        <p:spPr/>
        <p:txBody>
          <a:bodyPr/>
          <a:lstStyle/>
          <a:p>
            <a:endParaRPr lang="pl-PL"/>
          </a:p>
        </p:txBody>
      </p:sp>
      <p:sp>
        <p:nvSpPr>
          <p:cNvPr id="4" name="Symbol zastępczy numeru slajdu 3">
            <a:extLst>
              <a:ext uri="{FF2B5EF4-FFF2-40B4-BE49-F238E27FC236}">
                <a16:creationId xmlns:a16="http://schemas.microsoft.com/office/drawing/2014/main" xmlns="" id="{85B84689-D5E2-C7A4-4D83-0B2853F42331}"/>
              </a:ext>
            </a:extLst>
          </p:cNvPr>
          <p:cNvSpPr>
            <a:spLocks noGrp="1"/>
          </p:cNvSpPr>
          <p:nvPr>
            <p:ph type="sldNum" sz="quarter" idx="5"/>
          </p:nvPr>
        </p:nvSpPr>
        <p:spPr/>
        <p:txBody>
          <a:bodyPr/>
          <a:lstStyle/>
          <a:p>
            <a:fld id="{1EFC2907-D699-4B15-8D19-0490E0B5D667}" type="slidenum">
              <a:rPr lang="pl-PL" smtClean="0"/>
              <a:t>15</a:t>
            </a:fld>
            <a:endParaRPr lang="pl-PL"/>
          </a:p>
        </p:txBody>
      </p:sp>
    </p:spTree>
    <p:extLst>
      <p:ext uri="{BB962C8B-B14F-4D97-AF65-F5344CB8AC3E}">
        <p14:creationId xmlns:p14="http://schemas.microsoft.com/office/powerpoint/2010/main" val="1315491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B36AE95-67B1-EC31-03D3-1B5721CC43B4}"/>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xmlns="" id="{00AB95E8-232C-E4C9-CCAF-A1A90C5FF3E6}"/>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xmlns="" id="{1972751E-4B82-8950-CD83-CFC921F67BEB}"/>
              </a:ext>
            </a:extLst>
          </p:cNvPr>
          <p:cNvSpPr>
            <a:spLocks noGrp="1"/>
          </p:cNvSpPr>
          <p:nvPr>
            <p:ph type="body" idx="1"/>
          </p:nvPr>
        </p:nvSpPr>
        <p:spPr/>
        <p:txBody>
          <a:bodyPr/>
          <a:lstStyle/>
          <a:p>
            <a:endParaRPr lang="pl-PL"/>
          </a:p>
        </p:txBody>
      </p:sp>
      <p:sp>
        <p:nvSpPr>
          <p:cNvPr id="4" name="Symbol zastępczy numeru slajdu 3">
            <a:extLst>
              <a:ext uri="{FF2B5EF4-FFF2-40B4-BE49-F238E27FC236}">
                <a16:creationId xmlns:a16="http://schemas.microsoft.com/office/drawing/2014/main" xmlns="" id="{CC447E6E-5D5B-232D-A09E-5AF50561D883}"/>
              </a:ext>
            </a:extLst>
          </p:cNvPr>
          <p:cNvSpPr>
            <a:spLocks noGrp="1"/>
          </p:cNvSpPr>
          <p:nvPr>
            <p:ph type="sldNum" sz="quarter" idx="5"/>
          </p:nvPr>
        </p:nvSpPr>
        <p:spPr/>
        <p:txBody>
          <a:bodyPr/>
          <a:lstStyle/>
          <a:p>
            <a:fld id="{1EFC2907-D699-4B15-8D19-0490E0B5D667}" type="slidenum">
              <a:rPr lang="pl-PL" smtClean="0"/>
              <a:t>16</a:t>
            </a:fld>
            <a:endParaRPr lang="pl-PL"/>
          </a:p>
        </p:txBody>
      </p:sp>
    </p:spTree>
    <p:extLst>
      <p:ext uri="{BB962C8B-B14F-4D97-AF65-F5344CB8AC3E}">
        <p14:creationId xmlns:p14="http://schemas.microsoft.com/office/powerpoint/2010/main" val="781330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5FB9A2B-F684-492B-181E-CF07A089A157}"/>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xmlns="" id="{FFBA9E6F-BCD6-D64B-4847-9B65EA58576F}"/>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xmlns="" id="{1ECF986E-B23E-A1DE-B96E-3FD2E7F3CBA5}"/>
              </a:ext>
            </a:extLst>
          </p:cNvPr>
          <p:cNvSpPr>
            <a:spLocks noGrp="1"/>
          </p:cNvSpPr>
          <p:nvPr>
            <p:ph type="body" idx="1"/>
          </p:nvPr>
        </p:nvSpPr>
        <p:spPr/>
        <p:txBody>
          <a:bodyPr/>
          <a:lstStyle/>
          <a:p>
            <a:endParaRPr lang="pl-PL"/>
          </a:p>
        </p:txBody>
      </p:sp>
      <p:sp>
        <p:nvSpPr>
          <p:cNvPr id="4" name="Symbol zastępczy numeru slajdu 3">
            <a:extLst>
              <a:ext uri="{FF2B5EF4-FFF2-40B4-BE49-F238E27FC236}">
                <a16:creationId xmlns:a16="http://schemas.microsoft.com/office/drawing/2014/main" xmlns="" id="{39B162E0-598F-B4C6-18D2-8E459FED616A}"/>
              </a:ext>
            </a:extLst>
          </p:cNvPr>
          <p:cNvSpPr>
            <a:spLocks noGrp="1"/>
          </p:cNvSpPr>
          <p:nvPr>
            <p:ph type="sldNum" sz="quarter" idx="5"/>
          </p:nvPr>
        </p:nvSpPr>
        <p:spPr/>
        <p:txBody>
          <a:bodyPr/>
          <a:lstStyle/>
          <a:p>
            <a:fld id="{1EFC2907-D699-4B15-8D19-0490E0B5D667}" type="slidenum">
              <a:rPr lang="pl-PL" smtClean="0"/>
              <a:t>17</a:t>
            </a:fld>
            <a:endParaRPr lang="pl-PL"/>
          </a:p>
        </p:txBody>
      </p:sp>
    </p:spTree>
    <p:extLst>
      <p:ext uri="{BB962C8B-B14F-4D97-AF65-F5344CB8AC3E}">
        <p14:creationId xmlns:p14="http://schemas.microsoft.com/office/powerpoint/2010/main" val="1109912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765362B-5163-12FD-44BF-9EC47B1FC41C}"/>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xmlns="" id="{752F0E98-5DCD-9A3E-1771-F9CB18576D62}"/>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xmlns="" id="{386AABD4-2E47-1648-3D12-9527B72CC09F}"/>
              </a:ext>
            </a:extLst>
          </p:cNvPr>
          <p:cNvSpPr>
            <a:spLocks noGrp="1"/>
          </p:cNvSpPr>
          <p:nvPr>
            <p:ph type="body" idx="1"/>
          </p:nvPr>
        </p:nvSpPr>
        <p:spPr/>
        <p:txBody>
          <a:bodyPr/>
          <a:lstStyle/>
          <a:p>
            <a:endParaRPr lang="pl-PL"/>
          </a:p>
        </p:txBody>
      </p:sp>
      <p:sp>
        <p:nvSpPr>
          <p:cNvPr id="4" name="Symbol zastępczy numeru slajdu 3">
            <a:extLst>
              <a:ext uri="{FF2B5EF4-FFF2-40B4-BE49-F238E27FC236}">
                <a16:creationId xmlns:a16="http://schemas.microsoft.com/office/drawing/2014/main" xmlns="" id="{EA622EC1-96C4-5E1A-1087-C76E803F0A2B}"/>
              </a:ext>
            </a:extLst>
          </p:cNvPr>
          <p:cNvSpPr>
            <a:spLocks noGrp="1"/>
          </p:cNvSpPr>
          <p:nvPr>
            <p:ph type="sldNum" sz="quarter" idx="5"/>
          </p:nvPr>
        </p:nvSpPr>
        <p:spPr/>
        <p:txBody>
          <a:bodyPr/>
          <a:lstStyle/>
          <a:p>
            <a:fld id="{1EFC2907-D699-4B15-8D19-0490E0B5D667}" type="slidenum">
              <a:rPr lang="pl-PL" smtClean="0"/>
              <a:t>18</a:t>
            </a:fld>
            <a:endParaRPr lang="pl-PL"/>
          </a:p>
        </p:txBody>
      </p:sp>
    </p:spTree>
    <p:extLst>
      <p:ext uri="{BB962C8B-B14F-4D97-AF65-F5344CB8AC3E}">
        <p14:creationId xmlns:p14="http://schemas.microsoft.com/office/powerpoint/2010/main" val="2682447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46A53DE-6928-81A4-16EA-5F3C21FB1D3A}"/>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xmlns="" id="{733DE516-46BE-BDBC-D497-B5E829CDA80A}"/>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xmlns="" id="{963799FC-51AF-7067-85A0-A98537462C2E}"/>
              </a:ext>
            </a:extLst>
          </p:cNvPr>
          <p:cNvSpPr>
            <a:spLocks noGrp="1"/>
          </p:cNvSpPr>
          <p:nvPr>
            <p:ph type="body" idx="1"/>
          </p:nvPr>
        </p:nvSpPr>
        <p:spPr/>
        <p:txBody>
          <a:bodyPr/>
          <a:lstStyle/>
          <a:p>
            <a:endParaRPr lang="pl-PL"/>
          </a:p>
        </p:txBody>
      </p:sp>
      <p:sp>
        <p:nvSpPr>
          <p:cNvPr id="4" name="Symbol zastępczy numeru slajdu 3">
            <a:extLst>
              <a:ext uri="{FF2B5EF4-FFF2-40B4-BE49-F238E27FC236}">
                <a16:creationId xmlns:a16="http://schemas.microsoft.com/office/drawing/2014/main" xmlns="" id="{95825EDE-8064-4742-4728-74475FB497C7}"/>
              </a:ext>
            </a:extLst>
          </p:cNvPr>
          <p:cNvSpPr>
            <a:spLocks noGrp="1"/>
          </p:cNvSpPr>
          <p:nvPr>
            <p:ph type="sldNum" sz="quarter" idx="5"/>
          </p:nvPr>
        </p:nvSpPr>
        <p:spPr/>
        <p:txBody>
          <a:bodyPr/>
          <a:lstStyle/>
          <a:p>
            <a:fld id="{1EFC2907-D699-4B15-8D19-0490E0B5D667}" type="slidenum">
              <a:rPr lang="pl-PL" smtClean="0"/>
              <a:t>19</a:t>
            </a:fld>
            <a:endParaRPr lang="pl-PL"/>
          </a:p>
        </p:txBody>
      </p:sp>
    </p:spTree>
    <p:extLst>
      <p:ext uri="{BB962C8B-B14F-4D97-AF65-F5344CB8AC3E}">
        <p14:creationId xmlns:p14="http://schemas.microsoft.com/office/powerpoint/2010/main" val="663685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1EFC2907-D699-4B15-8D19-0490E0B5D667}" type="slidenum">
              <a:rPr lang="pl-PL" smtClean="0"/>
              <a:t>21</a:t>
            </a:fld>
            <a:endParaRPr lang="pl-PL"/>
          </a:p>
        </p:txBody>
      </p:sp>
    </p:spTree>
    <p:extLst>
      <p:ext uri="{BB962C8B-B14F-4D97-AF65-F5344CB8AC3E}">
        <p14:creationId xmlns:p14="http://schemas.microsoft.com/office/powerpoint/2010/main" val="710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BED87B0-003B-50B0-F8E3-EDC16272BB01}"/>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xmlns="" id="{6031F4DE-B917-BC4D-842F-00DC29C15FF1}"/>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xmlns="" id="{62C65D52-6298-369C-997D-1F5D8A29C9CB}"/>
              </a:ext>
            </a:extLst>
          </p:cNvPr>
          <p:cNvSpPr>
            <a:spLocks noGrp="1"/>
          </p:cNvSpPr>
          <p:nvPr>
            <p:ph type="body" idx="1"/>
          </p:nvPr>
        </p:nvSpPr>
        <p:spPr/>
        <p:txBody>
          <a:bodyPr/>
          <a:lstStyle/>
          <a:p>
            <a:endParaRPr lang="pl-PL"/>
          </a:p>
        </p:txBody>
      </p:sp>
      <p:sp>
        <p:nvSpPr>
          <p:cNvPr id="4" name="Symbol zastępczy numeru slajdu 3">
            <a:extLst>
              <a:ext uri="{FF2B5EF4-FFF2-40B4-BE49-F238E27FC236}">
                <a16:creationId xmlns:a16="http://schemas.microsoft.com/office/drawing/2014/main" xmlns="" id="{81C77439-DB3F-A331-1158-9AF018F770FE}"/>
              </a:ext>
            </a:extLst>
          </p:cNvPr>
          <p:cNvSpPr>
            <a:spLocks noGrp="1"/>
          </p:cNvSpPr>
          <p:nvPr>
            <p:ph type="sldNum" sz="quarter" idx="5"/>
          </p:nvPr>
        </p:nvSpPr>
        <p:spPr/>
        <p:txBody>
          <a:bodyPr/>
          <a:lstStyle/>
          <a:p>
            <a:fld id="{1EFC2907-D699-4B15-8D19-0490E0B5D667}" type="slidenum">
              <a:rPr lang="pl-PL" smtClean="0"/>
              <a:t>22</a:t>
            </a:fld>
            <a:endParaRPr lang="pl-PL"/>
          </a:p>
        </p:txBody>
      </p:sp>
    </p:spTree>
    <p:extLst>
      <p:ext uri="{BB962C8B-B14F-4D97-AF65-F5344CB8AC3E}">
        <p14:creationId xmlns:p14="http://schemas.microsoft.com/office/powerpoint/2010/main" val="4194978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373D4E4A-2D49-41EA-927F-BC715E180E48}"/>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xmlns="" id="{5BE96654-1E23-4195-B2E5-E5F0132D73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xmlns="" id="{D4EA2DAE-1819-4968-8DCE-1F641AD80EFC}"/>
              </a:ext>
            </a:extLst>
          </p:cNvPr>
          <p:cNvSpPr>
            <a:spLocks noGrp="1"/>
          </p:cNvSpPr>
          <p:nvPr>
            <p:ph type="dt" sz="half" idx="10"/>
          </p:nvPr>
        </p:nvSpPr>
        <p:spPr/>
        <p:txBody>
          <a:bodyPr/>
          <a:lstStyle/>
          <a:p>
            <a:fld id="{5B3A2750-AF35-431A-A8B8-A5DA9E3E79FC}" type="datetimeFigureOut">
              <a:rPr lang="pl-PL" smtClean="0"/>
              <a:t>12.02.2025</a:t>
            </a:fld>
            <a:endParaRPr lang="pl-PL"/>
          </a:p>
        </p:txBody>
      </p:sp>
      <p:sp>
        <p:nvSpPr>
          <p:cNvPr id="5" name="Symbol zastępczy stopki 4">
            <a:extLst>
              <a:ext uri="{FF2B5EF4-FFF2-40B4-BE49-F238E27FC236}">
                <a16:creationId xmlns:a16="http://schemas.microsoft.com/office/drawing/2014/main" xmlns="" id="{3D36F04F-945C-4DB7-B15E-4843AB0C3A90}"/>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xmlns="" id="{CC80811C-6865-4278-AEB3-863A9732F327}"/>
              </a:ext>
            </a:extLst>
          </p:cNvPr>
          <p:cNvSpPr>
            <a:spLocks noGrp="1"/>
          </p:cNvSpPr>
          <p:nvPr>
            <p:ph type="sldNum" sz="quarter" idx="12"/>
          </p:nvPr>
        </p:nvSpPr>
        <p:spPr/>
        <p:txBody>
          <a:bodyPr/>
          <a:lstStyle/>
          <a:p>
            <a:fld id="{1EC31598-30DF-4A15-AA41-0EDC32F1A747}" type="slidenum">
              <a:rPr lang="pl-PL" smtClean="0"/>
              <a:t>‹#›</a:t>
            </a:fld>
            <a:endParaRPr lang="pl-PL"/>
          </a:p>
        </p:txBody>
      </p:sp>
    </p:spTree>
    <p:extLst>
      <p:ext uri="{BB962C8B-B14F-4D97-AF65-F5344CB8AC3E}">
        <p14:creationId xmlns:p14="http://schemas.microsoft.com/office/powerpoint/2010/main" val="3157740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EC2A9EF9-8912-4A1B-96A1-FF4F988ED796}"/>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xmlns="" id="{B3078459-EAD1-4CBC-931E-04E76FF4F6AD}"/>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xmlns="" id="{31D308C9-177C-4760-83CE-736368702CDC}"/>
              </a:ext>
            </a:extLst>
          </p:cNvPr>
          <p:cNvSpPr>
            <a:spLocks noGrp="1"/>
          </p:cNvSpPr>
          <p:nvPr>
            <p:ph type="dt" sz="half" idx="10"/>
          </p:nvPr>
        </p:nvSpPr>
        <p:spPr/>
        <p:txBody>
          <a:bodyPr/>
          <a:lstStyle/>
          <a:p>
            <a:fld id="{5B3A2750-AF35-431A-A8B8-A5DA9E3E79FC}" type="datetimeFigureOut">
              <a:rPr lang="pl-PL" smtClean="0"/>
              <a:t>12.02.2025</a:t>
            </a:fld>
            <a:endParaRPr lang="pl-PL"/>
          </a:p>
        </p:txBody>
      </p:sp>
      <p:sp>
        <p:nvSpPr>
          <p:cNvPr id="5" name="Symbol zastępczy stopki 4">
            <a:extLst>
              <a:ext uri="{FF2B5EF4-FFF2-40B4-BE49-F238E27FC236}">
                <a16:creationId xmlns:a16="http://schemas.microsoft.com/office/drawing/2014/main" xmlns="" id="{A0F4DEF1-36A4-4717-9338-CF0ED7A1A6D5}"/>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xmlns="" id="{AEED16CA-FE5F-44BD-963E-675C30C02888}"/>
              </a:ext>
            </a:extLst>
          </p:cNvPr>
          <p:cNvSpPr>
            <a:spLocks noGrp="1"/>
          </p:cNvSpPr>
          <p:nvPr>
            <p:ph type="sldNum" sz="quarter" idx="12"/>
          </p:nvPr>
        </p:nvSpPr>
        <p:spPr/>
        <p:txBody>
          <a:bodyPr/>
          <a:lstStyle/>
          <a:p>
            <a:fld id="{1EC31598-30DF-4A15-AA41-0EDC32F1A747}" type="slidenum">
              <a:rPr lang="pl-PL" smtClean="0"/>
              <a:t>‹#›</a:t>
            </a:fld>
            <a:endParaRPr lang="pl-PL"/>
          </a:p>
        </p:txBody>
      </p:sp>
    </p:spTree>
    <p:extLst>
      <p:ext uri="{BB962C8B-B14F-4D97-AF65-F5344CB8AC3E}">
        <p14:creationId xmlns:p14="http://schemas.microsoft.com/office/powerpoint/2010/main" val="4137113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xmlns="" id="{FDC8E59F-3399-49DB-8382-0599355DF5CA}"/>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xmlns="" id="{DDA6D50F-BA33-4B67-84EB-9014CAB1FB10}"/>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xmlns="" id="{73504A51-59FC-4CAC-A9E7-C30FF27FC5E3}"/>
              </a:ext>
            </a:extLst>
          </p:cNvPr>
          <p:cNvSpPr>
            <a:spLocks noGrp="1"/>
          </p:cNvSpPr>
          <p:nvPr>
            <p:ph type="dt" sz="half" idx="10"/>
          </p:nvPr>
        </p:nvSpPr>
        <p:spPr/>
        <p:txBody>
          <a:bodyPr/>
          <a:lstStyle/>
          <a:p>
            <a:fld id="{5B3A2750-AF35-431A-A8B8-A5DA9E3E79FC}" type="datetimeFigureOut">
              <a:rPr lang="pl-PL" smtClean="0"/>
              <a:t>12.02.2025</a:t>
            </a:fld>
            <a:endParaRPr lang="pl-PL"/>
          </a:p>
        </p:txBody>
      </p:sp>
      <p:sp>
        <p:nvSpPr>
          <p:cNvPr id="5" name="Symbol zastępczy stopki 4">
            <a:extLst>
              <a:ext uri="{FF2B5EF4-FFF2-40B4-BE49-F238E27FC236}">
                <a16:creationId xmlns:a16="http://schemas.microsoft.com/office/drawing/2014/main" xmlns="" id="{BE51629A-90A9-483F-9466-86B7AEC2A697}"/>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xmlns="" id="{609395E8-8D6A-4326-BAC5-2A9CE7A182EB}"/>
              </a:ext>
            </a:extLst>
          </p:cNvPr>
          <p:cNvSpPr>
            <a:spLocks noGrp="1"/>
          </p:cNvSpPr>
          <p:nvPr>
            <p:ph type="sldNum" sz="quarter" idx="12"/>
          </p:nvPr>
        </p:nvSpPr>
        <p:spPr/>
        <p:txBody>
          <a:bodyPr/>
          <a:lstStyle/>
          <a:p>
            <a:fld id="{1EC31598-30DF-4A15-AA41-0EDC32F1A747}" type="slidenum">
              <a:rPr lang="pl-PL" smtClean="0"/>
              <a:t>‹#›</a:t>
            </a:fld>
            <a:endParaRPr lang="pl-PL"/>
          </a:p>
        </p:txBody>
      </p:sp>
    </p:spTree>
    <p:extLst>
      <p:ext uri="{BB962C8B-B14F-4D97-AF65-F5344CB8AC3E}">
        <p14:creationId xmlns:p14="http://schemas.microsoft.com/office/powerpoint/2010/main" val="935805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ytuł i 4 elementy zawartości">
    <p:spTree>
      <p:nvGrpSpPr>
        <p:cNvPr id="1" name=""/>
        <p:cNvGrpSpPr/>
        <p:nvPr/>
      </p:nvGrpSpPr>
      <p:grpSpPr>
        <a:xfrm>
          <a:off x="0" y="0"/>
          <a:ext cx="0" cy="0"/>
          <a:chOff x="0" y="0"/>
          <a:chExt cx="0" cy="0"/>
        </a:xfrm>
      </p:grpSpPr>
      <p:sp>
        <p:nvSpPr>
          <p:cNvPr id="2" name="Tytuł 1"/>
          <p:cNvSpPr>
            <a:spLocks noGrp="1"/>
          </p:cNvSpPr>
          <p:nvPr>
            <p:ph type="title" sz="quarter"/>
          </p:nvPr>
        </p:nvSpPr>
        <p:spPr>
          <a:xfrm>
            <a:off x="609600" y="274638"/>
            <a:ext cx="10972800" cy="1143000"/>
          </a:xfrm>
        </p:spPr>
        <p:txBody>
          <a:bodyPr/>
          <a:lstStyle/>
          <a:p>
            <a:r>
              <a:rPr lang="pl-PL"/>
              <a:t>Kliknij, aby edytować styl</a:t>
            </a:r>
          </a:p>
        </p:txBody>
      </p:sp>
      <p:sp>
        <p:nvSpPr>
          <p:cNvPr id="3" name="Symbol zastępczy zawartości 2"/>
          <p:cNvSpPr>
            <a:spLocks noGrp="1"/>
          </p:cNvSpPr>
          <p:nvPr>
            <p:ph sz="quarter" idx="1"/>
          </p:nvPr>
        </p:nvSpPr>
        <p:spPr>
          <a:xfrm>
            <a:off x="609600" y="1600200"/>
            <a:ext cx="5384800" cy="21859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quarter" idx="2"/>
          </p:nvPr>
        </p:nvSpPr>
        <p:spPr>
          <a:xfrm>
            <a:off x="6197600" y="1600200"/>
            <a:ext cx="5384800" cy="21859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zawartości 4"/>
          <p:cNvSpPr>
            <a:spLocks noGrp="1"/>
          </p:cNvSpPr>
          <p:nvPr>
            <p:ph sz="quarter" idx="3"/>
          </p:nvPr>
        </p:nvSpPr>
        <p:spPr>
          <a:xfrm>
            <a:off x="609600" y="3938589"/>
            <a:ext cx="5384800" cy="218757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zawartości 5"/>
          <p:cNvSpPr>
            <a:spLocks noGrp="1"/>
          </p:cNvSpPr>
          <p:nvPr>
            <p:ph sz="quarter" idx="4"/>
          </p:nvPr>
        </p:nvSpPr>
        <p:spPr>
          <a:xfrm>
            <a:off x="6197600" y="3938589"/>
            <a:ext cx="5384800" cy="218757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4"/>
          <p:cNvSpPr>
            <a:spLocks noGrp="1" noChangeArrowheads="1"/>
          </p:cNvSpPr>
          <p:nvPr>
            <p:ph type="dt" sz="half" idx="10"/>
          </p:nvPr>
        </p:nvSpPr>
        <p:spPr>
          <a:ln/>
        </p:spPr>
        <p:txBody>
          <a:bodyPr/>
          <a:lstStyle>
            <a:lvl1pPr>
              <a:defRPr/>
            </a:lvl1pPr>
          </a:lstStyle>
          <a:p>
            <a:pPr>
              <a:defRPr/>
            </a:pPr>
            <a:fld id="{4B3EF283-3EE9-47B2-B708-751BAE3AEB99}" type="datetimeFigureOut">
              <a:rPr lang="pl-PL" altLang="pl-PL"/>
              <a:pPr>
                <a:defRPr/>
              </a:pPr>
              <a:t>12.02.2025</a:t>
            </a:fld>
            <a:endParaRPr lang="pl-PL" altLang="pl-PL"/>
          </a:p>
        </p:txBody>
      </p:sp>
      <p:sp>
        <p:nvSpPr>
          <p:cNvPr id="8" name="Rectangle 5"/>
          <p:cNvSpPr>
            <a:spLocks noGrp="1" noChangeArrowheads="1"/>
          </p:cNvSpPr>
          <p:nvPr>
            <p:ph type="ftr" sz="quarter" idx="11"/>
          </p:nvPr>
        </p:nvSpPr>
        <p:spPr>
          <a:ln/>
        </p:spPr>
        <p:txBody>
          <a:bodyPr/>
          <a:lstStyle>
            <a:lvl1pPr>
              <a:defRPr/>
            </a:lvl1pPr>
          </a:lstStyle>
          <a:p>
            <a:pPr>
              <a:defRPr/>
            </a:pPr>
            <a:endParaRPr lang="pl-PL" altLang="pl-PL"/>
          </a:p>
        </p:txBody>
      </p:sp>
      <p:sp>
        <p:nvSpPr>
          <p:cNvPr id="9" name="Rectangle 6"/>
          <p:cNvSpPr>
            <a:spLocks noGrp="1" noChangeArrowheads="1"/>
          </p:cNvSpPr>
          <p:nvPr>
            <p:ph type="sldNum" sz="quarter" idx="12"/>
          </p:nvPr>
        </p:nvSpPr>
        <p:spPr>
          <a:ln/>
        </p:spPr>
        <p:txBody>
          <a:bodyPr/>
          <a:lstStyle>
            <a:lvl1pPr>
              <a:defRPr/>
            </a:lvl1pPr>
          </a:lstStyle>
          <a:p>
            <a:pPr>
              <a:defRPr/>
            </a:pPr>
            <a:fld id="{AFC9FCA8-C395-4641-9360-F6BD008A0C32}" type="slidenum">
              <a:rPr lang="pl-PL" altLang="pl-PL"/>
              <a:pPr>
                <a:defRPr/>
              </a:pPr>
              <a:t>‹#›</a:t>
            </a:fld>
            <a:endParaRPr lang="pl-PL" altLang="pl-PL"/>
          </a:p>
        </p:txBody>
      </p:sp>
    </p:spTree>
    <p:extLst>
      <p:ext uri="{BB962C8B-B14F-4D97-AF65-F5344CB8AC3E}">
        <p14:creationId xmlns:p14="http://schemas.microsoft.com/office/powerpoint/2010/main" val="9058613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p:cNvSpPr>
            <a:spLocks noGrp="1"/>
          </p:cNvSpPr>
          <p:nvPr>
            <p:ph type="dt" sz="half" idx="10"/>
          </p:nvPr>
        </p:nvSpPr>
        <p:spPr/>
        <p:txBody>
          <a:bodyPr/>
          <a:lstStyle/>
          <a:p>
            <a:fld id="{15AB8A01-9E99-4A8B-8ED8-9ED8BAE5C344}" type="datetimeFigureOut">
              <a:rPr lang="pl-PL" smtClean="0">
                <a:solidFill>
                  <a:prstClr val="black">
                    <a:tint val="75000"/>
                  </a:prstClr>
                </a:solidFill>
              </a:rPr>
              <a:pPr/>
              <a:t>12.02.2025</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0EF54458-A954-4D11-8428-FD13794891E1}"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569316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15AB8A01-9E99-4A8B-8ED8-9ED8BAE5C344}" type="datetimeFigureOut">
              <a:rPr lang="pl-PL" smtClean="0">
                <a:solidFill>
                  <a:prstClr val="black">
                    <a:tint val="75000"/>
                  </a:prstClr>
                </a:solidFill>
              </a:rPr>
              <a:pPr/>
              <a:t>12.02.2025</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0EF54458-A954-4D11-8428-FD13794891E1}"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694458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15AB8A01-9E99-4A8B-8ED8-9ED8BAE5C344}" type="datetimeFigureOut">
              <a:rPr lang="pl-PL" smtClean="0">
                <a:solidFill>
                  <a:prstClr val="black">
                    <a:tint val="75000"/>
                  </a:prstClr>
                </a:solidFill>
              </a:rPr>
              <a:pPr/>
              <a:t>12.02.2025</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0EF54458-A954-4D11-8428-FD13794891E1}"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9480509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15AB8A01-9E99-4A8B-8ED8-9ED8BAE5C344}" type="datetimeFigureOut">
              <a:rPr lang="pl-PL" smtClean="0">
                <a:solidFill>
                  <a:prstClr val="black">
                    <a:tint val="75000"/>
                  </a:prstClr>
                </a:solidFill>
              </a:rPr>
              <a:pPr/>
              <a:t>12.02.2025</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0EF54458-A954-4D11-8428-FD13794891E1}"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8277214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15AB8A01-9E99-4A8B-8ED8-9ED8BAE5C344}" type="datetimeFigureOut">
              <a:rPr lang="pl-PL" smtClean="0">
                <a:solidFill>
                  <a:prstClr val="black">
                    <a:tint val="75000"/>
                  </a:prstClr>
                </a:solidFill>
              </a:rPr>
              <a:pPr/>
              <a:t>12.02.2025</a:t>
            </a:fld>
            <a:endParaRPr lang="pl-PL">
              <a:solidFill>
                <a:prstClr val="black">
                  <a:tint val="75000"/>
                </a:prstClr>
              </a:solidFill>
            </a:endParaRPr>
          </a:p>
        </p:txBody>
      </p:sp>
      <p:sp>
        <p:nvSpPr>
          <p:cNvPr id="8" name="Symbol zastępczy stopki 7"/>
          <p:cNvSpPr>
            <a:spLocks noGrp="1"/>
          </p:cNvSpPr>
          <p:nvPr>
            <p:ph type="ftr" sz="quarter" idx="11"/>
          </p:nvPr>
        </p:nvSpPr>
        <p:spPr/>
        <p:txBody>
          <a:bodyPr/>
          <a:lstStyle/>
          <a:p>
            <a:endParaRPr lang="pl-PL">
              <a:solidFill>
                <a:prstClr val="black">
                  <a:tint val="75000"/>
                </a:prstClr>
              </a:solidFill>
            </a:endParaRPr>
          </a:p>
        </p:txBody>
      </p:sp>
      <p:sp>
        <p:nvSpPr>
          <p:cNvPr id="9" name="Symbol zastępczy numeru slajdu 8"/>
          <p:cNvSpPr>
            <a:spLocks noGrp="1"/>
          </p:cNvSpPr>
          <p:nvPr>
            <p:ph type="sldNum" sz="quarter" idx="12"/>
          </p:nvPr>
        </p:nvSpPr>
        <p:spPr/>
        <p:txBody>
          <a:bodyPr/>
          <a:lstStyle/>
          <a:p>
            <a:fld id="{0EF54458-A954-4D11-8428-FD13794891E1}"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6913543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15AB8A01-9E99-4A8B-8ED8-9ED8BAE5C344}" type="datetimeFigureOut">
              <a:rPr lang="pl-PL" smtClean="0">
                <a:solidFill>
                  <a:prstClr val="black">
                    <a:tint val="75000"/>
                  </a:prstClr>
                </a:solidFill>
              </a:rPr>
              <a:pPr/>
              <a:t>12.02.2025</a:t>
            </a:fld>
            <a:endParaRPr lang="pl-PL">
              <a:solidFill>
                <a:prstClr val="black">
                  <a:tint val="75000"/>
                </a:prstClr>
              </a:solidFill>
            </a:endParaRPr>
          </a:p>
        </p:txBody>
      </p:sp>
      <p:sp>
        <p:nvSpPr>
          <p:cNvPr id="4" name="Symbol zastępczy stopki 3"/>
          <p:cNvSpPr>
            <a:spLocks noGrp="1"/>
          </p:cNvSpPr>
          <p:nvPr>
            <p:ph type="ftr" sz="quarter" idx="11"/>
          </p:nvPr>
        </p:nvSpPr>
        <p:spPr/>
        <p:txBody>
          <a:bodyPr/>
          <a:lstStyle/>
          <a:p>
            <a:endParaRPr lang="pl-PL">
              <a:solidFill>
                <a:prstClr val="black">
                  <a:tint val="75000"/>
                </a:prstClr>
              </a:solidFill>
            </a:endParaRPr>
          </a:p>
        </p:txBody>
      </p:sp>
      <p:sp>
        <p:nvSpPr>
          <p:cNvPr id="5" name="Symbol zastępczy numeru slajdu 4"/>
          <p:cNvSpPr>
            <a:spLocks noGrp="1"/>
          </p:cNvSpPr>
          <p:nvPr>
            <p:ph type="sldNum" sz="quarter" idx="12"/>
          </p:nvPr>
        </p:nvSpPr>
        <p:spPr/>
        <p:txBody>
          <a:bodyPr/>
          <a:lstStyle/>
          <a:p>
            <a:fld id="{0EF54458-A954-4D11-8428-FD13794891E1}"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3970856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15AB8A01-9E99-4A8B-8ED8-9ED8BAE5C344}" type="datetimeFigureOut">
              <a:rPr lang="pl-PL" smtClean="0">
                <a:solidFill>
                  <a:prstClr val="black">
                    <a:tint val="75000"/>
                  </a:prstClr>
                </a:solidFill>
              </a:rPr>
              <a:pPr/>
              <a:t>12.02.2025</a:t>
            </a:fld>
            <a:endParaRPr lang="pl-PL">
              <a:solidFill>
                <a:prstClr val="black">
                  <a:tint val="75000"/>
                </a:prstClr>
              </a:solidFill>
            </a:endParaRPr>
          </a:p>
        </p:txBody>
      </p:sp>
      <p:sp>
        <p:nvSpPr>
          <p:cNvPr id="3" name="Symbol zastępczy stopki 2"/>
          <p:cNvSpPr>
            <a:spLocks noGrp="1"/>
          </p:cNvSpPr>
          <p:nvPr>
            <p:ph type="ftr" sz="quarter" idx="11"/>
          </p:nvPr>
        </p:nvSpPr>
        <p:spPr/>
        <p:txBody>
          <a:bodyPr/>
          <a:lstStyle/>
          <a:p>
            <a:endParaRPr lang="pl-PL">
              <a:solidFill>
                <a:prstClr val="black">
                  <a:tint val="75000"/>
                </a:prstClr>
              </a:solidFill>
            </a:endParaRPr>
          </a:p>
        </p:txBody>
      </p:sp>
      <p:sp>
        <p:nvSpPr>
          <p:cNvPr id="4" name="Symbol zastępczy numeru slajdu 3"/>
          <p:cNvSpPr>
            <a:spLocks noGrp="1"/>
          </p:cNvSpPr>
          <p:nvPr>
            <p:ph type="sldNum" sz="quarter" idx="12"/>
          </p:nvPr>
        </p:nvSpPr>
        <p:spPr/>
        <p:txBody>
          <a:bodyPr/>
          <a:lstStyle/>
          <a:p>
            <a:fld id="{0EF54458-A954-4D11-8428-FD13794891E1}"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6868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FBA13BE5-8068-44FF-A318-2B6CDD467ED6}"/>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xmlns="" id="{8ED043CF-654E-4409-AEAE-7C04CAACCB95}"/>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xmlns="" id="{6E019F85-5C8F-4C1E-8CD6-FB8F5A8D3711}"/>
              </a:ext>
            </a:extLst>
          </p:cNvPr>
          <p:cNvSpPr>
            <a:spLocks noGrp="1"/>
          </p:cNvSpPr>
          <p:nvPr>
            <p:ph type="dt" sz="half" idx="10"/>
          </p:nvPr>
        </p:nvSpPr>
        <p:spPr/>
        <p:txBody>
          <a:bodyPr/>
          <a:lstStyle/>
          <a:p>
            <a:fld id="{5B3A2750-AF35-431A-A8B8-A5DA9E3E79FC}" type="datetimeFigureOut">
              <a:rPr lang="pl-PL" smtClean="0"/>
              <a:t>12.02.2025</a:t>
            </a:fld>
            <a:endParaRPr lang="pl-PL"/>
          </a:p>
        </p:txBody>
      </p:sp>
      <p:sp>
        <p:nvSpPr>
          <p:cNvPr id="5" name="Symbol zastępczy stopki 4">
            <a:extLst>
              <a:ext uri="{FF2B5EF4-FFF2-40B4-BE49-F238E27FC236}">
                <a16:creationId xmlns:a16="http://schemas.microsoft.com/office/drawing/2014/main" xmlns="" id="{BD95C55E-7FFC-4015-A914-3B5059E1E3B5}"/>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xmlns="" id="{7BB86BE5-2EE5-4AD1-B9EE-47E20787E6AC}"/>
              </a:ext>
            </a:extLst>
          </p:cNvPr>
          <p:cNvSpPr>
            <a:spLocks noGrp="1"/>
          </p:cNvSpPr>
          <p:nvPr>
            <p:ph type="sldNum" sz="quarter" idx="12"/>
          </p:nvPr>
        </p:nvSpPr>
        <p:spPr/>
        <p:txBody>
          <a:bodyPr/>
          <a:lstStyle/>
          <a:p>
            <a:fld id="{1EC31598-30DF-4A15-AA41-0EDC32F1A747}" type="slidenum">
              <a:rPr lang="pl-PL" smtClean="0"/>
              <a:t>‹#›</a:t>
            </a:fld>
            <a:endParaRPr lang="pl-PL"/>
          </a:p>
        </p:txBody>
      </p:sp>
    </p:spTree>
    <p:extLst>
      <p:ext uri="{BB962C8B-B14F-4D97-AF65-F5344CB8AC3E}">
        <p14:creationId xmlns:p14="http://schemas.microsoft.com/office/powerpoint/2010/main" val="12913903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15AB8A01-9E99-4A8B-8ED8-9ED8BAE5C344}" type="datetimeFigureOut">
              <a:rPr lang="pl-PL" smtClean="0">
                <a:solidFill>
                  <a:prstClr val="black">
                    <a:tint val="75000"/>
                  </a:prstClr>
                </a:solidFill>
              </a:rPr>
              <a:pPr/>
              <a:t>12.02.2025</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0EF54458-A954-4D11-8428-FD13794891E1}"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2856325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15AB8A01-9E99-4A8B-8ED8-9ED8BAE5C344}" type="datetimeFigureOut">
              <a:rPr lang="pl-PL" smtClean="0">
                <a:solidFill>
                  <a:prstClr val="black">
                    <a:tint val="75000"/>
                  </a:prstClr>
                </a:solidFill>
              </a:rPr>
              <a:pPr/>
              <a:t>12.02.2025</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0EF54458-A954-4D11-8428-FD13794891E1}"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0851523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15AB8A01-9E99-4A8B-8ED8-9ED8BAE5C344}" type="datetimeFigureOut">
              <a:rPr lang="pl-PL" smtClean="0">
                <a:solidFill>
                  <a:prstClr val="black">
                    <a:tint val="75000"/>
                  </a:prstClr>
                </a:solidFill>
              </a:rPr>
              <a:pPr/>
              <a:t>12.02.2025</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0EF54458-A954-4D11-8428-FD13794891E1}"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4975639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15AB8A01-9E99-4A8B-8ED8-9ED8BAE5C344}" type="datetimeFigureOut">
              <a:rPr lang="pl-PL" smtClean="0">
                <a:solidFill>
                  <a:prstClr val="black">
                    <a:tint val="75000"/>
                  </a:prstClr>
                </a:solidFill>
              </a:rPr>
              <a:pPr/>
              <a:t>12.02.2025</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0EF54458-A954-4D11-8428-FD13794891E1}"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10629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520A53C4-46D0-4F18-84BA-18729693CEC9}"/>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xmlns="" id="{B458BCCE-C706-4C47-A5C7-BC559379C4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xmlns="" id="{C317C7B6-EECD-465C-ADEE-7CB261429A4B}"/>
              </a:ext>
            </a:extLst>
          </p:cNvPr>
          <p:cNvSpPr>
            <a:spLocks noGrp="1"/>
          </p:cNvSpPr>
          <p:nvPr>
            <p:ph type="dt" sz="half" idx="10"/>
          </p:nvPr>
        </p:nvSpPr>
        <p:spPr/>
        <p:txBody>
          <a:bodyPr/>
          <a:lstStyle/>
          <a:p>
            <a:fld id="{5B3A2750-AF35-431A-A8B8-A5DA9E3E79FC}" type="datetimeFigureOut">
              <a:rPr lang="pl-PL" smtClean="0"/>
              <a:t>12.02.2025</a:t>
            </a:fld>
            <a:endParaRPr lang="pl-PL"/>
          </a:p>
        </p:txBody>
      </p:sp>
      <p:sp>
        <p:nvSpPr>
          <p:cNvPr id="5" name="Symbol zastępczy stopki 4">
            <a:extLst>
              <a:ext uri="{FF2B5EF4-FFF2-40B4-BE49-F238E27FC236}">
                <a16:creationId xmlns:a16="http://schemas.microsoft.com/office/drawing/2014/main" xmlns="" id="{24360847-F871-43DB-8686-55D3A7DDE049}"/>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xmlns="" id="{6E977179-729B-47C0-BBDD-45BAF7919DFB}"/>
              </a:ext>
            </a:extLst>
          </p:cNvPr>
          <p:cNvSpPr>
            <a:spLocks noGrp="1"/>
          </p:cNvSpPr>
          <p:nvPr>
            <p:ph type="sldNum" sz="quarter" idx="12"/>
          </p:nvPr>
        </p:nvSpPr>
        <p:spPr/>
        <p:txBody>
          <a:bodyPr/>
          <a:lstStyle/>
          <a:p>
            <a:fld id="{1EC31598-30DF-4A15-AA41-0EDC32F1A747}" type="slidenum">
              <a:rPr lang="pl-PL" smtClean="0"/>
              <a:t>‹#›</a:t>
            </a:fld>
            <a:endParaRPr lang="pl-PL"/>
          </a:p>
        </p:txBody>
      </p:sp>
    </p:spTree>
    <p:extLst>
      <p:ext uri="{BB962C8B-B14F-4D97-AF65-F5344CB8AC3E}">
        <p14:creationId xmlns:p14="http://schemas.microsoft.com/office/powerpoint/2010/main" val="3561173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BB57C641-D2F5-426F-91BB-069AF06BBC5E}"/>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xmlns="" id="{F106AB2D-1ABA-4157-8A4A-64C00C646B14}"/>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xmlns="" id="{648B9479-D495-42D8-9D69-4AA9A05F8FF3}"/>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xmlns="" id="{C0DD6813-E9DC-4D60-802C-1FBAE1C2A1B8}"/>
              </a:ext>
            </a:extLst>
          </p:cNvPr>
          <p:cNvSpPr>
            <a:spLocks noGrp="1"/>
          </p:cNvSpPr>
          <p:nvPr>
            <p:ph type="dt" sz="half" idx="10"/>
          </p:nvPr>
        </p:nvSpPr>
        <p:spPr/>
        <p:txBody>
          <a:bodyPr/>
          <a:lstStyle/>
          <a:p>
            <a:fld id="{5B3A2750-AF35-431A-A8B8-A5DA9E3E79FC}" type="datetimeFigureOut">
              <a:rPr lang="pl-PL" smtClean="0"/>
              <a:t>12.02.2025</a:t>
            </a:fld>
            <a:endParaRPr lang="pl-PL"/>
          </a:p>
        </p:txBody>
      </p:sp>
      <p:sp>
        <p:nvSpPr>
          <p:cNvPr id="6" name="Symbol zastępczy stopki 5">
            <a:extLst>
              <a:ext uri="{FF2B5EF4-FFF2-40B4-BE49-F238E27FC236}">
                <a16:creationId xmlns:a16="http://schemas.microsoft.com/office/drawing/2014/main" xmlns="" id="{FF55BB79-BC46-4367-872E-2C71D89F12E8}"/>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xmlns="" id="{7BD4EC0B-F891-4154-9148-BCB5A7A314F9}"/>
              </a:ext>
            </a:extLst>
          </p:cNvPr>
          <p:cNvSpPr>
            <a:spLocks noGrp="1"/>
          </p:cNvSpPr>
          <p:nvPr>
            <p:ph type="sldNum" sz="quarter" idx="12"/>
          </p:nvPr>
        </p:nvSpPr>
        <p:spPr/>
        <p:txBody>
          <a:bodyPr/>
          <a:lstStyle/>
          <a:p>
            <a:fld id="{1EC31598-30DF-4A15-AA41-0EDC32F1A747}" type="slidenum">
              <a:rPr lang="pl-PL" smtClean="0"/>
              <a:t>‹#›</a:t>
            </a:fld>
            <a:endParaRPr lang="pl-PL"/>
          </a:p>
        </p:txBody>
      </p:sp>
    </p:spTree>
    <p:extLst>
      <p:ext uri="{BB962C8B-B14F-4D97-AF65-F5344CB8AC3E}">
        <p14:creationId xmlns:p14="http://schemas.microsoft.com/office/powerpoint/2010/main" val="2313536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D5D0FBC8-E4B7-45ED-8978-B8984DEDD701}"/>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xmlns="" id="{2A1E374A-A9D9-4912-88D3-135EF8834E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xmlns="" id="{A0069C69-2965-47D5-97E0-702892B53290}"/>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xmlns="" id="{DCAEB5F1-C1B7-40AF-ADBE-624D68593D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xmlns="" id="{24A60047-B4B6-4FD4-8AB3-729F399EC54E}"/>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xmlns="" id="{FDCB57EC-0382-4E2A-9086-B973554A4F67}"/>
              </a:ext>
            </a:extLst>
          </p:cNvPr>
          <p:cNvSpPr>
            <a:spLocks noGrp="1"/>
          </p:cNvSpPr>
          <p:nvPr>
            <p:ph type="dt" sz="half" idx="10"/>
          </p:nvPr>
        </p:nvSpPr>
        <p:spPr/>
        <p:txBody>
          <a:bodyPr/>
          <a:lstStyle/>
          <a:p>
            <a:fld id="{5B3A2750-AF35-431A-A8B8-A5DA9E3E79FC}" type="datetimeFigureOut">
              <a:rPr lang="pl-PL" smtClean="0"/>
              <a:t>12.02.2025</a:t>
            </a:fld>
            <a:endParaRPr lang="pl-PL"/>
          </a:p>
        </p:txBody>
      </p:sp>
      <p:sp>
        <p:nvSpPr>
          <p:cNvPr id="8" name="Symbol zastępczy stopki 7">
            <a:extLst>
              <a:ext uri="{FF2B5EF4-FFF2-40B4-BE49-F238E27FC236}">
                <a16:creationId xmlns:a16="http://schemas.microsoft.com/office/drawing/2014/main" xmlns="" id="{F10B1D98-3A1A-4625-840A-328B8E3B7619}"/>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xmlns="" id="{7F581980-844A-4767-8623-BADB5A54F478}"/>
              </a:ext>
            </a:extLst>
          </p:cNvPr>
          <p:cNvSpPr>
            <a:spLocks noGrp="1"/>
          </p:cNvSpPr>
          <p:nvPr>
            <p:ph type="sldNum" sz="quarter" idx="12"/>
          </p:nvPr>
        </p:nvSpPr>
        <p:spPr/>
        <p:txBody>
          <a:bodyPr/>
          <a:lstStyle/>
          <a:p>
            <a:fld id="{1EC31598-30DF-4A15-AA41-0EDC32F1A747}" type="slidenum">
              <a:rPr lang="pl-PL" smtClean="0"/>
              <a:t>‹#›</a:t>
            </a:fld>
            <a:endParaRPr lang="pl-PL"/>
          </a:p>
        </p:txBody>
      </p:sp>
    </p:spTree>
    <p:extLst>
      <p:ext uri="{BB962C8B-B14F-4D97-AF65-F5344CB8AC3E}">
        <p14:creationId xmlns:p14="http://schemas.microsoft.com/office/powerpoint/2010/main" val="398666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89018EAB-D9C6-4BB7-A8DF-4CE95CF1D80C}"/>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xmlns="" id="{70712E12-84EE-4AA9-AAC8-7459E8017D47}"/>
              </a:ext>
            </a:extLst>
          </p:cNvPr>
          <p:cNvSpPr>
            <a:spLocks noGrp="1"/>
          </p:cNvSpPr>
          <p:nvPr>
            <p:ph type="dt" sz="half" idx="10"/>
          </p:nvPr>
        </p:nvSpPr>
        <p:spPr/>
        <p:txBody>
          <a:bodyPr/>
          <a:lstStyle/>
          <a:p>
            <a:fld id="{5B3A2750-AF35-431A-A8B8-A5DA9E3E79FC}" type="datetimeFigureOut">
              <a:rPr lang="pl-PL" smtClean="0"/>
              <a:t>12.02.2025</a:t>
            </a:fld>
            <a:endParaRPr lang="pl-PL"/>
          </a:p>
        </p:txBody>
      </p:sp>
      <p:sp>
        <p:nvSpPr>
          <p:cNvPr id="4" name="Symbol zastępczy stopki 3">
            <a:extLst>
              <a:ext uri="{FF2B5EF4-FFF2-40B4-BE49-F238E27FC236}">
                <a16:creationId xmlns:a16="http://schemas.microsoft.com/office/drawing/2014/main" xmlns="" id="{57FFAACD-B8CA-4943-BBA6-B20514F9DF02}"/>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xmlns="" id="{20E5E3FC-6726-4761-A708-93BE488EF3AA}"/>
              </a:ext>
            </a:extLst>
          </p:cNvPr>
          <p:cNvSpPr>
            <a:spLocks noGrp="1"/>
          </p:cNvSpPr>
          <p:nvPr>
            <p:ph type="sldNum" sz="quarter" idx="12"/>
          </p:nvPr>
        </p:nvSpPr>
        <p:spPr/>
        <p:txBody>
          <a:bodyPr/>
          <a:lstStyle/>
          <a:p>
            <a:fld id="{1EC31598-30DF-4A15-AA41-0EDC32F1A747}" type="slidenum">
              <a:rPr lang="pl-PL" smtClean="0"/>
              <a:t>‹#›</a:t>
            </a:fld>
            <a:endParaRPr lang="pl-PL"/>
          </a:p>
        </p:txBody>
      </p:sp>
    </p:spTree>
    <p:extLst>
      <p:ext uri="{BB962C8B-B14F-4D97-AF65-F5344CB8AC3E}">
        <p14:creationId xmlns:p14="http://schemas.microsoft.com/office/powerpoint/2010/main" val="2433638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xmlns="" id="{7674820D-A52F-41AB-9920-4687048CA6A4}"/>
              </a:ext>
            </a:extLst>
          </p:cNvPr>
          <p:cNvSpPr>
            <a:spLocks noGrp="1"/>
          </p:cNvSpPr>
          <p:nvPr>
            <p:ph type="dt" sz="half" idx="10"/>
          </p:nvPr>
        </p:nvSpPr>
        <p:spPr/>
        <p:txBody>
          <a:bodyPr/>
          <a:lstStyle/>
          <a:p>
            <a:fld id="{5B3A2750-AF35-431A-A8B8-A5DA9E3E79FC}" type="datetimeFigureOut">
              <a:rPr lang="pl-PL" smtClean="0"/>
              <a:t>12.02.2025</a:t>
            </a:fld>
            <a:endParaRPr lang="pl-PL"/>
          </a:p>
        </p:txBody>
      </p:sp>
      <p:sp>
        <p:nvSpPr>
          <p:cNvPr id="3" name="Symbol zastępczy stopki 2">
            <a:extLst>
              <a:ext uri="{FF2B5EF4-FFF2-40B4-BE49-F238E27FC236}">
                <a16:creationId xmlns:a16="http://schemas.microsoft.com/office/drawing/2014/main" xmlns="" id="{737AB30D-DD90-4F75-A386-A6FBBE8280BF}"/>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xmlns="" id="{3AEFDD3A-F229-4E5C-8481-0C1CC610C875}"/>
              </a:ext>
            </a:extLst>
          </p:cNvPr>
          <p:cNvSpPr>
            <a:spLocks noGrp="1"/>
          </p:cNvSpPr>
          <p:nvPr>
            <p:ph type="sldNum" sz="quarter" idx="12"/>
          </p:nvPr>
        </p:nvSpPr>
        <p:spPr/>
        <p:txBody>
          <a:bodyPr/>
          <a:lstStyle/>
          <a:p>
            <a:fld id="{1EC31598-30DF-4A15-AA41-0EDC32F1A747}" type="slidenum">
              <a:rPr lang="pl-PL" smtClean="0"/>
              <a:t>‹#›</a:t>
            </a:fld>
            <a:endParaRPr lang="pl-PL"/>
          </a:p>
        </p:txBody>
      </p:sp>
    </p:spTree>
    <p:extLst>
      <p:ext uri="{BB962C8B-B14F-4D97-AF65-F5344CB8AC3E}">
        <p14:creationId xmlns:p14="http://schemas.microsoft.com/office/powerpoint/2010/main" val="321977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A4A51FF8-DA28-4116-A6D5-212B4A962370}"/>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xmlns="" id="{515C73F3-63F2-4ECF-827F-6E8A72DB84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xmlns="" id="{B3F905E3-F27E-417A-8DED-C7D2024861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xmlns="" id="{CE8B770A-8848-4621-9672-09A3176B870E}"/>
              </a:ext>
            </a:extLst>
          </p:cNvPr>
          <p:cNvSpPr>
            <a:spLocks noGrp="1"/>
          </p:cNvSpPr>
          <p:nvPr>
            <p:ph type="dt" sz="half" idx="10"/>
          </p:nvPr>
        </p:nvSpPr>
        <p:spPr/>
        <p:txBody>
          <a:bodyPr/>
          <a:lstStyle/>
          <a:p>
            <a:fld id="{5B3A2750-AF35-431A-A8B8-A5DA9E3E79FC}" type="datetimeFigureOut">
              <a:rPr lang="pl-PL" smtClean="0"/>
              <a:t>12.02.2025</a:t>
            </a:fld>
            <a:endParaRPr lang="pl-PL"/>
          </a:p>
        </p:txBody>
      </p:sp>
      <p:sp>
        <p:nvSpPr>
          <p:cNvPr id="6" name="Symbol zastępczy stopki 5">
            <a:extLst>
              <a:ext uri="{FF2B5EF4-FFF2-40B4-BE49-F238E27FC236}">
                <a16:creationId xmlns:a16="http://schemas.microsoft.com/office/drawing/2014/main" xmlns="" id="{927323C3-43B6-492D-9716-D17099AE4DAB}"/>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xmlns="" id="{D24490E9-3A84-495E-AD9C-C2E3C268CDFD}"/>
              </a:ext>
            </a:extLst>
          </p:cNvPr>
          <p:cNvSpPr>
            <a:spLocks noGrp="1"/>
          </p:cNvSpPr>
          <p:nvPr>
            <p:ph type="sldNum" sz="quarter" idx="12"/>
          </p:nvPr>
        </p:nvSpPr>
        <p:spPr/>
        <p:txBody>
          <a:bodyPr/>
          <a:lstStyle/>
          <a:p>
            <a:fld id="{1EC31598-30DF-4A15-AA41-0EDC32F1A747}" type="slidenum">
              <a:rPr lang="pl-PL" smtClean="0"/>
              <a:t>‹#›</a:t>
            </a:fld>
            <a:endParaRPr lang="pl-PL"/>
          </a:p>
        </p:txBody>
      </p:sp>
    </p:spTree>
    <p:extLst>
      <p:ext uri="{BB962C8B-B14F-4D97-AF65-F5344CB8AC3E}">
        <p14:creationId xmlns:p14="http://schemas.microsoft.com/office/powerpoint/2010/main" val="3068798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2CAAA498-0682-4476-98F0-E69E0F39FB91}"/>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xmlns="" id="{885EC5FC-48D0-470C-9A7E-AA258F2CB3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xmlns="" id="{98441E5A-B70A-42AD-8A59-61D8F0248C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xmlns="" id="{A0C590B9-D44F-4504-9618-B9B50E5BD058}"/>
              </a:ext>
            </a:extLst>
          </p:cNvPr>
          <p:cNvSpPr>
            <a:spLocks noGrp="1"/>
          </p:cNvSpPr>
          <p:nvPr>
            <p:ph type="dt" sz="half" idx="10"/>
          </p:nvPr>
        </p:nvSpPr>
        <p:spPr/>
        <p:txBody>
          <a:bodyPr/>
          <a:lstStyle/>
          <a:p>
            <a:fld id="{5B3A2750-AF35-431A-A8B8-A5DA9E3E79FC}" type="datetimeFigureOut">
              <a:rPr lang="pl-PL" smtClean="0"/>
              <a:t>12.02.2025</a:t>
            </a:fld>
            <a:endParaRPr lang="pl-PL"/>
          </a:p>
        </p:txBody>
      </p:sp>
      <p:sp>
        <p:nvSpPr>
          <p:cNvPr id="6" name="Symbol zastępczy stopki 5">
            <a:extLst>
              <a:ext uri="{FF2B5EF4-FFF2-40B4-BE49-F238E27FC236}">
                <a16:creationId xmlns:a16="http://schemas.microsoft.com/office/drawing/2014/main" xmlns="" id="{A7EE7028-4C13-4ADB-AD9F-6EFAA9F30C6C}"/>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xmlns="" id="{90EC69F6-5115-45AC-B8BB-E2BF0EA517BB}"/>
              </a:ext>
            </a:extLst>
          </p:cNvPr>
          <p:cNvSpPr>
            <a:spLocks noGrp="1"/>
          </p:cNvSpPr>
          <p:nvPr>
            <p:ph type="sldNum" sz="quarter" idx="12"/>
          </p:nvPr>
        </p:nvSpPr>
        <p:spPr/>
        <p:txBody>
          <a:bodyPr/>
          <a:lstStyle/>
          <a:p>
            <a:fld id="{1EC31598-30DF-4A15-AA41-0EDC32F1A747}" type="slidenum">
              <a:rPr lang="pl-PL" smtClean="0"/>
              <a:t>‹#›</a:t>
            </a:fld>
            <a:endParaRPr lang="pl-PL"/>
          </a:p>
        </p:txBody>
      </p:sp>
    </p:spTree>
    <p:extLst>
      <p:ext uri="{BB962C8B-B14F-4D97-AF65-F5344CB8AC3E}">
        <p14:creationId xmlns:p14="http://schemas.microsoft.com/office/powerpoint/2010/main" val="2478277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xmlns="" id="{5DDE9F79-FD53-4923-9D66-EC33615350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xmlns="" id="{B924FA50-298C-43F9-B648-DBD38EDEF9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xmlns="" id="{66AAD1D0-B22B-4507-A85D-0ECC8F890A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3A2750-AF35-431A-A8B8-A5DA9E3E79FC}" type="datetimeFigureOut">
              <a:rPr lang="pl-PL" smtClean="0"/>
              <a:t>12.02.2025</a:t>
            </a:fld>
            <a:endParaRPr lang="pl-PL"/>
          </a:p>
        </p:txBody>
      </p:sp>
      <p:sp>
        <p:nvSpPr>
          <p:cNvPr id="5" name="Symbol zastępczy stopki 4">
            <a:extLst>
              <a:ext uri="{FF2B5EF4-FFF2-40B4-BE49-F238E27FC236}">
                <a16:creationId xmlns:a16="http://schemas.microsoft.com/office/drawing/2014/main" xmlns="" id="{DB290648-F2A4-4F58-AC95-E568147830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xmlns="" id="{8F9F069C-BF88-4616-9319-B5F5C4E953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C31598-30DF-4A15-AA41-0EDC32F1A747}" type="slidenum">
              <a:rPr lang="pl-PL" smtClean="0"/>
              <a:t>‹#›</a:t>
            </a:fld>
            <a:endParaRPr lang="pl-PL"/>
          </a:p>
        </p:txBody>
      </p:sp>
    </p:spTree>
    <p:extLst>
      <p:ext uri="{BB962C8B-B14F-4D97-AF65-F5344CB8AC3E}">
        <p14:creationId xmlns:p14="http://schemas.microsoft.com/office/powerpoint/2010/main" val="11017124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AB8A01-9E99-4A8B-8ED8-9ED8BAE5C344}" type="datetimeFigureOut">
              <a:rPr lang="pl-PL" smtClean="0">
                <a:solidFill>
                  <a:prstClr val="black">
                    <a:tint val="75000"/>
                  </a:prstClr>
                </a:solidFill>
              </a:rPr>
              <a:pPr/>
              <a:t>12.02.2025</a:t>
            </a:fld>
            <a:endParaRPr lang="pl-PL">
              <a:solidFill>
                <a:prstClr val="black">
                  <a:tint val="75000"/>
                </a:prstClr>
              </a:solidFill>
            </a:endParaRPr>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solidFill>
                <a:prstClr val="black">
                  <a:tint val="75000"/>
                </a:prstClr>
              </a:solidFill>
            </a:endParaRPr>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F54458-A954-4D11-8428-FD13794891E1}"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53320573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jpeg"/></Relationships>
</file>

<file path=ppt/slides/_rels/slide16.xml.rels><?xml version="1.0" encoding="UTF-8" standalone="yes"?>
<Relationships xmlns="http://schemas.openxmlformats.org/package/2006/relationships"><Relationship Id="rId3" Type="http://schemas.openxmlformats.org/officeDocument/2006/relationships/hyperlink" Target="http://piorin.gov.pl/rolnictwo-ekologiczne/wykaz-materialu-ekologicznego/"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jpe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2.jpeg"/><Relationship Id="rId4" Type="http://schemas.openxmlformats.org/officeDocument/2006/relationships/image" Target="../media/image26.gif"/></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jpe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jpe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jpe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jpe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jpe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jpe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jpe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jpe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jpeg"/></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2.jpeg"/></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4.xml"/><Relationship Id="rId5" Type="http://schemas.openxmlformats.org/officeDocument/2006/relationships/image" Target="../media/image1.jpeg"/><Relationship Id="rId4" Type="http://schemas.openxmlformats.org/officeDocument/2006/relationships/image" Target="../media/image2.jpeg"/></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1.jpeg"/><Relationship Id="rId2" Type="http://schemas.openxmlformats.org/officeDocument/2006/relationships/image" Target="../media/image57.jpeg"/><Relationship Id="rId1" Type="http://schemas.openxmlformats.org/officeDocument/2006/relationships/slideLayout" Target="../slideLayouts/slideLayout12.xml"/><Relationship Id="rId6" Type="http://schemas.openxmlformats.org/officeDocument/2006/relationships/image" Target="../media/image2.jpeg"/><Relationship Id="rId5" Type="http://schemas.openxmlformats.org/officeDocument/2006/relationships/image" Target="../media/image60.jpeg"/><Relationship Id="rId4" Type="http://schemas.openxmlformats.org/officeDocument/2006/relationships/image" Target="../media/image59.jpeg"/></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5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65.svg"/><Relationship Id="rId4" Type="http://schemas.openxmlformats.org/officeDocument/2006/relationships/image" Target="../media/image64.png"/></Relationships>
</file>

<file path=ppt/slides/_rels/slide5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diagramLayout" Target="../diagrams/layout1.xml"/><Relationship Id="rId7" Type="http://schemas.openxmlformats.org/officeDocument/2006/relationships/image" Target="../media/image2.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jpeg"/></Relationships>
</file>

<file path=ppt/slides/_rels/slide6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6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jpeg"/></Relationships>
</file>

<file path=ppt/slides/_rels/slide7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2.jpeg"/><Relationship Id="rId4" Type="http://schemas.openxmlformats.org/officeDocument/2006/relationships/image" Target="../media/image68.jpeg"/></Relationships>
</file>

<file path=ppt/slides/_rels/slide7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webgate.ec.europa.eu/tracesnt/directory/publication/organic-operator/index" TargetMode="External"/><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2.jpeg"/></Relationships>
</file>

<file path=ppt/slides/_rels/slide7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72.png"/></Relationships>
</file>

<file path=ppt/slides/_rels/slide7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7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7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jpeg"/></Relationships>
</file>

<file path=ppt/slides/_rels/slide8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3.png"/><Relationship Id="rId1" Type="http://schemas.openxmlformats.org/officeDocument/2006/relationships/slideLayout" Target="../slideLayouts/slideLayout14.xml"/><Relationship Id="rId4" Type="http://schemas.openxmlformats.org/officeDocument/2006/relationships/image" Target="../media/image76.png"/></Relationships>
</file>

<file path=ppt/slides/_rels/slide8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7.png"/><Relationship Id="rId1" Type="http://schemas.openxmlformats.org/officeDocument/2006/relationships/slideLayout" Target="../slideLayouts/slideLayout14.xml"/><Relationship Id="rId4" Type="http://schemas.openxmlformats.org/officeDocument/2006/relationships/image" Target="../media/image78.png"/></Relationships>
</file>

<file path=ppt/slides/_rels/slide8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4.xml"/><Relationship Id="rId4" Type="http://schemas.openxmlformats.org/officeDocument/2006/relationships/image" Target="../media/image81.png"/></Relationships>
</file>

<file path=ppt/slides/_rels/slide8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4"/>
          <p:cNvSpPr/>
          <p:nvPr/>
        </p:nvSpPr>
        <p:spPr>
          <a:xfrm rot="10800000" flipV="1">
            <a:off x="2976123" y="3015820"/>
            <a:ext cx="6335805" cy="830997"/>
          </a:xfrm>
          <a:prstGeom prst="rect">
            <a:avLst/>
          </a:prstGeom>
        </p:spPr>
        <p:txBody>
          <a:bodyPr wrap="square" lIns="91440" tIns="45720" rIns="91440" bIns="45720" anchor="t">
            <a:spAutoFit/>
          </a:bodyPr>
          <a:lstStyle/>
          <a:p>
            <a:pPr algn="ctr"/>
            <a:r>
              <a:rPr lang="pl-PL" sz="4800" b="1" i="1"/>
              <a:t>Rolnictwo ekologiczne</a:t>
            </a:r>
            <a:endParaRPr lang="pl-PL" sz="4400">
              <a:ea typeface="Calibri" panose="020F0502020204030204"/>
              <a:cs typeface="Calibri" panose="020F0502020204030204"/>
            </a:endParaRPr>
          </a:p>
        </p:txBody>
      </p:sp>
      <p:sp>
        <p:nvSpPr>
          <p:cNvPr id="3" name="pole tekstowe 2"/>
          <p:cNvSpPr txBox="1"/>
          <p:nvPr/>
        </p:nvSpPr>
        <p:spPr>
          <a:xfrm>
            <a:off x="3252258" y="4229671"/>
            <a:ext cx="5783533" cy="400110"/>
          </a:xfrm>
          <a:prstGeom prst="rect">
            <a:avLst/>
          </a:prstGeom>
          <a:noFill/>
        </p:spPr>
        <p:txBody>
          <a:bodyPr wrap="square" lIns="91440" tIns="45720" rIns="91440" bIns="45720" rtlCol="0" anchor="t">
            <a:spAutoFit/>
          </a:bodyPr>
          <a:lstStyle/>
          <a:p>
            <a:r>
              <a:rPr lang="pl-PL" sz="2000" i="1" dirty="0"/>
              <a:t>Dyrektor ds. Certyfikacji Dr inż. Beata Studzińska</a:t>
            </a:r>
          </a:p>
        </p:txBody>
      </p:sp>
      <p:sp>
        <p:nvSpPr>
          <p:cNvPr id="10" name="pole tekstowe 9">
            <a:extLst>
              <a:ext uri="{FF2B5EF4-FFF2-40B4-BE49-F238E27FC236}">
                <a16:creationId xmlns:a16="http://schemas.microsoft.com/office/drawing/2014/main" xmlns="" id="{547071D2-5E10-F1BB-2F09-3F581A2260A0}"/>
              </a:ext>
            </a:extLst>
          </p:cNvPr>
          <p:cNvSpPr txBox="1"/>
          <p:nvPr/>
        </p:nvSpPr>
        <p:spPr>
          <a:xfrm>
            <a:off x="5371026" y="2072650"/>
            <a:ext cx="1539011" cy="369331"/>
          </a:xfrm>
          <a:prstGeom prst="rect">
            <a:avLst/>
          </a:prstGeom>
          <a:noFill/>
        </p:spPr>
        <p:txBody>
          <a:bodyPr wrap="square" lIns="91440" tIns="45720" rIns="91440" bIns="45720" rtlCol="0" anchor="t">
            <a:spAutoFit/>
          </a:bodyPr>
          <a:lstStyle/>
          <a:p>
            <a:pPr algn="ctr"/>
            <a:r>
              <a:rPr lang="pl-PL"/>
              <a:t>PL-EKO-14</a:t>
            </a:r>
          </a:p>
        </p:txBody>
      </p:sp>
      <p:pic>
        <p:nvPicPr>
          <p:cNvPr id="6" name="Obraz 5" descr="Obraz zawierający zieleń&#10;&#10;Zawartość wygenerowana przez sztuczną inteligencję może być niepoprawna.">
            <a:extLst>
              <a:ext uri="{FF2B5EF4-FFF2-40B4-BE49-F238E27FC236}">
                <a16:creationId xmlns:a16="http://schemas.microsoft.com/office/drawing/2014/main" xmlns="" id="{217699BB-CDEF-5A73-3CE7-C8B7DBCFB6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8750" y="230854"/>
            <a:ext cx="2776961" cy="1849584"/>
          </a:xfrm>
          <a:prstGeom prst="rect">
            <a:avLst/>
          </a:prstGeom>
        </p:spPr>
      </p:pic>
      <p:pic>
        <p:nvPicPr>
          <p:cNvPr id="9" name="Obraz 8" descr="Obraz zawierający clipart, Grafika, design&#10;&#10;Zawartość wygenerowana przez sztuczną inteligencję może być niepoprawna.">
            <a:extLst>
              <a:ext uri="{FF2B5EF4-FFF2-40B4-BE49-F238E27FC236}">
                <a16:creationId xmlns:a16="http://schemas.microsoft.com/office/drawing/2014/main" xmlns="" id="{E1501D33-761E-4649-E8FF-0BDE55BE6980}"/>
              </a:ext>
            </a:extLst>
          </p:cNvPr>
          <p:cNvPicPr>
            <a:picLocks noChangeAspect="1"/>
          </p:cNvPicPr>
          <p:nvPr/>
        </p:nvPicPr>
        <p:blipFill>
          <a:blip r:embed="rId3"/>
          <a:stretch>
            <a:fillRect/>
          </a:stretch>
        </p:blipFill>
        <p:spPr>
          <a:xfrm>
            <a:off x="4027484" y="5025327"/>
            <a:ext cx="4133850" cy="1790700"/>
          </a:xfrm>
          <a:prstGeom prst="rect">
            <a:avLst/>
          </a:prstGeom>
          <a:ln>
            <a:noFill/>
          </a:ln>
        </p:spPr>
      </p:pic>
      <p:sp>
        <p:nvSpPr>
          <p:cNvPr id="2" name="Prostokąt 1">
            <a:extLst>
              <a:ext uri="{FF2B5EF4-FFF2-40B4-BE49-F238E27FC236}">
                <a16:creationId xmlns:a16="http://schemas.microsoft.com/office/drawing/2014/main" xmlns="" id="{3D2EACE2-34AB-C791-C98A-C822ED5042FF}"/>
              </a:ext>
            </a:extLst>
          </p:cNvPr>
          <p:cNvSpPr/>
          <p:nvPr/>
        </p:nvSpPr>
        <p:spPr>
          <a:xfrm>
            <a:off x="0" y="2974"/>
            <a:ext cx="12195823" cy="6851203"/>
          </a:xfrm>
          <a:prstGeom prst="rect">
            <a:avLst/>
          </a:prstGeom>
          <a:noFill/>
          <a:ln w="57150">
            <a:solidFill>
              <a:srgbClr val="93C21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spTree>
    <p:extLst>
      <p:ext uri="{BB962C8B-B14F-4D97-AF65-F5344CB8AC3E}">
        <p14:creationId xmlns:p14="http://schemas.microsoft.com/office/powerpoint/2010/main" val="7353977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9C992C1-B034-BD74-3AFE-854607570818}"/>
            </a:ext>
          </a:extLst>
        </p:cNvPr>
        <p:cNvGrpSpPr/>
        <p:nvPr/>
      </p:nvGrpSpPr>
      <p:grpSpPr>
        <a:xfrm>
          <a:off x="0" y="0"/>
          <a:ext cx="0" cy="0"/>
          <a:chOff x="0" y="0"/>
          <a:chExt cx="0" cy="0"/>
        </a:xfrm>
      </p:grpSpPr>
      <p:pic>
        <p:nvPicPr>
          <p:cNvPr id="3" name="Obraz 2">
            <a:extLst>
              <a:ext uri="{FF2B5EF4-FFF2-40B4-BE49-F238E27FC236}">
                <a16:creationId xmlns:a16="http://schemas.microsoft.com/office/drawing/2014/main" xmlns="" id="{01C8F0D9-A3DF-1C96-3F25-33DC41A02726}"/>
              </a:ext>
            </a:extLst>
          </p:cNvPr>
          <p:cNvPicPr>
            <a:picLocks noChangeAspect="1"/>
          </p:cNvPicPr>
          <p:nvPr/>
        </p:nvPicPr>
        <p:blipFill>
          <a:blip r:embed="rId2"/>
          <a:stretch>
            <a:fillRect/>
          </a:stretch>
        </p:blipFill>
        <p:spPr>
          <a:xfrm>
            <a:off x="2044099" y="198821"/>
            <a:ext cx="8882532" cy="6603087"/>
          </a:xfrm>
          <a:prstGeom prst="rect">
            <a:avLst/>
          </a:prstGeom>
        </p:spPr>
      </p:pic>
      <p:sp>
        <p:nvSpPr>
          <p:cNvPr id="9" name="Prostokąt: zaokrąglone rogi 8">
            <a:extLst>
              <a:ext uri="{FF2B5EF4-FFF2-40B4-BE49-F238E27FC236}">
                <a16:creationId xmlns:a16="http://schemas.microsoft.com/office/drawing/2014/main" xmlns="" id="{A0556296-43ED-CA91-36B4-A86299E88C5D}"/>
              </a:ext>
            </a:extLst>
          </p:cNvPr>
          <p:cNvSpPr/>
          <p:nvPr/>
        </p:nvSpPr>
        <p:spPr>
          <a:xfrm>
            <a:off x="2038413" y="868301"/>
            <a:ext cx="5384133" cy="495686"/>
          </a:xfrm>
          <a:prstGeom prst="roundRect">
            <a:avLst/>
          </a:prstGeom>
          <a:noFill/>
          <a:ln w="57150">
            <a:solidFill>
              <a:srgbClr val="A9C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pole tekstowe 3">
            <a:extLst>
              <a:ext uri="{FF2B5EF4-FFF2-40B4-BE49-F238E27FC236}">
                <a16:creationId xmlns:a16="http://schemas.microsoft.com/office/drawing/2014/main" xmlns="" id="{BDB970B5-7ABA-76AE-B8FA-50B92CE8FBE9}"/>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6" name="Obraz 5" descr="Obraz zawierający zieleń&#10;&#10;Zawartość wygenerowana przez sztuczną inteligencję może być niepoprawna.">
            <a:extLst>
              <a:ext uri="{FF2B5EF4-FFF2-40B4-BE49-F238E27FC236}">
                <a16:creationId xmlns:a16="http://schemas.microsoft.com/office/drawing/2014/main" xmlns="" id="{274AC72A-4C61-BF4D-CFC4-5BFB9FB0A6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pic>
        <p:nvPicPr>
          <p:cNvPr id="10" name="Obraz 9" descr="Obraz zawierający clipart, Grafika, design&#10;&#10;Zawartość wygenerowana przez sztuczną inteligencję może być niepoprawna.">
            <a:extLst>
              <a:ext uri="{FF2B5EF4-FFF2-40B4-BE49-F238E27FC236}">
                <a16:creationId xmlns:a16="http://schemas.microsoft.com/office/drawing/2014/main" xmlns="" id="{4532E94B-3776-F8DD-8D04-6377F172C4A9}"/>
              </a:ext>
            </a:extLst>
          </p:cNvPr>
          <p:cNvPicPr>
            <a:picLocks noChangeAspect="1"/>
          </p:cNvPicPr>
          <p:nvPr/>
        </p:nvPicPr>
        <p:blipFill>
          <a:blip r:embed="rId4"/>
          <a:stretch>
            <a:fillRect/>
          </a:stretch>
        </p:blipFill>
        <p:spPr>
          <a:xfrm>
            <a:off x="9540283" y="194488"/>
            <a:ext cx="2414920" cy="1046421"/>
          </a:xfrm>
          <a:prstGeom prst="rect">
            <a:avLst/>
          </a:prstGeom>
          <a:ln>
            <a:noFill/>
          </a:ln>
        </p:spPr>
      </p:pic>
    </p:spTree>
    <p:extLst>
      <p:ext uri="{BB962C8B-B14F-4D97-AF65-F5344CB8AC3E}">
        <p14:creationId xmlns:p14="http://schemas.microsoft.com/office/powerpoint/2010/main" val="42305665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AA9405A-912D-89F7-8C0C-95BB3339B4AF}"/>
            </a:ext>
          </a:extLst>
        </p:cNvPr>
        <p:cNvGrpSpPr/>
        <p:nvPr/>
      </p:nvGrpSpPr>
      <p:grpSpPr>
        <a:xfrm>
          <a:off x="0" y="0"/>
          <a:ext cx="0" cy="0"/>
          <a:chOff x="0" y="0"/>
          <a:chExt cx="0" cy="0"/>
        </a:xfrm>
      </p:grpSpPr>
      <p:sp>
        <p:nvSpPr>
          <p:cNvPr id="7" name="pole tekstowe 6">
            <a:extLst>
              <a:ext uri="{FF2B5EF4-FFF2-40B4-BE49-F238E27FC236}">
                <a16:creationId xmlns:a16="http://schemas.microsoft.com/office/drawing/2014/main" xmlns="" id="{0400001A-DD4C-9CBB-FBB5-B821C41B70E8}"/>
              </a:ext>
            </a:extLst>
          </p:cNvPr>
          <p:cNvSpPr txBox="1"/>
          <p:nvPr/>
        </p:nvSpPr>
        <p:spPr>
          <a:xfrm>
            <a:off x="1954852" y="564767"/>
            <a:ext cx="7704945" cy="307777"/>
          </a:xfrm>
          <a:prstGeom prst="rect">
            <a:avLst/>
          </a:prstGeom>
          <a:noFill/>
        </p:spPr>
        <p:txBody>
          <a:bodyPr wrap="square" lIns="91440" tIns="45720" rIns="91440" bIns="45720" rtlCol="0" anchor="t">
            <a:spAutoFit/>
          </a:bodyPr>
          <a:lstStyle/>
          <a:p>
            <a:r>
              <a:rPr lang="pl-PL" sz="1400" i="1"/>
              <a:t>Rozporządzenie Parlamentu Europejskiego i Rady (UE) 2018/848 artykuł 10 punkt 2; artykuł 34 ustęp 1  </a:t>
            </a:r>
          </a:p>
        </p:txBody>
      </p:sp>
      <p:sp>
        <p:nvSpPr>
          <p:cNvPr id="5" name="Tytuł 1">
            <a:extLst>
              <a:ext uri="{FF2B5EF4-FFF2-40B4-BE49-F238E27FC236}">
                <a16:creationId xmlns:a16="http://schemas.microsoft.com/office/drawing/2014/main" xmlns="" id="{AB0F1B51-C9A1-5E17-139B-33B3DC2A8AEB}"/>
              </a:ext>
            </a:extLst>
          </p:cNvPr>
          <p:cNvSpPr txBox="1">
            <a:spLocks/>
          </p:cNvSpPr>
          <p:nvPr/>
        </p:nvSpPr>
        <p:spPr>
          <a:xfrm>
            <a:off x="731875" y="1180890"/>
            <a:ext cx="10515600" cy="49583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l-PL" sz="3200" b="1">
                <a:latin typeface="+mn-lt"/>
              </a:rPr>
              <a:t>OKRES KONWERSJI</a:t>
            </a:r>
          </a:p>
        </p:txBody>
      </p:sp>
      <p:sp>
        <p:nvSpPr>
          <p:cNvPr id="9" name="pole tekstowe 8">
            <a:extLst>
              <a:ext uri="{FF2B5EF4-FFF2-40B4-BE49-F238E27FC236}">
                <a16:creationId xmlns:a16="http://schemas.microsoft.com/office/drawing/2014/main" xmlns="" id="{1D0CE357-E63A-3362-BCCE-8F7A98206F5E}"/>
              </a:ext>
            </a:extLst>
          </p:cNvPr>
          <p:cNvSpPr txBox="1"/>
          <p:nvPr/>
        </p:nvSpPr>
        <p:spPr>
          <a:xfrm>
            <a:off x="730842" y="2048157"/>
            <a:ext cx="5112568" cy="1754326"/>
          </a:xfrm>
          <a:prstGeom prst="rect">
            <a:avLst/>
          </a:prstGeom>
          <a:noFill/>
        </p:spPr>
        <p:txBody>
          <a:bodyPr wrap="square" lIns="91440" tIns="45720" rIns="91440" bIns="45720" anchor="t">
            <a:spAutoFit/>
          </a:bodyPr>
          <a:lstStyle/>
          <a:p>
            <a:pPr algn="ctr"/>
            <a:r>
              <a:rPr lang="pl-PL" sz="1800" b="1" i="0" u="none" strike="noStrike" baseline="0">
                <a:solidFill>
                  <a:srgbClr val="282827"/>
                </a:solidFill>
              </a:rPr>
              <a:t>Konwersja w rolnictwie ekologicznym</a:t>
            </a:r>
            <a:r>
              <a:rPr lang="pl-PL" sz="1800" i="0" u="none" strike="noStrike" baseline="0">
                <a:solidFill>
                  <a:srgbClr val="282827"/>
                </a:solidFill>
              </a:rPr>
              <a:t> oznacza</a:t>
            </a:r>
          </a:p>
          <a:p>
            <a:pPr algn="ctr"/>
            <a:r>
              <a:rPr lang="pl-PL" sz="1800" i="0" u="none" strike="noStrike" baseline="0">
                <a:solidFill>
                  <a:srgbClr val="282827"/>
                </a:solidFill>
              </a:rPr>
              <a:t>przestawienie gospodarowania na metodę </a:t>
            </a:r>
            <a:r>
              <a:rPr lang="pl-PL">
                <a:solidFill>
                  <a:srgbClr val="282827"/>
                </a:solidFill>
              </a:rPr>
              <a:t>ekologiczną określoną</a:t>
            </a:r>
            <a:r>
              <a:rPr lang="pl-PL" sz="1800" i="0" u="none" strike="noStrike" baseline="0">
                <a:solidFill>
                  <a:srgbClr val="282827"/>
                </a:solidFill>
              </a:rPr>
              <a:t> w ustawodawstwie i polega na pełnym wdrożeniu wszystkich wymogów przez okres, po którego upływie produkty mogą być znakowane </a:t>
            </a:r>
            <a:r>
              <a:rPr lang="pl-PL">
                <a:solidFill>
                  <a:srgbClr val="282827"/>
                </a:solidFill>
              </a:rPr>
              <a:t/>
            </a:r>
            <a:br>
              <a:rPr lang="pl-PL">
                <a:solidFill>
                  <a:srgbClr val="282827"/>
                </a:solidFill>
              </a:rPr>
            </a:br>
            <a:r>
              <a:rPr lang="pl-PL" sz="1800" i="0" u="none" strike="noStrike" baseline="0">
                <a:solidFill>
                  <a:srgbClr val="282827"/>
                </a:solidFill>
              </a:rPr>
              <a:t>i oferowane jako ekologiczne.</a:t>
            </a:r>
            <a:endParaRPr lang="pl-PL">
              <a:ea typeface="Calibri"/>
              <a:cs typeface="Calibri"/>
            </a:endParaRPr>
          </a:p>
        </p:txBody>
      </p:sp>
      <p:sp>
        <p:nvSpPr>
          <p:cNvPr id="10" name="Prostokąt: zaokrąglone rogi 9">
            <a:extLst>
              <a:ext uri="{FF2B5EF4-FFF2-40B4-BE49-F238E27FC236}">
                <a16:creationId xmlns:a16="http://schemas.microsoft.com/office/drawing/2014/main" xmlns="" id="{510C9152-150B-5FC1-D268-6980A2C460E3}"/>
              </a:ext>
            </a:extLst>
          </p:cNvPr>
          <p:cNvSpPr/>
          <p:nvPr/>
        </p:nvSpPr>
        <p:spPr>
          <a:xfrm>
            <a:off x="407368" y="1894533"/>
            <a:ext cx="5688632" cy="2063899"/>
          </a:xfrm>
          <a:prstGeom prst="roundRect">
            <a:avLst/>
          </a:prstGeom>
          <a:noFill/>
          <a:ln w="57150">
            <a:solidFill>
              <a:srgbClr val="A9C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ole tekstowe 10">
            <a:extLst>
              <a:ext uri="{FF2B5EF4-FFF2-40B4-BE49-F238E27FC236}">
                <a16:creationId xmlns:a16="http://schemas.microsoft.com/office/drawing/2014/main" xmlns="" id="{80177966-AA61-79CC-A7CA-9F82022D28CE}"/>
              </a:ext>
            </a:extLst>
          </p:cNvPr>
          <p:cNvSpPr txBox="1"/>
          <p:nvPr/>
        </p:nvSpPr>
        <p:spPr>
          <a:xfrm>
            <a:off x="368420" y="4225282"/>
            <a:ext cx="5837413" cy="2308324"/>
          </a:xfrm>
          <a:prstGeom prst="rect">
            <a:avLst/>
          </a:prstGeom>
          <a:noFill/>
        </p:spPr>
        <p:txBody>
          <a:bodyPr wrap="square" lIns="91440" tIns="45720" rIns="91440" bIns="45720" anchor="t">
            <a:spAutoFit/>
          </a:bodyPr>
          <a:lstStyle/>
          <a:p>
            <a:pPr algn="ctr"/>
            <a:r>
              <a:rPr lang="pl-PL" b="1">
                <a:solidFill>
                  <a:srgbClr val="C00000"/>
                </a:solidFill>
                <a:effectLst/>
                <a:latin typeface="Arial"/>
                <a:cs typeface="Arial"/>
              </a:rPr>
              <a:t>Podczas okresu konwersji </a:t>
            </a:r>
            <a:r>
              <a:rPr lang="pl-PL" b="1">
                <a:solidFill>
                  <a:srgbClr val="C00000"/>
                </a:solidFill>
                <a:effectLst/>
                <a:latin typeface="Arial" panose="020B0604020202020204" pitchFamily="34" charset="0"/>
              </a:rPr>
              <a:t/>
            </a:r>
            <a:br>
              <a:rPr lang="pl-PL" b="1">
                <a:solidFill>
                  <a:srgbClr val="C00000"/>
                </a:solidFill>
                <a:effectLst/>
                <a:latin typeface="Arial" panose="020B0604020202020204" pitchFamily="34" charset="0"/>
              </a:rPr>
            </a:br>
            <a:r>
              <a:rPr lang="pl-PL" b="1">
                <a:solidFill>
                  <a:srgbClr val="C00000"/>
                </a:solidFill>
                <a:effectLst/>
                <a:latin typeface="Arial"/>
                <a:cs typeface="Arial"/>
              </a:rPr>
              <a:t>musisz przestrzegać przepisów produkcji ekologicznej!</a:t>
            </a:r>
          </a:p>
          <a:p>
            <a:pPr algn="ctr"/>
            <a:endParaRPr lang="pl-PL">
              <a:effectLst/>
              <a:latin typeface="Arial" panose="020B0604020202020204" pitchFamily="34" charset="0"/>
            </a:endParaRPr>
          </a:p>
          <a:p>
            <a:pPr algn="ctr"/>
            <a:r>
              <a:rPr lang="pl-PL">
                <a:effectLst/>
                <a:latin typeface="Arial"/>
                <a:cs typeface="Arial"/>
              </a:rPr>
              <a:t>Okres konwersji ma przyczynić się do rozkładu pozostałości stosowanych uprzednio środków agrochemicznych i służyć osiąganiu równowagi ekologicznej w gospodarstwie.</a:t>
            </a:r>
            <a:endParaRPr lang="pl-PL">
              <a:latin typeface="Arial"/>
              <a:cs typeface="Arial"/>
            </a:endParaRPr>
          </a:p>
        </p:txBody>
      </p:sp>
      <p:sp>
        <p:nvSpPr>
          <p:cNvPr id="13" name="pole tekstowe 12">
            <a:extLst>
              <a:ext uri="{FF2B5EF4-FFF2-40B4-BE49-F238E27FC236}">
                <a16:creationId xmlns:a16="http://schemas.microsoft.com/office/drawing/2014/main" xmlns="" id="{05C20A7B-257B-5A34-9803-962A06B92336}"/>
              </a:ext>
            </a:extLst>
          </p:cNvPr>
          <p:cNvSpPr txBox="1"/>
          <p:nvPr/>
        </p:nvSpPr>
        <p:spPr>
          <a:xfrm>
            <a:off x="6779584" y="1897529"/>
            <a:ext cx="5185810" cy="923330"/>
          </a:xfrm>
          <a:prstGeom prst="rect">
            <a:avLst/>
          </a:prstGeom>
          <a:noFill/>
        </p:spPr>
        <p:txBody>
          <a:bodyPr wrap="square" lIns="91440" tIns="45720" rIns="91440" bIns="45720" anchor="t">
            <a:spAutoFit/>
          </a:bodyPr>
          <a:lstStyle/>
          <a:p>
            <a:r>
              <a:rPr lang="pl-PL" i="1"/>
              <a:t>Okres konwersji rozpoczyna się najwcześniej z chwilą, </a:t>
            </a:r>
            <a:br>
              <a:rPr lang="pl-PL" i="1"/>
            </a:br>
            <a:r>
              <a:rPr lang="pl-PL" i="1"/>
              <a:t>gdy Producent prześle do Jednostki Certyfikującej Zgłoszenie działalności.</a:t>
            </a:r>
          </a:p>
        </p:txBody>
      </p:sp>
      <p:sp>
        <p:nvSpPr>
          <p:cNvPr id="14" name="pole tekstowe 13">
            <a:extLst>
              <a:ext uri="{FF2B5EF4-FFF2-40B4-BE49-F238E27FC236}">
                <a16:creationId xmlns:a16="http://schemas.microsoft.com/office/drawing/2014/main" xmlns="" id="{62342980-A5C6-DD9F-4272-E1EC32E233C9}"/>
              </a:ext>
            </a:extLst>
          </p:cNvPr>
          <p:cNvSpPr txBox="1"/>
          <p:nvPr/>
        </p:nvSpPr>
        <p:spPr>
          <a:xfrm>
            <a:off x="6874587" y="3276598"/>
            <a:ext cx="4993280" cy="3054336"/>
          </a:xfrm>
          <a:prstGeom prst="rect">
            <a:avLst/>
          </a:prstGeom>
          <a:noFill/>
        </p:spPr>
        <p:txBody>
          <a:bodyPr wrap="square">
            <a:spAutoFit/>
          </a:bodyPr>
          <a:lstStyle/>
          <a:p>
            <a:pPr marL="285750" indent="-285750" algn="just">
              <a:buFont typeface="Arial" panose="020B0604020202020204" pitchFamily="34" charset="0"/>
              <a:buChar char="•"/>
            </a:pPr>
            <a:r>
              <a:rPr lang="pl-PL" sz="2000" b="1">
                <a:solidFill>
                  <a:srgbClr val="000000"/>
                </a:solidFill>
                <a:latin typeface="+mn-lt"/>
              </a:rPr>
              <a:t>2 lata </a:t>
            </a:r>
            <a:r>
              <a:rPr lang="pl-PL" sz="2000">
                <a:solidFill>
                  <a:srgbClr val="000000"/>
                </a:solidFill>
                <a:latin typeface="+mn-lt"/>
              </a:rPr>
              <a:t>– </a:t>
            </a:r>
            <a:r>
              <a:rPr lang="pl-PL">
                <a:solidFill>
                  <a:srgbClr val="000000"/>
                </a:solidFill>
                <a:latin typeface="+mn-lt"/>
              </a:rPr>
              <a:t>uprawy rolne </a:t>
            </a:r>
          </a:p>
          <a:p>
            <a:pPr marL="274638" algn="just"/>
            <a:r>
              <a:rPr lang="pl-PL">
                <a:solidFill>
                  <a:srgbClr val="000000"/>
                </a:solidFill>
                <a:latin typeface="+mn-lt"/>
              </a:rPr>
              <a:t>(przestrzeganie przepisów przez co najmniej </a:t>
            </a:r>
            <a:br>
              <a:rPr lang="pl-PL">
                <a:solidFill>
                  <a:srgbClr val="000000"/>
                </a:solidFill>
                <a:latin typeface="+mn-lt"/>
              </a:rPr>
            </a:br>
            <a:r>
              <a:rPr lang="pl-PL">
                <a:solidFill>
                  <a:srgbClr val="000000"/>
                </a:solidFill>
                <a:latin typeface="+mn-lt"/>
              </a:rPr>
              <a:t>2 lata </a:t>
            </a:r>
            <a:r>
              <a:rPr lang="pl-PL" b="1">
                <a:solidFill>
                  <a:srgbClr val="000000"/>
                </a:solidFill>
                <a:latin typeface="+mn-lt"/>
              </a:rPr>
              <a:t>przed wysiewem</a:t>
            </a:r>
            <a:r>
              <a:rPr lang="pl-PL">
                <a:solidFill>
                  <a:srgbClr val="000000"/>
                </a:solidFill>
                <a:latin typeface="+mn-lt"/>
              </a:rPr>
              <a:t>)</a:t>
            </a:r>
          </a:p>
          <a:p>
            <a:pPr marL="285750" indent="-285750" algn="just">
              <a:spcBef>
                <a:spcPts val="600"/>
              </a:spcBef>
              <a:buFont typeface="Arial" panose="020B0604020202020204" pitchFamily="34" charset="0"/>
              <a:buChar char="•"/>
            </a:pPr>
            <a:r>
              <a:rPr lang="pl-PL" sz="2000" b="1">
                <a:solidFill>
                  <a:srgbClr val="000000"/>
                </a:solidFill>
                <a:latin typeface="+mn-lt"/>
              </a:rPr>
              <a:t>2 lata </a:t>
            </a:r>
            <a:r>
              <a:rPr lang="pl-PL">
                <a:solidFill>
                  <a:srgbClr val="000000"/>
                </a:solidFill>
                <a:latin typeface="+mn-lt"/>
              </a:rPr>
              <a:t>– łąki i uprawy na paszę </a:t>
            </a:r>
          </a:p>
          <a:p>
            <a:pPr marL="266700" algn="just">
              <a:spcBef>
                <a:spcPts val="600"/>
              </a:spcBef>
            </a:pPr>
            <a:r>
              <a:rPr lang="pl-PL">
                <a:solidFill>
                  <a:srgbClr val="000000"/>
                </a:solidFill>
                <a:latin typeface="+mn-lt"/>
              </a:rPr>
              <a:t>(przestrzeganie przepisów przez co najmniej </a:t>
            </a:r>
            <a:br>
              <a:rPr lang="pl-PL">
                <a:solidFill>
                  <a:srgbClr val="000000"/>
                </a:solidFill>
                <a:latin typeface="+mn-lt"/>
              </a:rPr>
            </a:br>
            <a:r>
              <a:rPr lang="pl-PL">
                <a:solidFill>
                  <a:srgbClr val="000000"/>
                </a:solidFill>
                <a:latin typeface="+mn-lt"/>
              </a:rPr>
              <a:t>2 lata </a:t>
            </a:r>
            <a:r>
              <a:rPr lang="pl-PL" b="1">
                <a:solidFill>
                  <a:srgbClr val="000000"/>
                </a:solidFill>
                <a:latin typeface="+mn-lt"/>
              </a:rPr>
              <a:t>przed ich wykorzystaniem jako paszy</a:t>
            </a:r>
            <a:r>
              <a:rPr lang="pl-PL">
                <a:solidFill>
                  <a:srgbClr val="000000"/>
                </a:solidFill>
                <a:latin typeface="+mn-lt"/>
              </a:rPr>
              <a:t>)</a:t>
            </a:r>
          </a:p>
          <a:p>
            <a:pPr marL="285750" indent="-285750" algn="just">
              <a:spcBef>
                <a:spcPts val="600"/>
              </a:spcBef>
              <a:buFont typeface="Arial" panose="020B0604020202020204" pitchFamily="34" charset="0"/>
              <a:buChar char="•"/>
            </a:pPr>
            <a:r>
              <a:rPr lang="pl-PL" sz="2000" b="1" i="0" u="none" strike="noStrike" baseline="0">
                <a:solidFill>
                  <a:srgbClr val="000000"/>
                </a:solidFill>
                <a:latin typeface="+mn-lt"/>
              </a:rPr>
              <a:t>3 lata </a:t>
            </a:r>
            <a:r>
              <a:rPr lang="pl-PL" sz="2000" b="0" i="0" u="none" strike="noStrike" baseline="0">
                <a:solidFill>
                  <a:srgbClr val="000000"/>
                </a:solidFill>
                <a:latin typeface="+mn-lt"/>
              </a:rPr>
              <a:t>– </a:t>
            </a:r>
            <a:r>
              <a:rPr lang="pl-PL" b="0" i="0" u="none" strike="noStrike" baseline="0">
                <a:solidFill>
                  <a:srgbClr val="000000"/>
                </a:solidFill>
                <a:latin typeface="+mn-lt"/>
              </a:rPr>
              <a:t>uprawy wieloletnie </a:t>
            </a:r>
          </a:p>
          <a:p>
            <a:pPr marL="266700" algn="just">
              <a:spcBef>
                <a:spcPts val="600"/>
              </a:spcBef>
            </a:pPr>
            <a:r>
              <a:rPr lang="pl-PL" b="0" i="0" u="none" strike="noStrike" baseline="0">
                <a:solidFill>
                  <a:srgbClr val="000000"/>
                </a:solidFill>
                <a:latin typeface="+mn-lt"/>
              </a:rPr>
              <a:t>(inne niż pasze) - </a:t>
            </a:r>
            <a:r>
              <a:rPr lang="pl-PL" b="1" i="0" u="none" strike="noStrike" baseline="0">
                <a:solidFill>
                  <a:srgbClr val="000000"/>
                </a:solidFill>
                <a:latin typeface="+mn-lt"/>
              </a:rPr>
              <a:t>przed pierwszym zbiorem</a:t>
            </a:r>
            <a:r>
              <a:rPr lang="pl-PL" b="0" i="0" u="none" strike="noStrike" baseline="0">
                <a:solidFill>
                  <a:srgbClr val="000000"/>
                </a:solidFill>
                <a:latin typeface="+mn-lt"/>
              </a:rPr>
              <a:t> produktów ekologicznych</a:t>
            </a:r>
          </a:p>
        </p:txBody>
      </p:sp>
      <p:sp>
        <p:nvSpPr>
          <p:cNvPr id="15" name="Prostokąt: zaokrąglone rogi 14">
            <a:extLst>
              <a:ext uri="{FF2B5EF4-FFF2-40B4-BE49-F238E27FC236}">
                <a16:creationId xmlns:a16="http://schemas.microsoft.com/office/drawing/2014/main" xmlns="" id="{1E9DF9D3-ED19-86D8-35B8-928779DF8A13}"/>
              </a:ext>
            </a:extLst>
          </p:cNvPr>
          <p:cNvSpPr/>
          <p:nvPr/>
        </p:nvSpPr>
        <p:spPr>
          <a:xfrm>
            <a:off x="6623265" y="3075067"/>
            <a:ext cx="5495925" cy="3457399"/>
          </a:xfrm>
          <a:prstGeom prst="roundRect">
            <a:avLst/>
          </a:prstGeom>
          <a:noFill/>
          <a:ln w="57150">
            <a:solidFill>
              <a:srgbClr val="A9C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pole tekstowe 2">
            <a:extLst>
              <a:ext uri="{FF2B5EF4-FFF2-40B4-BE49-F238E27FC236}">
                <a16:creationId xmlns:a16="http://schemas.microsoft.com/office/drawing/2014/main" xmlns="" id="{D01FB370-2891-7802-CEA8-56A6FC7748FC}"/>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6" name="Obraz 5" descr="Obraz zawierający zieleń&#10;&#10;Zawartość wygenerowana przez sztuczną inteligencję może być niepoprawna.">
            <a:extLst>
              <a:ext uri="{FF2B5EF4-FFF2-40B4-BE49-F238E27FC236}">
                <a16:creationId xmlns:a16="http://schemas.microsoft.com/office/drawing/2014/main" xmlns="" id="{0F4AAC7B-5D75-E241-97D2-69B38467A5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pic>
        <p:nvPicPr>
          <p:cNvPr id="16" name="Obraz 15" descr="Obraz zawierający clipart, Grafika, design&#10;&#10;Zawartość wygenerowana przez sztuczną inteligencję może być niepoprawna.">
            <a:extLst>
              <a:ext uri="{FF2B5EF4-FFF2-40B4-BE49-F238E27FC236}">
                <a16:creationId xmlns:a16="http://schemas.microsoft.com/office/drawing/2014/main" xmlns="" id="{B6BCD47B-E113-4EAA-53A7-E0103352F5C6}"/>
              </a:ext>
            </a:extLst>
          </p:cNvPr>
          <p:cNvPicPr>
            <a:picLocks noChangeAspect="1"/>
          </p:cNvPicPr>
          <p:nvPr/>
        </p:nvPicPr>
        <p:blipFill>
          <a:blip r:embed="rId3"/>
          <a:stretch>
            <a:fillRect/>
          </a:stretch>
        </p:blipFill>
        <p:spPr>
          <a:xfrm>
            <a:off x="9540283" y="194488"/>
            <a:ext cx="2414920" cy="1046421"/>
          </a:xfrm>
          <a:prstGeom prst="rect">
            <a:avLst/>
          </a:prstGeom>
          <a:ln>
            <a:noFill/>
          </a:ln>
        </p:spPr>
      </p:pic>
    </p:spTree>
    <p:extLst>
      <p:ext uri="{BB962C8B-B14F-4D97-AF65-F5344CB8AC3E}">
        <p14:creationId xmlns:p14="http://schemas.microsoft.com/office/powerpoint/2010/main" val="42728309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6042EEA-96B6-6559-7D93-49061ABD3340}"/>
            </a:ext>
          </a:extLst>
        </p:cNvPr>
        <p:cNvGrpSpPr/>
        <p:nvPr/>
      </p:nvGrpSpPr>
      <p:grpSpPr>
        <a:xfrm>
          <a:off x="0" y="0"/>
          <a:ext cx="0" cy="0"/>
          <a:chOff x="0" y="0"/>
          <a:chExt cx="0" cy="0"/>
        </a:xfrm>
      </p:grpSpPr>
      <p:sp>
        <p:nvSpPr>
          <p:cNvPr id="5" name="Tytuł 1">
            <a:extLst>
              <a:ext uri="{FF2B5EF4-FFF2-40B4-BE49-F238E27FC236}">
                <a16:creationId xmlns:a16="http://schemas.microsoft.com/office/drawing/2014/main" xmlns="" id="{708A8ECE-BA0C-9B28-0E96-AEF473B8055F}"/>
              </a:ext>
            </a:extLst>
          </p:cNvPr>
          <p:cNvSpPr txBox="1">
            <a:spLocks/>
          </p:cNvSpPr>
          <p:nvPr/>
        </p:nvSpPr>
        <p:spPr>
          <a:xfrm>
            <a:off x="2176130" y="1313798"/>
            <a:ext cx="7591647" cy="4781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l-PL" sz="3000" b="1">
                <a:latin typeface="+mn-lt"/>
              </a:rPr>
              <a:t>M</a:t>
            </a:r>
            <a:r>
              <a:rPr lang="pl-PL" sz="2600" b="1">
                <a:latin typeface="+mn-lt"/>
              </a:rPr>
              <a:t>ATERIAŁ PRZEZNACZONY DO REPRODUKCJI ROŚLIN</a:t>
            </a:r>
            <a:endParaRPr lang="pl-PL" sz="2600" b="1">
              <a:latin typeface="+mn-lt"/>
              <a:ea typeface="Calibri"/>
              <a:cs typeface="Calibri"/>
            </a:endParaRPr>
          </a:p>
        </p:txBody>
      </p:sp>
      <p:pic>
        <p:nvPicPr>
          <p:cNvPr id="2" name="Obraz 1" descr="Obraz zawierający osoba, podłoże, zewnętrzne, zamknąć&#10;&#10;Opis wygenerowany automatycznie">
            <a:extLst>
              <a:ext uri="{FF2B5EF4-FFF2-40B4-BE49-F238E27FC236}">
                <a16:creationId xmlns:a16="http://schemas.microsoft.com/office/drawing/2014/main" xmlns="" id="{EAE31FEC-FA64-F0A8-0636-FB00DAF2AC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5248" y="3603254"/>
            <a:ext cx="3657969" cy="2868283"/>
          </a:xfrm>
          <a:prstGeom prst="rect">
            <a:avLst/>
          </a:prstGeom>
        </p:spPr>
      </p:pic>
      <p:sp>
        <p:nvSpPr>
          <p:cNvPr id="3" name="pole tekstowe 2">
            <a:extLst>
              <a:ext uri="{FF2B5EF4-FFF2-40B4-BE49-F238E27FC236}">
                <a16:creationId xmlns:a16="http://schemas.microsoft.com/office/drawing/2014/main" xmlns="" id="{412CA370-B517-1ED5-F27E-216C36ED4AFE}"/>
              </a:ext>
            </a:extLst>
          </p:cNvPr>
          <p:cNvSpPr txBox="1"/>
          <p:nvPr/>
        </p:nvSpPr>
        <p:spPr>
          <a:xfrm>
            <a:off x="1285955" y="1894612"/>
            <a:ext cx="9619101" cy="1261884"/>
          </a:xfrm>
          <a:prstGeom prst="rect">
            <a:avLst/>
          </a:prstGeom>
          <a:noFill/>
        </p:spPr>
        <p:txBody>
          <a:bodyPr wrap="square" lIns="91440" tIns="45720" rIns="91440" bIns="45720" anchor="t">
            <a:spAutoFit/>
          </a:bodyPr>
          <a:lstStyle/>
          <a:p>
            <a:r>
              <a:rPr lang="pl-PL" sz="1800"/>
              <a:t>W rolnictwie ekologicznym można uprawiać wszystkie gatunki roślin, jednak </a:t>
            </a:r>
            <a:r>
              <a:rPr lang="pl-PL" sz="1800" b="1"/>
              <a:t>preferowane są odmiany o tzw. szerokiej odporności na choroby i szkodniki</a:t>
            </a:r>
            <a:r>
              <a:rPr lang="pl-PL" sz="1800"/>
              <a:t>, jak również </a:t>
            </a:r>
            <a:r>
              <a:rPr lang="pl-PL" sz="1800" b="1"/>
              <a:t>konkurencyjne wobec chwastów</a:t>
            </a:r>
            <a:r>
              <a:rPr lang="pl-PL" sz="1800"/>
              <a:t>. </a:t>
            </a:r>
          </a:p>
          <a:p>
            <a:pPr algn="ctr"/>
            <a:r>
              <a:rPr lang="pl-PL" sz="2000" b="1">
                <a:solidFill>
                  <a:srgbClr val="37914C"/>
                </a:solidFill>
              </a:rPr>
              <a:t>Dobór odpowiedniej odmiany – obok płodozmianu – ma zasadnicze znaczenie dla wielkości i stabilności uzyskiwanych plonów.</a:t>
            </a:r>
          </a:p>
        </p:txBody>
      </p:sp>
      <p:sp>
        <p:nvSpPr>
          <p:cNvPr id="4" name="pole tekstowe 3">
            <a:extLst>
              <a:ext uri="{FF2B5EF4-FFF2-40B4-BE49-F238E27FC236}">
                <a16:creationId xmlns:a16="http://schemas.microsoft.com/office/drawing/2014/main" xmlns="" id="{04DAE66C-EE75-7011-3508-3FA2D67412B7}"/>
              </a:ext>
            </a:extLst>
          </p:cNvPr>
          <p:cNvSpPr txBox="1"/>
          <p:nvPr/>
        </p:nvSpPr>
        <p:spPr>
          <a:xfrm>
            <a:off x="430851" y="3607077"/>
            <a:ext cx="7167071" cy="2862322"/>
          </a:xfrm>
          <a:prstGeom prst="rect">
            <a:avLst/>
          </a:prstGeom>
          <a:noFill/>
        </p:spPr>
        <p:txBody>
          <a:bodyPr wrap="square" lIns="91440" tIns="45720" rIns="91440" bIns="45720" anchor="t">
            <a:spAutoFit/>
          </a:bodyPr>
          <a:lstStyle/>
          <a:p>
            <a:pPr marL="0" indent="0">
              <a:buNone/>
            </a:pPr>
            <a:r>
              <a:rPr lang="pl-PL" b="1">
                <a:solidFill>
                  <a:srgbClr val="C00000"/>
                </a:solidFill>
              </a:rPr>
              <a:t>WAŻNE!</a:t>
            </a:r>
          </a:p>
          <a:p>
            <a:pPr marL="285750" indent="-285750">
              <a:buFont typeface="Arial" panose="020B0604020202020204" pitchFamily="34" charset="0"/>
              <a:buChar char="•"/>
            </a:pPr>
            <a:r>
              <a:rPr lang="pl-PL"/>
              <a:t>większa odporność na choroby grzybowe</a:t>
            </a:r>
          </a:p>
          <a:p>
            <a:pPr marL="285750" indent="-285750">
              <a:buFont typeface="Arial" panose="020B0604020202020204" pitchFamily="34" charset="0"/>
              <a:buChar char="•"/>
            </a:pPr>
            <a:r>
              <a:rPr lang="pl-PL"/>
              <a:t>większa zdolność konkurowania z chwastami i łatwość zwalczania chwastów</a:t>
            </a:r>
          </a:p>
          <a:p>
            <a:pPr marL="285750" indent="-285750">
              <a:buFont typeface="Arial" panose="020B0604020202020204" pitchFamily="34" charset="0"/>
              <a:buChar char="•"/>
            </a:pPr>
            <a:r>
              <a:rPr lang="pl-PL"/>
              <a:t>odmiany wyższe o liściach ustawionych bardziej poziomo lepiej konkurują z chwastami</a:t>
            </a:r>
          </a:p>
          <a:p>
            <a:pPr marL="285750" indent="-285750">
              <a:buFont typeface="Arial" panose="020B0604020202020204" pitchFamily="34" charset="0"/>
              <a:buChar char="•"/>
            </a:pPr>
            <a:r>
              <a:rPr lang="pl-PL"/>
              <a:t>krótszy okres wegetacji, gdyż odmiany wcześniej dojrzewające </a:t>
            </a:r>
            <a:br>
              <a:rPr lang="pl-PL"/>
            </a:br>
            <a:r>
              <a:rPr lang="pl-PL"/>
              <a:t>w mniejszym stopniu porażane są przez choroby grzybowe</a:t>
            </a:r>
          </a:p>
          <a:p>
            <a:pPr marL="285750" indent="-285750">
              <a:buFont typeface="Arial" panose="020B0604020202020204" pitchFamily="34" charset="0"/>
              <a:buChar char="•"/>
            </a:pPr>
            <a:r>
              <a:rPr lang="pl-PL"/>
              <a:t>dobra zdolność pobierania składników nawozowych z gleby</a:t>
            </a:r>
          </a:p>
          <a:p>
            <a:pPr marL="285750" indent="-285750">
              <a:buFont typeface="Arial" panose="020B0604020202020204" pitchFamily="34" charset="0"/>
              <a:buChar char="•"/>
            </a:pPr>
            <a:r>
              <a:rPr lang="pl-PL"/>
              <a:t>mniejsze wymagania glebowe</a:t>
            </a:r>
          </a:p>
        </p:txBody>
      </p:sp>
      <p:sp>
        <p:nvSpPr>
          <p:cNvPr id="6" name="pole tekstowe 5">
            <a:extLst>
              <a:ext uri="{FF2B5EF4-FFF2-40B4-BE49-F238E27FC236}">
                <a16:creationId xmlns:a16="http://schemas.microsoft.com/office/drawing/2014/main" xmlns="" id="{737A4055-83FF-E6F7-FA5A-2C963DEDD053}"/>
              </a:ext>
            </a:extLst>
          </p:cNvPr>
          <p:cNvSpPr txBox="1"/>
          <p:nvPr/>
        </p:nvSpPr>
        <p:spPr>
          <a:xfrm>
            <a:off x="1963712" y="564767"/>
            <a:ext cx="7704945" cy="307777"/>
          </a:xfrm>
          <a:prstGeom prst="rect">
            <a:avLst/>
          </a:prstGeom>
          <a:noFill/>
        </p:spPr>
        <p:txBody>
          <a:bodyPr wrap="square" lIns="91440" tIns="45720" rIns="91440" bIns="45720" rtlCol="0" anchor="t">
            <a:spAutoFit/>
          </a:bodyPr>
          <a:lstStyle/>
          <a:p>
            <a:r>
              <a:rPr lang="pl-PL" sz="1400" i="1"/>
              <a:t>Rozporządzenie Parlamentu Europejskiego i Rady (UE) 2018/848załącznik II, część I punkt 1.8.1 – 1.8.5.5</a:t>
            </a:r>
          </a:p>
        </p:txBody>
      </p:sp>
      <p:pic>
        <p:nvPicPr>
          <p:cNvPr id="9" name="Obraz 8" descr="Obraz zawierający clipart, Grafika, design&#10;&#10;Zawartość wygenerowana przez sztuczną inteligencję może być niepoprawna.">
            <a:extLst>
              <a:ext uri="{FF2B5EF4-FFF2-40B4-BE49-F238E27FC236}">
                <a16:creationId xmlns:a16="http://schemas.microsoft.com/office/drawing/2014/main" xmlns="" id="{F88DEF91-B9B7-8DEE-4037-B699F92CF40C}"/>
              </a:ext>
            </a:extLst>
          </p:cNvPr>
          <p:cNvPicPr>
            <a:picLocks noChangeAspect="1"/>
          </p:cNvPicPr>
          <p:nvPr/>
        </p:nvPicPr>
        <p:blipFill>
          <a:blip r:embed="rId3"/>
          <a:stretch>
            <a:fillRect/>
          </a:stretch>
        </p:blipFill>
        <p:spPr>
          <a:xfrm>
            <a:off x="9540283" y="194488"/>
            <a:ext cx="2414920" cy="1046421"/>
          </a:xfrm>
          <a:prstGeom prst="rect">
            <a:avLst/>
          </a:prstGeom>
          <a:ln>
            <a:noFill/>
          </a:ln>
        </p:spPr>
      </p:pic>
      <p:sp>
        <p:nvSpPr>
          <p:cNvPr id="11" name="pole tekstowe 10">
            <a:extLst>
              <a:ext uri="{FF2B5EF4-FFF2-40B4-BE49-F238E27FC236}">
                <a16:creationId xmlns:a16="http://schemas.microsoft.com/office/drawing/2014/main" xmlns="" id="{C377EB4C-F33C-5D94-3CB6-9B3F4A5F1E2D}"/>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13" name="Obraz 12" descr="Obraz zawierający zieleń&#10;&#10;Zawartość wygenerowana przez sztuczną inteligencję może być niepoprawna.">
            <a:extLst>
              <a:ext uri="{FF2B5EF4-FFF2-40B4-BE49-F238E27FC236}">
                <a16:creationId xmlns:a16="http://schemas.microsoft.com/office/drawing/2014/main" xmlns="" id="{6C7C7208-9613-5A1B-2D4D-CC1C3B53B0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spTree>
    <p:extLst>
      <p:ext uri="{BB962C8B-B14F-4D97-AF65-F5344CB8AC3E}">
        <p14:creationId xmlns:p14="http://schemas.microsoft.com/office/powerpoint/2010/main" val="22564630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377BDDD-0B7A-A311-AC69-647F1149A0F0}"/>
            </a:ext>
          </a:extLst>
        </p:cNvPr>
        <p:cNvGrpSpPr/>
        <p:nvPr/>
      </p:nvGrpSpPr>
      <p:grpSpPr>
        <a:xfrm>
          <a:off x="0" y="0"/>
          <a:ext cx="0" cy="0"/>
          <a:chOff x="0" y="0"/>
          <a:chExt cx="0" cy="0"/>
        </a:xfrm>
      </p:grpSpPr>
      <p:sp>
        <p:nvSpPr>
          <p:cNvPr id="5" name="Tytuł 1">
            <a:extLst>
              <a:ext uri="{FF2B5EF4-FFF2-40B4-BE49-F238E27FC236}">
                <a16:creationId xmlns:a16="http://schemas.microsoft.com/office/drawing/2014/main" xmlns="" id="{A5771817-507E-578B-FD2B-D3882C0A4FBD}"/>
              </a:ext>
            </a:extLst>
          </p:cNvPr>
          <p:cNvSpPr txBox="1">
            <a:spLocks/>
          </p:cNvSpPr>
          <p:nvPr/>
        </p:nvSpPr>
        <p:spPr>
          <a:xfrm>
            <a:off x="2196122" y="1370367"/>
            <a:ext cx="7428524" cy="495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l-PL" sz="2600" b="1">
                <a:latin typeface="+mn-lt"/>
              </a:rPr>
              <a:t>MATERIAŁ PRZEZNACZONY DO REPRODUKCJI ROŚLIN</a:t>
            </a:r>
          </a:p>
        </p:txBody>
      </p:sp>
      <p:sp>
        <p:nvSpPr>
          <p:cNvPr id="9" name="pole tekstowe 8">
            <a:extLst>
              <a:ext uri="{FF2B5EF4-FFF2-40B4-BE49-F238E27FC236}">
                <a16:creationId xmlns:a16="http://schemas.microsoft.com/office/drawing/2014/main" xmlns="" id="{42B198EB-B6C9-8909-1942-87A277646BF8}"/>
              </a:ext>
            </a:extLst>
          </p:cNvPr>
          <p:cNvSpPr txBox="1"/>
          <p:nvPr/>
        </p:nvSpPr>
        <p:spPr>
          <a:xfrm>
            <a:off x="289413" y="2042050"/>
            <a:ext cx="11610975" cy="1631216"/>
          </a:xfrm>
          <a:prstGeom prst="rect">
            <a:avLst/>
          </a:prstGeom>
          <a:noFill/>
        </p:spPr>
        <p:txBody>
          <a:bodyPr wrap="square" lIns="91440" tIns="45720" rIns="91440" bIns="45720" anchor="t">
            <a:spAutoFit/>
          </a:bodyPr>
          <a:lstStyle/>
          <a:p>
            <a:pPr marL="85725" indent="0" algn="ctr">
              <a:buNone/>
            </a:pPr>
            <a:r>
              <a:rPr lang="pl-PL" sz="2000"/>
              <a:t>W rolnictwie ekologicznym </a:t>
            </a:r>
            <a:r>
              <a:rPr lang="pl-PL" sz="2000" b="1">
                <a:solidFill>
                  <a:schemeClr val="accent6">
                    <a:lumMod val="76000"/>
                  </a:schemeClr>
                </a:solidFill>
              </a:rPr>
              <a:t>należy stosować przede wszystkim ekologiczny lub w okresie konwersji </a:t>
            </a:r>
            <a:br>
              <a:rPr lang="pl-PL" sz="2000" b="1">
                <a:solidFill>
                  <a:schemeClr val="accent6">
                    <a:lumMod val="76000"/>
                  </a:schemeClr>
                </a:solidFill>
              </a:rPr>
            </a:br>
            <a:r>
              <a:rPr lang="pl-PL" sz="2000" b="1">
                <a:solidFill>
                  <a:schemeClr val="accent6">
                    <a:lumMod val="76000"/>
                  </a:schemeClr>
                </a:solidFill>
              </a:rPr>
              <a:t>materiał przeznaczony do reprodukcji roślin</a:t>
            </a:r>
            <a:r>
              <a:rPr lang="pl-PL" sz="2000"/>
              <a:t>, a ponadto w przypadku materiału siewnego musi on spełniać wymagania dotyczące wytwarzania, jakości oraz obrotu określone w ustawie z dnia 9 listopada 2012 r. </a:t>
            </a:r>
            <a:br>
              <a:rPr lang="pl-PL" sz="2000"/>
            </a:br>
            <a:r>
              <a:rPr lang="pl-PL" sz="2000"/>
              <a:t>o nasiennictwie oraz rozporządzeniach wykonawczych do tej ustawy.</a:t>
            </a:r>
            <a:r>
              <a:rPr lang="pl-PL" sz="2000" b="1"/>
              <a:t/>
            </a:r>
            <a:br>
              <a:rPr lang="pl-PL" sz="2000" b="1"/>
            </a:br>
            <a:endParaRPr lang="pl-PL" sz="2000"/>
          </a:p>
        </p:txBody>
      </p:sp>
      <p:pic>
        <p:nvPicPr>
          <p:cNvPr id="10" name="Obraz 9">
            <a:extLst>
              <a:ext uri="{FF2B5EF4-FFF2-40B4-BE49-F238E27FC236}">
                <a16:creationId xmlns:a16="http://schemas.microsoft.com/office/drawing/2014/main" xmlns="" id="{0FD4E185-40FA-A1CC-F43D-AAE096C2B9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2204" y="4538296"/>
            <a:ext cx="5276076" cy="1431699"/>
          </a:xfrm>
          <a:prstGeom prst="rect">
            <a:avLst/>
          </a:prstGeom>
        </p:spPr>
      </p:pic>
      <p:sp>
        <p:nvSpPr>
          <p:cNvPr id="12" name="pole tekstowe 11">
            <a:extLst>
              <a:ext uri="{FF2B5EF4-FFF2-40B4-BE49-F238E27FC236}">
                <a16:creationId xmlns:a16="http://schemas.microsoft.com/office/drawing/2014/main" xmlns="" id="{651DDA13-A9B4-5FD2-AC2D-5E0C0CFD665B}"/>
              </a:ext>
            </a:extLst>
          </p:cNvPr>
          <p:cNvSpPr txBox="1"/>
          <p:nvPr/>
        </p:nvSpPr>
        <p:spPr>
          <a:xfrm>
            <a:off x="369897" y="4370262"/>
            <a:ext cx="6096000" cy="1754326"/>
          </a:xfrm>
          <a:prstGeom prst="rect">
            <a:avLst/>
          </a:prstGeom>
          <a:noFill/>
        </p:spPr>
        <p:txBody>
          <a:bodyPr wrap="square">
            <a:spAutoFit/>
          </a:bodyPr>
          <a:lstStyle/>
          <a:p>
            <a:r>
              <a:rPr lang="pl-PL" b="0" i="0">
                <a:effectLst/>
              </a:rPr>
              <a:t>Na podstawie zapisu art. 8 ust. 1 pkt 3 ustawy z dnia 23 czerwca 2022 r. o rolnictwie ekologicznym i produkcji ekologicznej Główny Inspektor Ochrony Roślin i Nasiennictwa wykonuje obowiązki państwa członkowskiego Unii Europejskiej w zakresie prowadzenia listy, o której mowa w pkt 1.8.5.6 w części I załącznika II do rozporządzenia 2018/848.</a:t>
            </a:r>
            <a:endParaRPr lang="pl-PL"/>
          </a:p>
        </p:txBody>
      </p:sp>
      <p:sp>
        <p:nvSpPr>
          <p:cNvPr id="13" name="pole tekstowe 12">
            <a:extLst>
              <a:ext uri="{FF2B5EF4-FFF2-40B4-BE49-F238E27FC236}">
                <a16:creationId xmlns:a16="http://schemas.microsoft.com/office/drawing/2014/main" xmlns="" id="{01486EEE-872B-5111-D6BB-C25C9DC59DDA}"/>
              </a:ext>
            </a:extLst>
          </p:cNvPr>
          <p:cNvSpPr txBox="1"/>
          <p:nvPr/>
        </p:nvSpPr>
        <p:spPr>
          <a:xfrm>
            <a:off x="1914866" y="559995"/>
            <a:ext cx="7704945" cy="307777"/>
          </a:xfrm>
          <a:prstGeom prst="rect">
            <a:avLst/>
          </a:prstGeom>
          <a:noFill/>
        </p:spPr>
        <p:txBody>
          <a:bodyPr wrap="square" lIns="91440" tIns="45720" rIns="91440" bIns="45720" rtlCol="0" anchor="t">
            <a:spAutoFit/>
          </a:bodyPr>
          <a:lstStyle/>
          <a:p>
            <a:r>
              <a:rPr lang="pl-PL" sz="1400" i="1"/>
              <a:t>Rozporządzenie Parlamentu Europejskiego i Rady (UE) 2018/848załącznik II, część I punkt 1.8.1 – 1.8.5.5</a:t>
            </a:r>
          </a:p>
        </p:txBody>
      </p:sp>
      <p:sp>
        <p:nvSpPr>
          <p:cNvPr id="3" name="pole tekstowe 2">
            <a:extLst>
              <a:ext uri="{FF2B5EF4-FFF2-40B4-BE49-F238E27FC236}">
                <a16:creationId xmlns:a16="http://schemas.microsoft.com/office/drawing/2014/main" xmlns="" id="{C74F8FE1-DDBB-7EF2-EE0D-DEE5C0A219E2}"/>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6" name="Obraz 5" descr="Obraz zawierający zieleń&#10;&#10;Zawartość wygenerowana przez sztuczną inteligencję może być niepoprawna.">
            <a:extLst>
              <a:ext uri="{FF2B5EF4-FFF2-40B4-BE49-F238E27FC236}">
                <a16:creationId xmlns:a16="http://schemas.microsoft.com/office/drawing/2014/main" xmlns="" id="{87B137F4-D06B-AA2C-81E2-64E8EFB3E5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pic>
        <p:nvPicPr>
          <p:cNvPr id="11" name="Obraz 10" descr="Obraz zawierający clipart, Grafika, design&#10;&#10;Zawartość wygenerowana przez sztuczną inteligencję może być niepoprawna.">
            <a:extLst>
              <a:ext uri="{FF2B5EF4-FFF2-40B4-BE49-F238E27FC236}">
                <a16:creationId xmlns:a16="http://schemas.microsoft.com/office/drawing/2014/main" xmlns="" id="{4FF5A50F-C302-0584-8EA8-C43077BF05FF}"/>
              </a:ext>
            </a:extLst>
          </p:cNvPr>
          <p:cNvPicPr>
            <a:picLocks noChangeAspect="1"/>
          </p:cNvPicPr>
          <p:nvPr/>
        </p:nvPicPr>
        <p:blipFill>
          <a:blip r:embed="rId5"/>
          <a:stretch>
            <a:fillRect/>
          </a:stretch>
        </p:blipFill>
        <p:spPr>
          <a:xfrm>
            <a:off x="9540283" y="194488"/>
            <a:ext cx="2414920" cy="1046421"/>
          </a:xfrm>
          <a:prstGeom prst="rect">
            <a:avLst/>
          </a:prstGeom>
          <a:ln>
            <a:noFill/>
          </a:ln>
        </p:spPr>
      </p:pic>
    </p:spTree>
    <p:extLst>
      <p:ext uri="{BB962C8B-B14F-4D97-AF65-F5344CB8AC3E}">
        <p14:creationId xmlns:p14="http://schemas.microsoft.com/office/powerpoint/2010/main" val="25339442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79AC315-E5F1-8E91-D5B9-5638987C55E1}"/>
            </a:ext>
          </a:extLst>
        </p:cNvPr>
        <p:cNvGrpSpPr/>
        <p:nvPr/>
      </p:nvGrpSpPr>
      <p:grpSpPr>
        <a:xfrm>
          <a:off x="0" y="0"/>
          <a:ext cx="0" cy="0"/>
          <a:chOff x="0" y="0"/>
          <a:chExt cx="0" cy="0"/>
        </a:xfrm>
      </p:grpSpPr>
      <p:sp>
        <p:nvSpPr>
          <p:cNvPr id="5" name="Tytuł 1">
            <a:extLst>
              <a:ext uri="{FF2B5EF4-FFF2-40B4-BE49-F238E27FC236}">
                <a16:creationId xmlns:a16="http://schemas.microsoft.com/office/drawing/2014/main" xmlns="" id="{74A02341-BBC9-212D-009D-D3BCD09DCE29}"/>
              </a:ext>
            </a:extLst>
          </p:cNvPr>
          <p:cNvSpPr txBox="1">
            <a:spLocks/>
          </p:cNvSpPr>
          <p:nvPr/>
        </p:nvSpPr>
        <p:spPr>
          <a:xfrm>
            <a:off x="838200" y="1047983"/>
            <a:ext cx="10515600" cy="4958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l-PL" sz="2600" b="1">
                <a:latin typeface="+mn-lt"/>
              </a:rPr>
              <a:t>MATERIAŁ PRZEZNACZONY DO REPRODUKCJI ROŚLIN</a:t>
            </a:r>
            <a:endParaRPr lang="pl-PL" sz="2600" b="1">
              <a:latin typeface="+mn-lt"/>
              <a:ea typeface="Calibri"/>
              <a:cs typeface="Calibri"/>
            </a:endParaRPr>
          </a:p>
        </p:txBody>
      </p:sp>
      <p:pic>
        <p:nvPicPr>
          <p:cNvPr id="11" name="Obraz 10">
            <a:extLst>
              <a:ext uri="{FF2B5EF4-FFF2-40B4-BE49-F238E27FC236}">
                <a16:creationId xmlns:a16="http://schemas.microsoft.com/office/drawing/2014/main" xmlns="" id="{86DC5176-4501-33BE-C95A-7A1E5102098F}"/>
              </a:ext>
            </a:extLst>
          </p:cNvPr>
          <p:cNvPicPr>
            <a:picLocks noChangeAspect="1"/>
          </p:cNvPicPr>
          <p:nvPr/>
        </p:nvPicPr>
        <p:blipFill>
          <a:blip r:embed="rId3"/>
          <a:stretch>
            <a:fillRect/>
          </a:stretch>
        </p:blipFill>
        <p:spPr>
          <a:xfrm>
            <a:off x="398327" y="1643408"/>
            <a:ext cx="6221327" cy="5201840"/>
          </a:xfrm>
          <a:prstGeom prst="rect">
            <a:avLst/>
          </a:prstGeom>
        </p:spPr>
      </p:pic>
      <p:sp>
        <p:nvSpPr>
          <p:cNvPr id="13" name="Prostokąt: zaokrąglone rogi 12">
            <a:extLst>
              <a:ext uri="{FF2B5EF4-FFF2-40B4-BE49-F238E27FC236}">
                <a16:creationId xmlns:a16="http://schemas.microsoft.com/office/drawing/2014/main" xmlns="" id="{A321228B-0C7E-4147-531A-2480FA405960}"/>
              </a:ext>
            </a:extLst>
          </p:cNvPr>
          <p:cNvSpPr/>
          <p:nvPr/>
        </p:nvSpPr>
        <p:spPr>
          <a:xfrm>
            <a:off x="1931011" y="3465260"/>
            <a:ext cx="4688643" cy="378409"/>
          </a:xfrm>
          <a:prstGeom prst="roundRect">
            <a:avLst/>
          </a:prstGeom>
          <a:noFill/>
          <a:ln w="57150">
            <a:solidFill>
              <a:srgbClr val="A9C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pole tekstowe 14">
            <a:extLst>
              <a:ext uri="{FF2B5EF4-FFF2-40B4-BE49-F238E27FC236}">
                <a16:creationId xmlns:a16="http://schemas.microsoft.com/office/drawing/2014/main" xmlns="" id="{2DFF1839-4076-3723-A00E-FB5B3ED1AFDF}"/>
              </a:ext>
            </a:extLst>
          </p:cNvPr>
          <p:cNvSpPr txBox="1"/>
          <p:nvPr/>
        </p:nvSpPr>
        <p:spPr>
          <a:xfrm>
            <a:off x="6909189" y="2974600"/>
            <a:ext cx="5053093" cy="2585323"/>
          </a:xfrm>
          <a:prstGeom prst="rect">
            <a:avLst/>
          </a:prstGeom>
          <a:noFill/>
        </p:spPr>
        <p:txBody>
          <a:bodyPr wrap="square" lIns="91440" tIns="45720" rIns="91440" bIns="45720" anchor="t">
            <a:spAutoFit/>
          </a:bodyPr>
          <a:lstStyle/>
          <a:p>
            <a:pPr algn="just"/>
            <a:r>
              <a:rPr lang="pl-PL" i="1"/>
              <a:t>Wykaz aktualizowany jest każdego 10 dnia miesiąca, a jeżeli ten dzień jest dniem wolnym od pracy – </a:t>
            </a:r>
            <a:br>
              <a:rPr lang="pl-PL" i="1"/>
            </a:br>
            <a:r>
              <a:rPr lang="pl-PL" i="1"/>
              <a:t>w pierwszy roboczy dzień następujący po tym dniu. Ze względu na cykliczną aktualizację Wykazu, wojewódzki inspektor w przypadku złożenia wniosku z dużym wyprzedzeniem terminu siewu/sadzenia powiadomi wnioskodawcę o późniejszym terminie wydania decyzji w zależności od aktualnego stanu </a:t>
            </a:r>
            <a:br>
              <a:rPr lang="pl-PL" i="1"/>
            </a:br>
            <a:r>
              <a:rPr lang="pl-PL" i="1"/>
              <a:t>w Wykazie.</a:t>
            </a:r>
            <a:endParaRPr lang="pl-PL"/>
          </a:p>
        </p:txBody>
      </p:sp>
      <p:sp>
        <p:nvSpPr>
          <p:cNvPr id="16" name="pole tekstowe 15">
            <a:extLst>
              <a:ext uri="{FF2B5EF4-FFF2-40B4-BE49-F238E27FC236}">
                <a16:creationId xmlns:a16="http://schemas.microsoft.com/office/drawing/2014/main" xmlns="" id="{B951D84A-3E41-1DB6-4A4A-F64893F36C17}"/>
              </a:ext>
            </a:extLst>
          </p:cNvPr>
          <p:cNvSpPr txBox="1"/>
          <p:nvPr/>
        </p:nvSpPr>
        <p:spPr>
          <a:xfrm>
            <a:off x="1963712" y="564767"/>
            <a:ext cx="7704945" cy="307777"/>
          </a:xfrm>
          <a:prstGeom prst="rect">
            <a:avLst/>
          </a:prstGeom>
          <a:noFill/>
        </p:spPr>
        <p:txBody>
          <a:bodyPr wrap="square" lIns="91440" tIns="45720" rIns="91440" bIns="45720" rtlCol="0" anchor="t">
            <a:spAutoFit/>
          </a:bodyPr>
          <a:lstStyle/>
          <a:p>
            <a:r>
              <a:rPr lang="pl-PL" sz="1400" i="1"/>
              <a:t>Rozporządzenie Parlamentu Europejskiego i Rady (UE) 2018/848załącznik II, część I punkt 1.8.1 – 1.8.5.5</a:t>
            </a:r>
          </a:p>
        </p:txBody>
      </p:sp>
      <p:sp>
        <p:nvSpPr>
          <p:cNvPr id="3" name="pole tekstowe 2">
            <a:extLst>
              <a:ext uri="{FF2B5EF4-FFF2-40B4-BE49-F238E27FC236}">
                <a16:creationId xmlns:a16="http://schemas.microsoft.com/office/drawing/2014/main" xmlns="" id="{66B95993-A09C-D6EE-1F3B-A02BA3268AED}"/>
              </a:ext>
            </a:extLst>
          </p:cNvPr>
          <p:cNvSpPr txBox="1"/>
          <p:nvPr/>
        </p:nvSpPr>
        <p:spPr>
          <a:xfrm>
            <a:off x="6914459" y="2029427"/>
            <a:ext cx="5025731" cy="523220"/>
          </a:xfrm>
          <a:prstGeom prst="rect">
            <a:avLst/>
          </a:prstGeom>
          <a:solidFill>
            <a:srgbClr val="A9C938"/>
          </a:solidFill>
          <a:ln w="38100">
            <a:solidFill>
              <a:srgbClr val="A9C938"/>
            </a:solidFill>
          </a:ln>
        </p:spPr>
        <p:txBody>
          <a:bodyPr wrap="square">
            <a:spAutoFit/>
          </a:bodyPr>
          <a:lstStyle/>
          <a:p>
            <a:pPr marL="85725" indent="0" algn="ctr">
              <a:buNone/>
            </a:pPr>
            <a:r>
              <a:rPr lang="pl-PL" sz="1400" b="1" i="1">
                <a:solidFill>
                  <a:srgbClr val="1F5B41"/>
                </a:solidFill>
              </a:rPr>
              <a:t>https://piorin.gov.pl/rolnictwo-ekologiczne/wykaz-materialu-ekologicznego/</a:t>
            </a:r>
          </a:p>
        </p:txBody>
      </p:sp>
      <p:sp>
        <p:nvSpPr>
          <p:cNvPr id="4" name="pole tekstowe 3">
            <a:extLst>
              <a:ext uri="{FF2B5EF4-FFF2-40B4-BE49-F238E27FC236}">
                <a16:creationId xmlns:a16="http://schemas.microsoft.com/office/drawing/2014/main" xmlns="" id="{B6C72999-841D-C55C-D45A-07070B03FDF2}"/>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7" name="Obraz 6" descr="Obraz zawierający zieleń&#10;&#10;Zawartość wygenerowana przez sztuczną inteligencję może być niepoprawna.">
            <a:extLst>
              <a:ext uri="{FF2B5EF4-FFF2-40B4-BE49-F238E27FC236}">
                <a16:creationId xmlns:a16="http://schemas.microsoft.com/office/drawing/2014/main" xmlns="" id="{83511012-EEB5-6E82-C955-3A2B21E2A8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pic>
        <p:nvPicPr>
          <p:cNvPr id="10" name="Obraz 9" descr="Obraz zawierający clipart, Grafika, design&#10;&#10;Zawartość wygenerowana przez sztuczną inteligencję może być niepoprawna.">
            <a:extLst>
              <a:ext uri="{FF2B5EF4-FFF2-40B4-BE49-F238E27FC236}">
                <a16:creationId xmlns:a16="http://schemas.microsoft.com/office/drawing/2014/main" xmlns="" id="{7DEC54B9-5F5E-ABC7-5AA1-EBFC5321FD42}"/>
              </a:ext>
            </a:extLst>
          </p:cNvPr>
          <p:cNvPicPr>
            <a:picLocks noChangeAspect="1"/>
          </p:cNvPicPr>
          <p:nvPr/>
        </p:nvPicPr>
        <p:blipFill>
          <a:blip r:embed="rId5"/>
          <a:stretch>
            <a:fillRect/>
          </a:stretch>
        </p:blipFill>
        <p:spPr>
          <a:xfrm>
            <a:off x="9540283" y="194488"/>
            <a:ext cx="2414920" cy="1046421"/>
          </a:xfrm>
          <a:prstGeom prst="rect">
            <a:avLst/>
          </a:prstGeom>
          <a:ln>
            <a:noFill/>
          </a:ln>
        </p:spPr>
      </p:pic>
    </p:spTree>
    <p:extLst>
      <p:ext uri="{BB962C8B-B14F-4D97-AF65-F5344CB8AC3E}">
        <p14:creationId xmlns:p14="http://schemas.microsoft.com/office/powerpoint/2010/main" val="19657908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093661C-897D-8782-6BA4-44CB6909C5DC}"/>
            </a:ext>
          </a:extLst>
        </p:cNvPr>
        <p:cNvGrpSpPr/>
        <p:nvPr/>
      </p:nvGrpSpPr>
      <p:grpSpPr>
        <a:xfrm>
          <a:off x="0" y="0"/>
          <a:ext cx="0" cy="0"/>
          <a:chOff x="0" y="0"/>
          <a:chExt cx="0" cy="0"/>
        </a:xfrm>
      </p:grpSpPr>
      <p:sp>
        <p:nvSpPr>
          <p:cNvPr id="5" name="Tytuł 1">
            <a:extLst>
              <a:ext uri="{FF2B5EF4-FFF2-40B4-BE49-F238E27FC236}">
                <a16:creationId xmlns:a16="http://schemas.microsoft.com/office/drawing/2014/main" xmlns="" id="{B6F2E89A-5A26-6C52-8B08-79B62771346B}"/>
              </a:ext>
            </a:extLst>
          </p:cNvPr>
          <p:cNvSpPr txBox="1">
            <a:spLocks/>
          </p:cNvSpPr>
          <p:nvPr/>
        </p:nvSpPr>
        <p:spPr>
          <a:xfrm>
            <a:off x="838200" y="1366960"/>
            <a:ext cx="10515600" cy="495836"/>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l-PL" sz="3200" b="1">
                <a:latin typeface="+mn-lt"/>
              </a:rPr>
              <a:t>MATERIAŁ PRZEZNACZONY DO REPRODUKCJI ROŚLIN</a:t>
            </a:r>
          </a:p>
        </p:txBody>
      </p:sp>
      <p:pic>
        <p:nvPicPr>
          <p:cNvPr id="9" name="Obraz 8">
            <a:extLst>
              <a:ext uri="{FF2B5EF4-FFF2-40B4-BE49-F238E27FC236}">
                <a16:creationId xmlns:a16="http://schemas.microsoft.com/office/drawing/2014/main" xmlns="" id="{5D88EBA5-406B-844B-40A8-8EF438B25320}"/>
              </a:ext>
            </a:extLst>
          </p:cNvPr>
          <p:cNvPicPr>
            <a:picLocks noChangeAspect="1"/>
          </p:cNvPicPr>
          <p:nvPr/>
        </p:nvPicPr>
        <p:blipFill>
          <a:blip r:embed="rId3"/>
          <a:stretch>
            <a:fillRect/>
          </a:stretch>
        </p:blipFill>
        <p:spPr>
          <a:xfrm>
            <a:off x="842409" y="1885751"/>
            <a:ext cx="10448925" cy="4782392"/>
          </a:xfrm>
          <a:prstGeom prst="rect">
            <a:avLst/>
          </a:prstGeom>
        </p:spPr>
      </p:pic>
      <p:sp>
        <p:nvSpPr>
          <p:cNvPr id="10" name="pole tekstowe 9">
            <a:extLst>
              <a:ext uri="{FF2B5EF4-FFF2-40B4-BE49-F238E27FC236}">
                <a16:creationId xmlns:a16="http://schemas.microsoft.com/office/drawing/2014/main" xmlns="" id="{171E81C7-1D8C-3DCA-26F8-0F1A9F60E1FC}"/>
              </a:ext>
            </a:extLst>
          </p:cNvPr>
          <p:cNvSpPr txBox="1"/>
          <p:nvPr/>
        </p:nvSpPr>
        <p:spPr>
          <a:xfrm>
            <a:off x="1963712" y="325534"/>
            <a:ext cx="7704945" cy="307777"/>
          </a:xfrm>
          <a:prstGeom prst="rect">
            <a:avLst/>
          </a:prstGeom>
          <a:noFill/>
        </p:spPr>
        <p:txBody>
          <a:bodyPr wrap="square" lIns="91440" tIns="45720" rIns="91440" bIns="45720" rtlCol="0" anchor="t">
            <a:spAutoFit/>
          </a:bodyPr>
          <a:lstStyle/>
          <a:p>
            <a:r>
              <a:rPr lang="pl-PL" sz="1400" i="1"/>
              <a:t>Rozporządzenie Parlamentu Europejskiego i Rady (UE) 2018/848 załącznik II, część I punkt 1.8.1 – 1.8.5.5</a:t>
            </a:r>
          </a:p>
        </p:txBody>
      </p:sp>
      <p:sp>
        <p:nvSpPr>
          <p:cNvPr id="3" name="pole tekstowe 2">
            <a:extLst>
              <a:ext uri="{FF2B5EF4-FFF2-40B4-BE49-F238E27FC236}">
                <a16:creationId xmlns:a16="http://schemas.microsoft.com/office/drawing/2014/main" xmlns="" id="{4154B707-CC2A-4593-3AF7-5604E0678410}"/>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6" name="Obraz 5" descr="Obraz zawierający zieleń&#10;&#10;Zawartość wygenerowana przez sztuczną inteligencję może być niepoprawna.">
            <a:extLst>
              <a:ext uri="{FF2B5EF4-FFF2-40B4-BE49-F238E27FC236}">
                <a16:creationId xmlns:a16="http://schemas.microsoft.com/office/drawing/2014/main" xmlns="" id="{6A2D0788-CDF7-8F0B-FBDA-03439587EF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pic>
        <p:nvPicPr>
          <p:cNvPr id="11" name="Obraz 10" descr="Obraz zawierający clipart, Grafika, design&#10;&#10;Zawartość wygenerowana przez sztuczną inteligencję może być niepoprawna.">
            <a:extLst>
              <a:ext uri="{FF2B5EF4-FFF2-40B4-BE49-F238E27FC236}">
                <a16:creationId xmlns:a16="http://schemas.microsoft.com/office/drawing/2014/main" xmlns="" id="{6FC04608-A5DD-E8DA-CB31-D4D13BD6AF43}"/>
              </a:ext>
            </a:extLst>
          </p:cNvPr>
          <p:cNvPicPr>
            <a:picLocks noChangeAspect="1"/>
          </p:cNvPicPr>
          <p:nvPr/>
        </p:nvPicPr>
        <p:blipFill>
          <a:blip r:embed="rId5"/>
          <a:stretch>
            <a:fillRect/>
          </a:stretch>
        </p:blipFill>
        <p:spPr>
          <a:xfrm>
            <a:off x="9540283" y="194488"/>
            <a:ext cx="2414920" cy="1046421"/>
          </a:xfrm>
          <a:prstGeom prst="rect">
            <a:avLst/>
          </a:prstGeom>
          <a:ln>
            <a:noFill/>
          </a:ln>
        </p:spPr>
      </p:pic>
    </p:spTree>
    <p:extLst>
      <p:ext uri="{BB962C8B-B14F-4D97-AF65-F5344CB8AC3E}">
        <p14:creationId xmlns:p14="http://schemas.microsoft.com/office/powerpoint/2010/main" val="23733039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7D096DC-8072-E01C-31C4-64F1339A2BC8}"/>
            </a:ext>
          </a:extLst>
        </p:cNvPr>
        <p:cNvGrpSpPr/>
        <p:nvPr/>
      </p:nvGrpSpPr>
      <p:grpSpPr>
        <a:xfrm>
          <a:off x="0" y="0"/>
          <a:ext cx="0" cy="0"/>
          <a:chOff x="0" y="0"/>
          <a:chExt cx="0" cy="0"/>
        </a:xfrm>
      </p:grpSpPr>
      <p:sp>
        <p:nvSpPr>
          <p:cNvPr id="5" name="Tytuł 1">
            <a:extLst>
              <a:ext uri="{FF2B5EF4-FFF2-40B4-BE49-F238E27FC236}">
                <a16:creationId xmlns:a16="http://schemas.microsoft.com/office/drawing/2014/main" xmlns="" id="{47FAED9F-36C8-A261-EED3-FA59884E2BB8}"/>
              </a:ext>
            </a:extLst>
          </p:cNvPr>
          <p:cNvSpPr txBox="1">
            <a:spLocks/>
          </p:cNvSpPr>
          <p:nvPr/>
        </p:nvSpPr>
        <p:spPr>
          <a:xfrm>
            <a:off x="838200" y="1242914"/>
            <a:ext cx="10515600" cy="495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l-PL" sz="2400" b="1">
                <a:latin typeface="+mn-lt"/>
              </a:rPr>
              <a:t>MATERIAŁ PRZEZNACZONY DO REPRODUKCJI ROŚLIN</a:t>
            </a:r>
            <a:endParaRPr lang="pl-PL" sz="2400" b="1">
              <a:latin typeface="+mn-lt"/>
              <a:ea typeface="Calibri"/>
              <a:cs typeface="Calibri"/>
            </a:endParaRPr>
          </a:p>
        </p:txBody>
      </p:sp>
      <p:sp>
        <p:nvSpPr>
          <p:cNvPr id="4" name="pole tekstowe 3">
            <a:extLst>
              <a:ext uri="{FF2B5EF4-FFF2-40B4-BE49-F238E27FC236}">
                <a16:creationId xmlns:a16="http://schemas.microsoft.com/office/drawing/2014/main" xmlns="" id="{B34E3B10-A188-A17C-FFE1-5ED8E4A99809}"/>
              </a:ext>
            </a:extLst>
          </p:cNvPr>
          <p:cNvSpPr txBox="1"/>
          <p:nvPr/>
        </p:nvSpPr>
        <p:spPr>
          <a:xfrm>
            <a:off x="373469" y="1924819"/>
            <a:ext cx="11201400" cy="1754326"/>
          </a:xfrm>
          <a:prstGeom prst="rect">
            <a:avLst/>
          </a:prstGeom>
          <a:noFill/>
        </p:spPr>
        <p:txBody>
          <a:bodyPr wrap="square" lIns="91440" tIns="45720" rIns="91440" bIns="45720" anchor="t">
            <a:spAutoFit/>
          </a:bodyPr>
          <a:lstStyle/>
          <a:p>
            <a:pPr algn="ctr"/>
            <a:r>
              <a:rPr lang="pl-PL" b="1" i="0" cap="all">
                <a:effectLst/>
              </a:rPr>
              <a:t>STOSOWANIE NIEEKOLOGICZNEGO MATERIAŁU PRZEZNACZONEGO DO REPRODUKCJI ROŚLIN W ROLNICTWIE EKOLOGICZNYM</a:t>
            </a:r>
          </a:p>
          <a:p>
            <a:pPr algn="ctr" rtl="0"/>
            <a:r>
              <a:rPr lang="pl-PL" b="0" i="0">
                <a:effectLst/>
              </a:rPr>
              <a:t>W przypadku braku w </a:t>
            </a:r>
            <a:r>
              <a:rPr lang="pl-PL" i="0" u="sng" strike="noStrike">
                <a:effectLst/>
                <a:hlinkClick r:id="rId3">
                  <a:extLst>
                    <a:ext uri="{A12FA001-AC4F-418D-AE19-62706E023703}">
                      <ahyp:hlinkClr xmlns:ahyp="http://schemas.microsoft.com/office/drawing/2018/hyperlinkcolor" xmlns="" val="tx"/>
                    </a:ext>
                  </a:extLst>
                </a:hlinkClick>
              </a:rPr>
              <a:t>Wykazie</a:t>
            </a:r>
            <a:r>
              <a:rPr lang="pl-PL" b="1" i="0" u="sng" strike="noStrike">
                <a:effectLst/>
                <a:hlinkClick r:id="rId3">
                  <a:extLst>
                    <a:ext uri="{A12FA001-AC4F-418D-AE19-62706E023703}">
                      <ahyp:hlinkClr xmlns:ahyp="http://schemas.microsoft.com/office/drawing/2018/hyperlinkcolor" xmlns="" val="tx"/>
                    </a:ext>
                  </a:extLst>
                </a:hlinkClick>
              </a:rPr>
              <a:t> </a:t>
            </a:r>
            <a:r>
              <a:rPr lang="pl-PL" b="0" i="0">
                <a:effectLst/>
              </a:rPr>
              <a:t>dostępnego ekologicznego lub w okresie konwersji materiału przeznaczonego do reprodukcji roślin, którym zainteresowany jest podmiot prowadzący produkcję ekologiczną, może on wystąpić z </a:t>
            </a:r>
            <a:r>
              <a:rPr lang="pl-PL" b="1" i="0">
                <a:solidFill>
                  <a:schemeClr val="accent6">
                    <a:lumMod val="76000"/>
                  </a:schemeClr>
                </a:solidFill>
                <a:effectLst/>
              </a:rPr>
              <a:t>wnioskiem do wojewódzkiego inspektora ochrony roślin i nasiennictwa o zezwolenie na zastosowanie nieekologicznego materiału przeznaczonego do reprodukcji roślin (konwencjonalnego).</a:t>
            </a:r>
            <a:endParaRPr lang="pl-PL" b="0" i="0">
              <a:solidFill>
                <a:schemeClr val="accent6">
                  <a:lumMod val="76000"/>
                </a:schemeClr>
              </a:solidFill>
              <a:effectLst/>
              <a:ea typeface="Calibri"/>
              <a:cs typeface="Calibri"/>
            </a:endParaRPr>
          </a:p>
        </p:txBody>
      </p:sp>
      <p:sp>
        <p:nvSpPr>
          <p:cNvPr id="9" name="pole tekstowe 8">
            <a:extLst>
              <a:ext uri="{FF2B5EF4-FFF2-40B4-BE49-F238E27FC236}">
                <a16:creationId xmlns:a16="http://schemas.microsoft.com/office/drawing/2014/main" xmlns="" id="{F03F2F01-B711-1F39-348C-970F91A46003}"/>
              </a:ext>
            </a:extLst>
          </p:cNvPr>
          <p:cNvSpPr txBox="1"/>
          <p:nvPr/>
        </p:nvSpPr>
        <p:spPr>
          <a:xfrm>
            <a:off x="370810" y="3818860"/>
            <a:ext cx="6096000" cy="2908489"/>
          </a:xfrm>
          <a:prstGeom prst="rect">
            <a:avLst/>
          </a:prstGeom>
          <a:noFill/>
        </p:spPr>
        <p:txBody>
          <a:bodyPr wrap="square" lIns="91440" tIns="45720" rIns="91440" bIns="45720" anchor="t">
            <a:spAutoFit/>
          </a:bodyPr>
          <a:lstStyle/>
          <a:p>
            <a:pPr marL="285750" indent="-285750" algn="just">
              <a:buFont typeface="Arial" panose="020B0604020202020204" pitchFamily="34" charset="0"/>
              <a:buChar char="•"/>
            </a:pPr>
            <a:r>
              <a:rPr lang="pl-PL" b="1">
                <a:effectLst/>
              </a:rPr>
              <a:t>Nieekologiczny materiał przeznaczony do reprodukcji roślin nie jest zaprawiany</a:t>
            </a:r>
          </a:p>
          <a:p>
            <a:pPr marL="285750" indent="-285750" algn="just">
              <a:buFont typeface="Arial" panose="020B0604020202020204" pitchFamily="34" charset="0"/>
              <a:buChar char="•"/>
            </a:pPr>
            <a:endParaRPr lang="pl-PL" sz="1100" b="1">
              <a:effectLst/>
            </a:endParaRPr>
          </a:p>
          <a:p>
            <a:pPr marL="285750" indent="-285750" algn="just">
              <a:buFont typeface="Arial" panose="020B0604020202020204" pitchFamily="34" charset="0"/>
              <a:buChar char="•"/>
            </a:pPr>
            <a:r>
              <a:rPr lang="pl-PL" b="1">
                <a:effectLst/>
              </a:rPr>
              <a:t>Zezwolenie na stosowanie nieekologicznego </a:t>
            </a:r>
          </a:p>
          <a:p>
            <a:pPr algn="just"/>
            <a:r>
              <a:rPr lang="pl-PL" b="1"/>
              <a:t>     </a:t>
            </a:r>
            <a:r>
              <a:rPr lang="pl-PL" b="1">
                <a:effectLst/>
              </a:rPr>
              <a:t>materiału rozmnożeniowego roślin </a:t>
            </a:r>
          </a:p>
          <a:p>
            <a:pPr algn="just"/>
            <a:r>
              <a:rPr lang="pl-PL" b="1"/>
              <a:t>     </a:t>
            </a:r>
            <a:r>
              <a:rPr lang="pl-PL" b="1">
                <a:effectLst/>
              </a:rPr>
              <a:t>należy uzyskać </a:t>
            </a:r>
            <a:r>
              <a:rPr lang="pl-PL" b="1" u="sng">
                <a:solidFill>
                  <a:schemeClr val="accent6">
                    <a:lumMod val="76000"/>
                  </a:schemeClr>
                </a:solidFill>
                <a:effectLst/>
              </a:rPr>
              <a:t>przed siewem lub sadzeniem</a:t>
            </a:r>
            <a:endParaRPr lang="pl-PL" b="1" u="sng">
              <a:solidFill>
                <a:schemeClr val="accent6">
                  <a:lumMod val="76000"/>
                </a:schemeClr>
              </a:solidFill>
              <a:ea typeface="Calibri"/>
              <a:cs typeface="Calibri"/>
            </a:endParaRPr>
          </a:p>
          <a:p>
            <a:pPr marL="285750" indent="-285750" algn="just">
              <a:buFont typeface="Arial" panose="020B0604020202020204" pitchFamily="34" charset="0"/>
              <a:buChar char="•"/>
            </a:pPr>
            <a:endParaRPr lang="pl-PL" sz="1000" b="1">
              <a:effectLst/>
            </a:endParaRPr>
          </a:p>
          <a:p>
            <a:pPr marL="285750" indent="-285750">
              <a:buFont typeface="Arial" panose="020B0604020202020204" pitchFamily="34" charset="0"/>
              <a:buChar char="•"/>
            </a:pPr>
            <a:r>
              <a:rPr lang="pl-PL" b="1">
                <a:effectLst/>
              </a:rPr>
              <a:t>Zezwolenia na stosowanie nieekologicznego </a:t>
            </a:r>
          </a:p>
          <a:p>
            <a:r>
              <a:rPr lang="pl-PL" b="1"/>
              <a:t>     </a:t>
            </a:r>
            <a:r>
              <a:rPr lang="pl-PL" b="1">
                <a:effectLst/>
              </a:rPr>
              <a:t>materiału przeznaczonego do reprodukcji roślin</a:t>
            </a:r>
          </a:p>
          <a:p>
            <a:r>
              <a:rPr lang="pl-PL" b="1"/>
              <a:t>    </a:t>
            </a:r>
            <a:r>
              <a:rPr lang="pl-PL" b="1">
                <a:effectLst/>
              </a:rPr>
              <a:t> udziela się indywidualnym użytkownikom </a:t>
            </a:r>
          </a:p>
          <a:p>
            <a:r>
              <a:rPr lang="pl-PL" b="1"/>
              <a:t>     </a:t>
            </a:r>
            <a:r>
              <a:rPr lang="pl-PL" b="1">
                <a:effectLst/>
              </a:rPr>
              <a:t>jednorazowo na jeden sezon</a:t>
            </a:r>
            <a:endParaRPr lang="pl-PL" b="1"/>
          </a:p>
        </p:txBody>
      </p:sp>
      <p:sp>
        <p:nvSpPr>
          <p:cNvPr id="12" name="pole tekstowe 11">
            <a:extLst>
              <a:ext uri="{FF2B5EF4-FFF2-40B4-BE49-F238E27FC236}">
                <a16:creationId xmlns:a16="http://schemas.microsoft.com/office/drawing/2014/main" xmlns="" id="{EB368739-3612-39AF-9B1B-56A063AECF51}"/>
              </a:ext>
            </a:extLst>
          </p:cNvPr>
          <p:cNvSpPr txBox="1"/>
          <p:nvPr/>
        </p:nvSpPr>
        <p:spPr>
          <a:xfrm>
            <a:off x="6676360" y="4253882"/>
            <a:ext cx="5271977" cy="2246769"/>
          </a:xfrm>
          <a:prstGeom prst="rect">
            <a:avLst/>
          </a:prstGeom>
          <a:noFill/>
        </p:spPr>
        <p:txBody>
          <a:bodyPr wrap="square">
            <a:spAutoFit/>
          </a:bodyPr>
          <a:lstStyle/>
          <a:p>
            <a:r>
              <a:rPr lang="pl-PL" sz="1400" i="1">
                <a:effectLst/>
              </a:rPr>
              <a:t>W przypadku zamiaru zastosowania w rolnictwie ekologicznym materiału </a:t>
            </a:r>
            <a:r>
              <a:rPr lang="pl-PL" sz="1400" b="1" i="1">
                <a:effectLst/>
              </a:rPr>
              <a:t>siewnego mieszanek</a:t>
            </a:r>
            <a:r>
              <a:rPr lang="pl-PL" sz="1400" i="1">
                <a:effectLst/>
              </a:rPr>
              <a:t>, zarejestrowanych w </a:t>
            </a:r>
            <a:r>
              <a:rPr lang="pl-PL" sz="1400" i="1" strike="noStrike">
                <a:effectLst/>
                <a:hlinkClick r:id="rId3">
                  <a:extLst>
                    <a:ext uri="{A12FA001-AC4F-418D-AE19-62706E023703}">
                      <ahyp:hlinkClr xmlns:ahyp="http://schemas.microsoft.com/office/drawing/2018/hyperlinkcolor" xmlns="" val="tx"/>
                    </a:ext>
                  </a:extLst>
                </a:hlinkClick>
              </a:rPr>
              <a:t>Wykazie </a:t>
            </a:r>
            <a:r>
              <a:rPr lang="pl-PL" sz="1400" i="1">
                <a:effectLst/>
              </a:rPr>
              <a:t>które w części wytworzono </a:t>
            </a:r>
            <a:br>
              <a:rPr lang="pl-PL" sz="1400" i="1">
                <a:effectLst/>
              </a:rPr>
            </a:br>
            <a:r>
              <a:rPr lang="pl-PL" sz="1400" i="1">
                <a:effectLst/>
              </a:rPr>
              <a:t>z udziałem składników nieekologicznych, wnioskodawca </a:t>
            </a:r>
            <a:r>
              <a:rPr lang="pl-PL" sz="1400" b="1" i="1">
                <a:effectLst/>
              </a:rPr>
              <a:t>w pierwszej kolejności nabywa materiał siewny takiej mieszanki, a następnie składa wniosek do </a:t>
            </a:r>
            <a:r>
              <a:rPr lang="pl-PL" sz="1400" b="1" i="1" err="1">
                <a:effectLst/>
              </a:rPr>
              <a:t>WIORiN</a:t>
            </a:r>
            <a:r>
              <a:rPr lang="pl-PL" sz="1400" b="1" i="1">
                <a:effectLst/>
              </a:rPr>
              <a:t> </a:t>
            </a:r>
            <a:r>
              <a:rPr lang="pl-PL" sz="1400" i="1">
                <a:effectLst/>
              </a:rPr>
              <a:t>o wydanie pozwolenia na zastosowanie materiału siewnego </a:t>
            </a:r>
            <a:br>
              <a:rPr lang="pl-PL" sz="1400" i="1">
                <a:effectLst/>
              </a:rPr>
            </a:br>
            <a:r>
              <a:rPr lang="pl-PL" sz="1400" i="1">
                <a:effectLst/>
              </a:rPr>
              <a:t>w odniesieniu tylko do tej części nasion, które nie zostały wytworzone metodami ekologicznymi. Na wniosku należy podać ilość (w kg) tylko części „nieekologicznej”</a:t>
            </a:r>
            <a:endParaRPr lang="pl-PL" sz="1400" i="1"/>
          </a:p>
        </p:txBody>
      </p:sp>
      <p:sp>
        <p:nvSpPr>
          <p:cNvPr id="14" name="pole tekstowe 13">
            <a:extLst>
              <a:ext uri="{FF2B5EF4-FFF2-40B4-BE49-F238E27FC236}">
                <a16:creationId xmlns:a16="http://schemas.microsoft.com/office/drawing/2014/main" xmlns="" id="{CDBC6717-DC8A-4CB0-2074-73BE82946C9B}"/>
              </a:ext>
            </a:extLst>
          </p:cNvPr>
          <p:cNvSpPr txBox="1"/>
          <p:nvPr/>
        </p:nvSpPr>
        <p:spPr>
          <a:xfrm>
            <a:off x="1910549" y="564767"/>
            <a:ext cx="7704945" cy="307777"/>
          </a:xfrm>
          <a:prstGeom prst="rect">
            <a:avLst/>
          </a:prstGeom>
          <a:noFill/>
        </p:spPr>
        <p:txBody>
          <a:bodyPr wrap="square" lIns="91440" tIns="45720" rIns="91440" bIns="45720" rtlCol="0" anchor="t">
            <a:spAutoFit/>
          </a:bodyPr>
          <a:lstStyle/>
          <a:p>
            <a:r>
              <a:rPr lang="pl-PL" sz="1400" i="1"/>
              <a:t>Rozporządzenie Parlamentu Europejskiego i Rady (UE) 2018/848załącznik II, część I punkt 1.8.1 – 1.8.5.5</a:t>
            </a:r>
          </a:p>
        </p:txBody>
      </p:sp>
      <p:sp>
        <p:nvSpPr>
          <p:cNvPr id="3" name="pole tekstowe 2">
            <a:extLst>
              <a:ext uri="{FF2B5EF4-FFF2-40B4-BE49-F238E27FC236}">
                <a16:creationId xmlns:a16="http://schemas.microsoft.com/office/drawing/2014/main" xmlns="" id="{FEDFD04B-8C33-5E99-5534-CF152A698D1F}"/>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7" name="Obraz 6" descr="Obraz zawierający zieleń&#10;&#10;Zawartość wygenerowana przez sztuczną inteligencję może być niepoprawna.">
            <a:extLst>
              <a:ext uri="{FF2B5EF4-FFF2-40B4-BE49-F238E27FC236}">
                <a16:creationId xmlns:a16="http://schemas.microsoft.com/office/drawing/2014/main" xmlns="" id="{E242858A-1FA6-08E0-1975-ED15882DBB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pic>
        <p:nvPicPr>
          <p:cNvPr id="11" name="Obraz 10" descr="Obraz zawierający clipart, Grafika, design&#10;&#10;Zawartość wygenerowana przez sztuczną inteligencję może być niepoprawna.">
            <a:extLst>
              <a:ext uri="{FF2B5EF4-FFF2-40B4-BE49-F238E27FC236}">
                <a16:creationId xmlns:a16="http://schemas.microsoft.com/office/drawing/2014/main" xmlns="" id="{8CB10DA2-49D3-BB9E-59B5-2394BF69DE75}"/>
              </a:ext>
            </a:extLst>
          </p:cNvPr>
          <p:cNvPicPr>
            <a:picLocks noChangeAspect="1"/>
          </p:cNvPicPr>
          <p:nvPr/>
        </p:nvPicPr>
        <p:blipFill>
          <a:blip r:embed="rId5"/>
          <a:stretch>
            <a:fillRect/>
          </a:stretch>
        </p:blipFill>
        <p:spPr>
          <a:xfrm>
            <a:off x="9540283" y="194488"/>
            <a:ext cx="2414920" cy="1046421"/>
          </a:xfrm>
          <a:prstGeom prst="rect">
            <a:avLst/>
          </a:prstGeom>
          <a:ln>
            <a:noFill/>
          </a:ln>
        </p:spPr>
      </p:pic>
    </p:spTree>
    <p:extLst>
      <p:ext uri="{BB962C8B-B14F-4D97-AF65-F5344CB8AC3E}">
        <p14:creationId xmlns:p14="http://schemas.microsoft.com/office/powerpoint/2010/main" val="10961576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A87EAD2-2126-103F-B0BB-E73D58672163}"/>
            </a:ext>
          </a:extLst>
        </p:cNvPr>
        <p:cNvGrpSpPr/>
        <p:nvPr/>
      </p:nvGrpSpPr>
      <p:grpSpPr>
        <a:xfrm>
          <a:off x="0" y="0"/>
          <a:ext cx="0" cy="0"/>
          <a:chOff x="0" y="0"/>
          <a:chExt cx="0" cy="0"/>
        </a:xfrm>
      </p:grpSpPr>
      <p:sp>
        <p:nvSpPr>
          <p:cNvPr id="7" name="pole tekstowe 6">
            <a:extLst>
              <a:ext uri="{FF2B5EF4-FFF2-40B4-BE49-F238E27FC236}">
                <a16:creationId xmlns:a16="http://schemas.microsoft.com/office/drawing/2014/main" xmlns="" id="{8EFF81E3-8022-6F37-7C88-F0287DDECA7A}"/>
              </a:ext>
            </a:extLst>
          </p:cNvPr>
          <p:cNvSpPr txBox="1"/>
          <p:nvPr/>
        </p:nvSpPr>
        <p:spPr>
          <a:xfrm>
            <a:off x="1910549" y="564767"/>
            <a:ext cx="7704945" cy="307777"/>
          </a:xfrm>
          <a:prstGeom prst="rect">
            <a:avLst/>
          </a:prstGeom>
          <a:noFill/>
        </p:spPr>
        <p:txBody>
          <a:bodyPr wrap="square" lIns="91440" tIns="45720" rIns="91440" bIns="45720" rtlCol="0" anchor="t">
            <a:spAutoFit/>
          </a:bodyPr>
          <a:lstStyle/>
          <a:p>
            <a:r>
              <a:rPr lang="pl-PL" sz="1400" i="1"/>
              <a:t>Rozporządzenie Parlamentu Europejskiego i Rady (UE) 2018/848załącznik II, część I punkt 1.8.1 – 1.8.5.5</a:t>
            </a:r>
          </a:p>
        </p:txBody>
      </p:sp>
      <p:pic>
        <p:nvPicPr>
          <p:cNvPr id="3" name="Obraz 2">
            <a:extLst>
              <a:ext uri="{FF2B5EF4-FFF2-40B4-BE49-F238E27FC236}">
                <a16:creationId xmlns:a16="http://schemas.microsoft.com/office/drawing/2014/main" xmlns="" id="{8FA81446-9C05-3747-2557-19997FF55F83}"/>
              </a:ext>
            </a:extLst>
          </p:cNvPr>
          <p:cNvPicPr>
            <a:picLocks noChangeAspect="1"/>
          </p:cNvPicPr>
          <p:nvPr/>
        </p:nvPicPr>
        <p:blipFill>
          <a:blip r:embed="rId3"/>
          <a:stretch>
            <a:fillRect/>
          </a:stretch>
        </p:blipFill>
        <p:spPr>
          <a:xfrm>
            <a:off x="428009" y="1550591"/>
            <a:ext cx="7460046" cy="5082007"/>
          </a:xfrm>
          <a:prstGeom prst="rect">
            <a:avLst/>
          </a:prstGeom>
        </p:spPr>
      </p:pic>
      <p:sp>
        <p:nvSpPr>
          <p:cNvPr id="10" name="pole tekstowe 9">
            <a:extLst>
              <a:ext uri="{FF2B5EF4-FFF2-40B4-BE49-F238E27FC236}">
                <a16:creationId xmlns:a16="http://schemas.microsoft.com/office/drawing/2014/main" xmlns="" id="{3AA9F4D4-0D05-0EE4-1462-DF66A8D44BC8}"/>
              </a:ext>
            </a:extLst>
          </p:cNvPr>
          <p:cNvSpPr txBox="1"/>
          <p:nvPr/>
        </p:nvSpPr>
        <p:spPr>
          <a:xfrm>
            <a:off x="8597420" y="1625716"/>
            <a:ext cx="3048000" cy="4893647"/>
          </a:xfrm>
          <a:prstGeom prst="rect">
            <a:avLst/>
          </a:prstGeom>
          <a:noFill/>
        </p:spPr>
        <p:txBody>
          <a:bodyPr wrap="square">
            <a:spAutoFit/>
          </a:bodyPr>
          <a:lstStyle/>
          <a:p>
            <a:pPr marL="171450" indent="-171450">
              <a:buClr>
                <a:srgbClr val="A9C938"/>
              </a:buClr>
              <a:buFont typeface="Wingdings" panose="05000000000000000000" pitchFamily="2" charset="2"/>
              <a:buChar char="ü"/>
            </a:pPr>
            <a:r>
              <a:rPr lang="pl-PL" sz="1200" i="1"/>
              <a:t>Przy składaniu wniosku należy brać pod uwagę dostępność w Wykazie materiału odmian alternatywnych tzn. charakteryzujących się zbliżonymi właściwościami; </a:t>
            </a:r>
            <a:br>
              <a:rPr lang="pl-PL" sz="1200" i="1"/>
            </a:br>
            <a:endParaRPr lang="pl-PL" sz="1200" i="1"/>
          </a:p>
          <a:p>
            <a:pPr marL="171450" indent="-171450">
              <a:buClr>
                <a:srgbClr val="A9C938"/>
              </a:buClr>
              <a:buFont typeface="Wingdings" panose="05000000000000000000" pitchFamily="2" charset="2"/>
              <a:buChar char="ü"/>
            </a:pPr>
            <a:r>
              <a:rPr lang="pl-PL" sz="1200" i="1"/>
              <a:t>Każdy wniosek o wydanie zezwolenia musi zawierać uzasadnienie potrzeby zastosowania materiału nieekologicznego;</a:t>
            </a:r>
            <a:br>
              <a:rPr lang="pl-PL" sz="1200" i="1"/>
            </a:br>
            <a:endParaRPr lang="pl-PL" sz="1200" i="1"/>
          </a:p>
          <a:p>
            <a:pPr marL="171450" indent="-171450">
              <a:buClr>
                <a:srgbClr val="A9C938"/>
              </a:buClr>
              <a:buFont typeface="Wingdings" panose="05000000000000000000" pitchFamily="2" charset="2"/>
              <a:buChar char="ü"/>
            </a:pPr>
            <a:r>
              <a:rPr lang="pl-PL" sz="1200" i="1"/>
              <a:t>Wniosek powinien być złożony w terminie możliwie najbliższym planowanego terminu siewu/sadzenia z uwagi na cykliczną aktualizację Wykazu i możliwość pojawienia się wnioskowanego materiału ekologicznego;</a:t>
            </a:r>
          </a:p>
          <a:p>
            <a:pPr>
              <a:buClr>
                <a:srgbClr val="A9C938"/>
              </a:buClr>
            </a:pPr>
            <a:endParaRPr lang="pl-PL" sz="1200" i="1"/>
          </a:p>
          <a:p>
            <a:pPr marL="171450" indent="-171450">
              <a:buClr>
                <a:srgbClr val="A9C938"/>
              </a:buClr>
              <a:buFont typeface="Wingdings" panose="05000000000000000000" pitchFamily="2" charset="2"/>
              <a:buChar char="ü"/>
            </a:pPr>
            <a:r>
              <a:rPr lang="pl-PL" sz="1200" i="1"/>
              <a:t>Wniosek o zezwolenie na zastosowanie materiału przeznaczonego do reprodukcji roślin rozpatrywany jest w oparciu o Wykaz zaktualizowany w miesiącu poprzedzającym planowany miesiąc siewu/sadzenia a w wyjątkowych, uzasadnionych przypadkach o wykaz aktualny dwa miesiące przed planowanym miesiącem siewu/sadzenia. </a:t>
            </a:r>
          </a:p>
        </p:txBody>
      </p:sp>
      <p:sp>
        <p:nvSpPr>
          <p:cNvPr id="11" name="Prostokąt: zaokrąglone rogi 10">
            <a:extLst>
              <a:ext uri="{FF2B5EF4-FFF2-40B4-BE49-F238E27FC236}">
                <a16:creationId xmlns:a16="http://schemas.microsoft.com/office/drawing/2014/main" xmlns="" id="{E1FBCEDC-C8CF-F36B-B6D7-0D3CC7294C98}"/>
              </a:ext>
            </a:extLst>
          </p:cNvPr>
          <p:cNvSpPr/>
          <p:nvPr/>
        </p:nvSpPr>
        <p:spPr>
          <a:xfrm>
            <a:off x="8411683" y="1435405"/>
            <a:ext cx="3419475" cy="5274270"/>
          </a:xfrm>
          <a:prstGeom prst="roundRect">
            <a:avLst/>
          </a:prstGeom>
          <a:noFill/>
          <a:ln w="57150">
            <a:solidFill>
              <a:srgbClr val="A9C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pole tekstowe 3">
            <a:extLst>
              <a:ext uri="{FF2B5EF4-FFF2-40B4-BE49-F238E27FC236}">
                <a16:creationId xmlns:a16="http://schemas.microsoft.com/office/drawing/2014/main" xmlns="" id="{65B0848D-FF3F-76F6-34CA-56DA6B0B8F5A}"/>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6" name="Obraz 5" descr="Obraz zawierający zieleń&#10;&#10;Zawartość wygenerowana przez sztuczną inteligencję może być niepoprawna.">
            <a:extLst>
              <a:ext uri="{FF2B5EF4-FFF2-40B4-BE49-F238E27FC236}">
                <a16:creationId xmlns:a16="http://schemas.microsoft.com/office/drawing/2014/main" xmlns="" id="{85B6DA04-9B0C-4861-656A-480B9810C1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pic>
        <p:nvPicPr>
          <p:cNvPr id="12" name="Obraz 11" descr="Obraz zawierający clipart, Grafika, design&#10;&#10;Zawartość wygenerowana przez sztuczną inteligencję może być niepoprawna.">
            <a:extLst>
              <a:ext uri="{FF2B5EF4-FFF2-40B4-BE49-F238E27FC236}">
                <a16:creationId xmlns:a16="http://schemas.microsoft.com/office/drawing/2014/main" xmlns="" id="{E196CD15-198C-8971-5513-13F00A92A288}"/>
              </a:ext>
            </a:extLst>
          </p:cNvPr>
          <p:cNvPicPr>
            <a:picLocks noChangeAspect="1"/>
          </p:cNvPicPr>
          <p:nvPr/>
        </p:nvPicPr>
        <p:blipFill>
          <a:blip r:embed="rId5"/>
          <a:stretch>
            <a:fillRect/>
          </a:stretch>
        </p:blipFill>
        <p:spPr>
          <a:xfrm>
            <a:off x="9540283" y="194488"/>
            <a:ext cx="2414920" cy="1046421"/>
          </a:xfrm>
          <a:prstGeom prst="rect">
            <a:avLst/>
          </a:prstGeom>
          <a:ln>
            <a:noFill/>
          </a:ln>
        </p:spPr>
      </p:pic>
    </p:spTree>
    <p:extLst>
      <p:ext uri="{BB962C8B-B14F-4D97-AF65-F5344CB8AC3E}">
        <p14:creationId xmlns:p14="http://schemas.microsoft.com/office/powerpoint/2010/main" val="20945814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772AF23-7177-8553-AE6C-90BF1CEB5203}"/>
            </a:ext>
          </a:extLst>
        </p:cNvPr>
        <p:cNvGrpSpPr/>
        <p:nvPr/>
      </p:nvGrpSpPr>
      <p:grpSpPr>
        <a:xfrm>
          <a:off x="0" y="0"/>
          <a:ext cx="0" cy="0"/>
          <a:chOff x="0" y="0"/>
          <a:chExt cx="0" cy="0"/>
        </a:xfrm>
      </p:grpSpPr>
      <p:sp>
        <p:nvSpPr>
          <p:cNvPr id="5" name="Tytuł 1">
            <a:extLst>
              <a:ext uri="{FF2B5EF4-FFF2-40B4-BE49-F238E27FC236}">
                <a16:creationId xmlns:a16="http://schemas.microsoft.com/office/drawing/2014/main" xmlns="" id="{CE9AF4C5-3B15-913A-2C05-4E5182EAE377}"/>
              </a:ext>
            </a:extLst>
          </p:cNvPr>
          <p:cNvSpPr txBox="1">
            <a:spLocks/>
          </p:cNvSpPr>
          <p:nvPr/>
        </p:nvSpPr>
        <p:spPr>
          <a:xfrm>
            <a:off x="838200" y="1242913"/>
            <a:ext cx="10515600" cy="495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l-PL" sz="2400" b="1">
                <a:latin typeface="+mn-lt"/>
              </a:rPr>
              <a:t>MATERIAŁ PRZEZNACZONY DO REPRODUKCJI ROŚLIN</a:t>
            </a:r>
          </a:p>
        </p:txBody>
      </p:sp>
      <p:sp>
        <p:nvSpPr>
          <p:cNvPr id="4" name="pole tekstowe 3">
            <a:extLst>
              <a:ext uri="{FF2B5EF4-FFF2-40B4-BE49-F238E27FC236}">
                <a16:creationId xmlns:a16="http://schemas.microsoft.com/office/drawing/2014/main" xmlns="" id="{9269A244-EEB8-CBC3-8C16-70D48D12D0E9}"/>
              </a:ext>
            </a:extLst>
          </p:cNvPr>
          <p:cNvSpPr txBox="1"/>
          <p:nvPr/>
        </p:nvSpPr>
        <p:spPr>
          <a:xfrm>
            <a:off x="373469" y="1915959"/>
            <a:ext cx="11201400" cy="646331"/>
          </a:xfrm>
          <a:prstGeom prst="rect">
            <a:avLst/>
          </a:prstGeom>
          <a:noFill/>
        </p:spPr>
        <p:txBody>
          <a:bodyPr wrap="square">
            <a:spAutoFit/>
          </a:bodyPr>
          <a:lstStyle/>
          <a:p>
            <a:pPr algn="ctr" rtl="0"/>
            <a:r>
              <a:rPr lang="pl-PL" b="1" i="0" cap="all">
                <a:effectLst/>
              </a:rPr>
              <a:t>STOSOWANIE NIEEKOLOGICZNEGO MATERIAŁU PRZEZNACZONEGO </a:t>
            </a:r>
            <a:br>
              <a:rPr lang="pl-PL" b="1" i="0" cap="all">
                <a:effectLst/>
              </a:rPr>
            </a:br>
            <a:r>
              <a:rPr lang="pl-PL" b="1" i="0" cap="all">
                <a:effectLst/>
              </a:rPr>
              <a:t>DO REPRODUKCJI ROŚLIN W ROLNICTWIE EKOLOGICZNYM</a:t>
            </a:r>
          </a:p>
        </p:txBody>
      </p:sp>
      <p:sp>
        <p:nvSpPr>
          <p:cNvPr id="14" name="pole tekstowe 13">
            <a:extLst>
              <a:ext uri="{FF2B5EF4-FFF2-40B4-BE49-F238E27FC236}">
                <a16:creationId xmlns:a16="http://schemas.microsoft.com/office/drawing/2014/main" xmlns="" id="{A8BDB307-F388-10A8-EBDF-DE78288529F8}"/>
              </a:ext>
            </a:extLst>
          </p:cNvPr>
          <p:cNvSpPr txBox="1"/>
          <p:nvPr/>
        </p:nvSpPr>
        <p:spPr>
          <a:xfrm>
            <a:off x="1910549" y="564767"/>
            <a:ext cx="7704945" cy="307777"/>
          </a:xfrm>
          <a:prstGeom prst="rect">
            <a:avLst/>
          </a:prstGeom>
          <a:noFill/>
        </p:spPr>
        <p:txBody>
          <a:bodyPr wrap="square" lIns="91440" tIns="45720" rIns="91440" bIns="45720" rtlCol="0" anchor="t">
            <a:spAutoFit/>
          </a:bodyPr>
          <a:lstStyle/>
          <a:p>
            <a:r>
              <a:rPr lang="pl-PL" sz="1400" i="1"/>
              <a:t>Rozporządzenie Parlamentu Europejskiego i Rady (UE) 2018/848 załącznik II, część I punkt 1.8.1 – 1.8.5.5</a:t>
            </a:r>
          </a:p>
        </p:txBody>
      </p:sp>
      <p:sp>
        <p:nvSpPr>
          <p:cNvPr id="3" name="pole tekstowe 2">
            <a:extLst>
              <a:ext uri="{FF2B5EF4-FFF2-40B4-BE49-F238E27FC236}">
                <a16:creationId xmlns:a16="http://schemas.microsoft.com/office/drawing/2014/main" xmlns="" id="{1D54AC9B-365F-5E63-7C2C-26A2A2EC6E04}"/>
              </a:ext>
            </a:extLst>
          </p:cNvPr>
          <p:cNvSpPr txBox="1"/>
          <p:nvPr/>
        </p:nvSpPr>
        <p:spPr>
          <a:xfrm>
            <a:off x="425745" y="2993942"/>
            <a:ext cx="6096000" cy="3139321"/>
          </a:xfrm>
          <a:prstGeom prst="rect">
            <a:avLst/>
          </a:prstGeom>
          <a:noFill/>
        </p:spPr>
        <p:txBody>
          <a:bodyPr wrap="square">
            <a:spAutoFit/>
          </a:bodyPr>
          <a:lstStyle/>
          <a:p>
            <a:r>
              <a:rPr lang="pl-PL"/>
              <a:t>Wniosek o wydanie zezwolenia na zastosowanie w rolnictwie ekologicznym materiału przeznaczonego do reprodukcji roślin </a:t>
            </a:r>
            <a:r>
              <a:rPr lang="pl-PL" b="1"/>
              <a:t>należy złożyć do wojewódzkiego inspektora ochrony roślin </a:t>
            </a:r>
            <a:br>
              <a:rPr lang="pl-PL" b="1"/>
            </a:br>
            <a:r>
              <a:rPr lang="pl-PL" b="1"/>
              <a:t>i nasiennictwa właściwego terytorialnie ze względu na adres siedziby prowadzonej działalności w zakresie produkcji ekologicznej albo adres zamieszkania, niezależnie od tego, </a:t>
            </a:r>
            <a:br>
              <a:rPr lang="pl-PL" b="1"/>
            </a:br>
            <a:r>
              <a:rPr lang="pl-PL" b="1"/>
              <a:t>w którym województwie położona jest uprawa ekologiczna. </a:t>
            </a:r>
          </a:p>
          <a:p>
            <a:endParaRPr lang="pl-PL"/>
          </a:p>
          <a:p>
            <a:r>
              <a:rPr lang="pl-PL"/>
              <a:t>Wniosek o wydanie zezwolenia nie podlega opłacie skarbowej (art. 19 ust. 1 ustawy z dnia 23 czerwca 2022 r. o rolnictwie ekologicznym i produkcji ekologicznej). </a:t>
            </a:r>
          </a:p>
        </p:txBody>
      </p:sp>
      <p:pic>
        <p:nvPicPr>
          <p:cNvPr id="7" name="Obraz 6">
            <a:extLst>
              <a:ext uri="{FF2B5EF4-FFF2-40B4-BE49-F238E27FC236}">
                <a16:creationId xmlns:a16="http://schemas.microsoft.com/office/drawing/2014/main" xmlns="" id="{D117D4D4-7224-6A4F-F60E-90351662D767}"/>
              </a:ext>
            </a:extLst>
          </p:cNvPr>
          <p:cNvPicPr>
            <a:picLocks noChangeAspect="1"/>
          </p:cNvPicPr>
          <p:nvPr/>
        </p:nvPicPr>
        <p:blipFill>
          <a:blip r:embed="rId3"/>
          <a:stretch>
            <a:fillRect/>
          </a:stretch>
        </p:blipFill>
        <p:spPr>
          <a:xfrm>
            <a:off x="6752290" y="2685376"/>
            <a:ext cx="5080312" cy="4073085"/>
          </a:xfrm>
          <a:prstGeom prst="rect">
            <a:avLst/>
          </a:prstGeom>
        </p:spPr>
      </p:pic>
      <p:sp>
        <p:nvSpPr>
          <p:cNvPr id="6" name="pole tekstowe 5">
            <a:extLst>
              <a:ext uri="{FF2B5EF4-FFF2-40B4-BE49-F238E27FC236}">
                <a16:creationId xmlns:a16="http://schemas.microsoft.com/office/drawing/2014/main" xmlns="" id="{D3A1BD8D-F81B-F84C-1231-ED1DCDF85C6F}"/>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10" name="Obraz 9" descr="Obraz zawierający zieleń&#10;&#10;Zawartość wygenerowana przez sztuczną inteligencję może być niepoprawna.">
            <a:extLst>
              <a:ext uri="{FF2B5EF4-FFF2-40B4-BE49-F238E27FC236}">
                <a16:creationId xmlns:a16="http://schemas.microsoft.com/office/drawing/2014/main" xmlns="" id="{2B6FC54A-C689-4B43-5691-BEC7DCAB1C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pic>
        <p:nvPicPr>
          <p:cNvPr id="12" name="Obraz 11" descr="Obraz zawierający clipart, Grafika, design&#10;&#10;Zawartość wygenerowana przez sztuczną inteligencję może być niepoprawna.">
            <a:extLst>
              <a:ext uri="{FF2B5EF4-FFF2-40B4-BE49-F238E27FC236}">
                <a16:creationId xmlns:a16="http://schemas.microsoft.com/office/drawing/2014/main" xmlns="" id="{91183E61-68CC-951E-B2C3-8344C0BFB5C6}"/>
              </a:ext>
            </a:extLst>
          </p:cNvPr>
          <p:cNvPicPr>
            <a:picLocks noChangeAspect="1"/>
          </p:cNvPicPr>
          <p:nvPr/>
        </p:nvPicPr>
        <p:blipFill>
          <a:blip r:embed="rId5"/>
          <a:stretch>
            <a:fillRect/>
          </a:stretch>
        </p:blipFill>
        <p:spPr>
          <a:xfrm>
            <a:off x="9540283" y="194488"/>
            <a:ext cx="2414920" cy="1046421"/>
          </a:xfrm>
          <a:prstGeom prst="rect">
            <a:avLst/>
          </a:prstGeom>
          <a:ln>
            <a:noFill/>
          </a:ln>
        </p:spPr>
      </p:pic>
    </p:spTree>
    <p:extLst>
      <p:ext uri="{BB962C8B-B14F-4D97-AF65-F5344CB8AC3E}">
        <p14:creationId xmlns:p14="http://schemas.microsoft.com/office/powerpoint/2010/main" val="15436365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F862780-4855-DAEB-28C0-96940CAB493D}"/>
            </a:ext>
          </a:extLst>
        </p:cNvPr>
        <p:cNvGrpSpPr/>
        <p:nvPr/>
      </p:nvGrpSpPr>
      <p:grpSpPr>
        <a:xfrm>
          <a:off x="0" y="0"/>
          <a:ext cx="0" cy="0"/>
          <a:chOff x="0" y="0"/>
          <a:chExt cx="0" cy="0"/>
        </a:xfrm>
      </p:grpSpPr>
      <p:sp>
        <p:nvSpPr>
          <p:cNvPr id="5" name="Tytuł 1">
            <a:extLst>
              <a:ext uri="{FF2B5EF4-FFF2-40B4-BE49-F238E27FC236}">
                <a16:creationId xmlns:a16="http://schemas.microsoft.com/office/drawing/2014/main" xmlns="" id="{EEEAB7FD-14FA-53D1-32BC-31F0806B23AA}"/>
              </a:ext>
            </a:extLst>
          </p:cNvPr>
          <p:cNvSpPr txBox="1">
            <a:spLocks/>
          </p:cNvSpPr>
          <p:nvPr/>
        </p:nvSpPr>
        <p:spPr>
          <a:xfrm>
            <a:off x="4026809" y="984133"/>
            <a:ext cx="3567495" cy="5691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l-PL" sz="2400" b="1">
                <a:solidFill>
                  <a:srgbClr val="C00000"/>
                </a:solidFill>
                <a:latin typeface="+mn-lt"/>
              </a:rPr>
              <a:t>ZAKAZ STOSOWANIA GMO</a:t>
            </a:r>
          </a:p>
        </p:txBody>
      </p:sp>
      <p:sp>
        <p:nvSpPr>
          <p:cNvPr id="14" name="pole tekstowe 13">
            <a:extLst>
              <a:ext uri="{FF2B5EF4-FFF2-40B4-BE49-F238E27FC236}">
                <a16:creationId xmlns:a16="http://schemas.microsoft.com/office/drawing/2014/main" xmlns="" id="{FC3E1AE8-6A19-A524-2775-7C6E23DCA408}"/>
              </a:ext>
            </a:extLst>
          </p:cNvPr>
          <p:cNvSpPr txBox="1"/>
          <p:nvPr/>
        </p:nvSpPr>
        <p:spPr>
          <a:xfrm>
            <a:off x="1963712" y="564767"/>
            <a:ext cx="7704945" cy="307777"/>
          </a:xfrm>
          <a:prstGeom prst="rect">
            <a:avLst/>
          </a:prstGeom>
          <a:noFill/>
        </p:spPr>
        <p:txBody>
          <a:bodyPr wrap="square" lIns="91440" tIns="45720" rIns="91440" bIns="45720" rtlCol="0" anchor="t">
            <a:spAutoFit/>
          </a:bodyPr>
          <a:lstStyle/>
          <a:p>
            <a:pPr algn="ctr"/>
            <a:r>
              <a:rPr lang="pl-PL" sz="1400" i="1"/>
              <a:t>Rozporządzenie Parlamentu Europejskiego i Rady (UE) 2018/848: artykuł 11</a:t>
            </a:r>
          </a:p>
        </p:txBody>
      </p:sp>
      <p:sp>
        <p:nvSpPr>
          <p:cNvPr id="3" name="pole tekstowe 2">
            <a:extLst>
              <a:ext uri="{FF2B5EF4-FFF2-40B4-BE49-F238E27FC236}">
                <a16:creationId xmlns:a16="http://schemas.microsoft.com/office/drawing/2014/main" xmlns="" id="{F181E18E-BBA7-21CC-3EE3-54F88C03F0A0}"/>
              </a:ext>
            </a:extLst>
          </p:cNvPr>
          <p:cNvSpPr txBox="1"/>
          <p:nvPr/>
        </p:nvSpPr>
        <p:spPr>
          <a:xfrm>
            <a:off x="259011" y="1557446"/>
            <a:ext cx="11096625" cy="5170646"/>
          </a:xfrm>
          <a:prstGeom prst="rect">
            <a:avLst/>
          </a:prstGeom>
          <a:noFill/>
        </p:spPr>
        <p:txBody>
          <a:bodyPr wrap="square">
            <a:spAutoFit/>
          </a:bodyPr>
          <a:lstStyle/>
          <a:p>
            <a:pPr algn="ctr"/>
            <a:r>
              <a:rPr lang="pl-PL" b="1"/>
              <a:t>GMO, produkty wytworzone z GMO i produkty wytworzone przy użyciu GMO </a:t>
            </a:r>
            <a:br>
              <a:rPr lang="pl-PL" b="1"/>
            </a:br>
            <a:r>
              <a:rPr lang="pl-PL" b="1"/>
              <a:t>nie są wykorzystywane w produkcji ekologicznej w żywności i paszy </a:t>
            </a:r>
            <a:br>
              <a:rPr lang="pl-PL" b="1"/>
            </a:br>
            <a:r>
              <a:rPr lang="pl-PL" b="1"/>
              <a:t>ani jako żywność, pasza, substancje pomocnicze w przetwórstwie, środki ochrony roślin, nawozy, </a:t>
            </a:r>
          </a:p>
          <a:p>
            <a:pPr algn="ctr"/>
            <a:r>
              <a:rPr lang="pl-PL" b="1"/>
              <a:t>środki poprawiające właściwości gleby, materiał rozmnożeniowy roślin, mikroorganizmy lub zwierzęta</a:t>
            </a:r>
            <a:r>
              <a:rPr lang="pl-PL"/>
              <a:t>. </a:t>
            </a:r>
          </a:p>
          <a:p>
            <a:endParaRPr lang="pl-PL"/>
          </a:p>
          <a:p>
            <a:r>
              <a:rPr lang="pl-PL" sz="1600"/>
              <a:t>Do celów zakazu ustanowionego w ust. 1, jeżeli chodzi o GMO i produkty wytworzone z GMO do zastosowania w żywności lub paszy, podmioty mogą polegać na informacji zawartej na etykietach produktu, które zostały załączone do produktu lub dostarczone na podstawie dyrektywy 2001/18/WE, rozporządzenia Parlamentu Europejskiego i Rady (WE) nr 1829/2003 ( 1 ) lub rozporządzenia Parlamentu Europejskiego i Rady (WE) nr 1830/2003 ( 2 ) lub jakimkolwiek dokumencie towarzyszącym dostarczonym na ich podstawie.</a:t>
            </a:r>
          </a:p>
          <a:p>
            <a:endParaRPr lang="pl-PL" sz="1600"/>
          </a:p>
          <a:p>
            <a:r>
              <a:rPr lang="pl-PL" sz="1600" b="1"/>
              <a:t>Podmioty mogą zakładać, </a:t>
            </a:r>
            <a:r>
              <a:rPr lang="pl-PL" sz="1600" b="1" u="sng"/>
              <a:t>że w produkcji zakupionej żywności i paszy </a:t>
            </a:r>
            <a:r>
              <a:rPr lang="pl-PL" sz="1600" b="1"/>
              <a:t>nie wykorzystano żadnych GMO ani żadnych produktów wytworzonych z GMO, w przypadku gdy produkty te nie są opatrzone etykietą ani jej nie dostarczono, ani nie towarzyszy im żaden dokument</a:t>
            </a:r>
            <a:r>
              <a:rPr lang="pl-PL" sz="1600"/>
              <a:t> wydany na podstawie aktów prawnych, o których mowa w ust. 2, </a:t>
            </a:r>
            <a:br>
              <a:rPr lang="pl-PL" sz="1600"/>
            </a:br>
            <a:r>
              <a:rPr lang="pl-PL" sz="1600"/>
              <a:t>chyba że z otrzymanych przez nie innych informacji wynika, że znakowanie przedmiotowych produktów </a:t>
            </a:r>
            <a:br>
              <a:rPr lang="pl-PL" sz="1600"/>
            </a:br>
            <a:r>
              <a:rPr lang="pl-PL" sz="1600"/>
              <a:t>nie jest zgodne z tymi aktami prawnymi.</a:t>
            </a:r>
          </a:p>
          <a:p>
            <a:endParaRPr lang="pl-PL" sz="1600"/>
          </a:p>
          <a:p>
            <a:r>
              <a:rPr lang="pl-PL" sz="1600"/>
              <a:t>Do celów zakazu ustanowionego w ust. 1 w odniesieniu do produktów nieobjętych ust. 2 i 3 podmioty </a:t>
            </a:r>
            <a:br>
              <a:rPr lang="pl-PL" sz="1600"/>
            </a:br>
            <a:r>
              <a:rPr lang="pl-PL" sz="1600"/>
              <a:t>stosujące nieekologiczne produkty zakupione od stron trzecich żądają od sprzedawcy potwierdzenia, </a:t>
            </a:r>
            <a:br>
              <a:rPr lang="pl-PL" sz="1600"/>
            </a:br>
            <a:r>
              <a:rPr lang="pl-PL" sz="1600"/>
              <a:t>że te produkty nie zostały wytworzone z GMO ani wytworzone przy ich użyciu. </a:t>
            </a:r>
          </a:p>
        </p:txBody>
      </p:sp>
      <p:pic>
        <p:nvPicPr>
          <p:cNvPr id="1026" name="Picture 2" descr="Wolne od GMO - Wiadomości Rolnicze Polska">
            <a:extLst>
              <a:ext uri="{FF2B5EF4-FFF2-40B4-BE49-F238E27FC236}">
                <a16:creationId xmlns:a16="http://schemas.microsoft.com/office/drawing/2014/main" xmlns="" id="{9DC3EBD0-6213-F1DD-6212-632F4DE2D2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8091" y="5071730"/>
            <a:ext cx="2383909" cy="1788486"/>
          </a:xfrm>
          <a:prstGeom prst="rect">
            <a:avLst/>
          </a:prstGeom>
          <a:noFill/>
          <a:extLst>
            <a:ext uri="{909E8E84-426E-40DD-AFC4-6F175D3DCCD1}">
              <a14:hiddenFill xmlns:a14="http://schemas.microsoft.com/office/drawing/2010/main">
                <a:solidFill>
                  <a:srgbClr val="FFFFFF"/>
                </a:solidFill>
              </a14:hiddenFill>
            </a:ext>
          </a:extLst>
        </p:spPr>
      </p:pic>
      <p:sp>
        <p:nvSpPr>
          <p:cNvPr id="4" name="pole tekstowe 3">
            <a:extLst>
              <a:ext uri="{FF2B5EF4-FFF2-40B4-BE49-F238E27FC236}">
                <a16:creationId xmlns:a16="http://schemas.microsoft.com/office/drawing/2014/main" xmlns="" id="{5F8EBB88-8520-BA76-92DF-54BC7385EA12}"/>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7" name="Obraz 6" descr="Obraz zawierający zieleń&#10;&#10;Zawartość wygenerowana przez sztuczną inteligencję może być niepoprawna.">
            <a:extLst>
              <a:ext uri="{FF2B5EF4-FFF2-40B4-BE49-F238E27FC236}">
                <a16:creationId xmlns:a16="http://schemas.microsoft.com/office/drawing/2014/main" xmlns="" id="{3DE05AE5-EF11-534D-E6A9-D00EB2FF82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pic>
        <p:nvPicPr>
          <p:cNvPr id="10" name="Obraz 9" descr="Obraz zawierający clipart, Grafika, design&#10;&#10;Zawartość wygenerowana przez sztuczną inteligencję może być niepoprawna.">
            <a:extLst>
              <a:ext uri="{FF2B5EF4-FFF2-40B4-BE49-F238E27FC236}">
                <a16:creationId xmlns:a16="http://schemas.microsoft.com/office/drawing/2014/main" xmlns="" id="{A6E7E652-95B5-F207-67FC-3FFC284BD63E}"/>
              </a:ext>
            </a:extLst>
          </p:cNvPr>
          <p:cNvPicPr>
            <a:picLocks noChangeAspect="1"/>
          </p:cNvPicPr>
          <p:nvPr/>
        </p:nvPicPr>
        <p:blipFill>
          <a:blip r:embed="rId5"/>
          <a:stretch>
            <a:fillRect/>
          </a:stretch>
        </p:blipFill>
        <p:spPr>
          <a:xfrm>
            <a:off x="9540283" y="194488"/>
            <a:ext cx="2414920" cy="1046421"/>
          </a:xfrm>
          <a:prstGeom prst="rect">
            <a:avLst/>
          </a:prstGeom>
          <a:ln>
            <a:noFill/>
          </a:ln>
        </p:spPr>
      </p:pic>
    </p:spTree>
    <p:extLst>
      <p:ext uri="{BB962C8B-B14F-4D97-AF65-F5344CB8AC3E}">
        <p14:creationId xmlns:p14="http://schemas.microsoft.com/office/powerpoint/2010/main" val="34343512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5407" y="1366920"/>
            <a:ext cx="10515600" cy="495836"/>
          </a:xfrm>
        </p:spPr>
        <p:txBody>
          <a:bodyPr>
            <a:normAutofit/>
          </a:bodyPr>
          <a:lstStyle/>
          <a:p>
            <a:pPr algn="ctr"/>
            <a:r>
              <a:rPr lang="pl-PL" sz="2800" b="1">
                <a:latin typeface="+mn-lt"/>
              </a:rPr>
              <a:t>CELE PRODUKCJI EKOLOGICZNEJ </a:t>
            </a:r>
          </a:p>
        </p:txBody>
      </p:sp>
      <p:sp>
        <p:nvSpPr>
          <p:cNvPr id="3" name="Symbol zastępczy zawartości 2"/>
          <p:cNvSpPr>
            <a:spLocks noGrp="1"/>
          </p:cNvSpPr>
          <p:nvPr>
            <p:ph idx="1"/>
          </p:nvPr>
        </p:nvSpPr>
        <p:spPr>
          <a:xfrm>
            <a:off x="425303" y="2030210"/>
            <a:ext cx="11344331" cy="4403816"/>
          </a:xfrm>
        </p:spPr>
        <p:txBody>
          <a:bodyPr vert="horz" lIns="91440" tIns="45720" rIns="91440" bIns="45720" rtlCol="0" anchor="t">
            <a:noAutofit/>
          </a:bodyPr>
          <a:lstStyle/>
          <a:p>
            <a:pPr marL="0" indent="0">
              <a:buNone/>
            </a:pPr>
            <a:endParaRPr lang="pl-PL" sz="2400">
              <a:ea typeface="Calibri"/>
              <a:cs typeface="Calibri"/>
            </a:endParaRPr>
          </a:p>
          <a:p>
            <a:pPr marL="0" indent="0">
              <a:buNone/>
            </a:pPr>
            <a:r>
              <a:rPr lang="pl-PL" sz="2400"/>
              <a:t>W produkcji ekologicznej dąży się do osiągnięcia następujących </a:t>
            </a:r>
            <a:r>
              <a:rPr lang="pl-PL" sz="2400" u="sng"/>
              <a:t>ogólnych celów</a:t>
            </a:r>
            <a:r>
              <a:rPr lang="pl-PL" sz="2400"/>
              <a:t>: </a:t>
            </a:r>
          </a:p>
          <a:p>
            <a:pPr marL="457200" lvl="1" indent="0" algn="just">
              <a:buNone/>
            </a:pPr>
            <a:r>
              <a:rPr lang="pl-PL"/>
              <a:t>a) </a:t>
            </a:r>
            <a:r>
              <a:rPr lang="pl-PL" b="1">
                <a:solidFill>
                  <a:schemeClr val="accent6">
                    <a:lumMod val="50000"/>
                  </a:schemeClr>
                </a:solidFill>
              </a:rPr>
              <a:t>przyczynianie się do ochrony środowiska i klimatu; </a:t>
            </a:r>
            <a:endParaRPr lang="pl-PL" b="1">
              <a:solidFill>
                <a:schemeClr val="accent6">
                  <a:lumMod val="50000"/>
                </a:schemeClr>
              </a:solidFill>
              <a:ea typeface="Calibri" panose="020F0502020204030204"/>
              <a:cs typeface="Calibri" panose="020F0502020204030204"/>
            </a:endParaRPr>
          </a:p>
          <a:p>
            <a:pPr marL="457200" lvl="1" indent="0" algn="just">
              <a:buNone/>
            </a:pPr>
            <a:r>
              <a:rPr lang="pl-PL"/>
              <a:t>b) </a:t>
            </a:r>
            <a:r>
              <a:rPr lang="pl-PL" b="1">
                <a:solidFill>
                  <a:schemeClr val="accent6">
                    <a:lumMod val="50000"/>
                  </a:schemeClr>
                </a:solidFill>
              </a:rPr>
              <a:t>utrzymywanie </a:t>
            </a:r>
            <a:r>
              <a:rPr lang="pl-PL" b="1" u="sng">
                <a:solidFill>
                  <a:schemeClr val="accent6">
                    <a:lumMod val="50000"/>
                  </a:schemeClr>
                </a:solidFill>
              </a:rPr>
              <a:t>długotrwałej żyzności gleby</a:t>
            </a:r>
            <a:r>
              <a:rPr lang="pl-PL" b="1">
                <a:solidFill>
                  <a:schemeClr val="accent6">
                    <a:lumMod val="50000"/>
                  </a:schemeClr>
                </a:solidFill>
              </a:rPr>
              <a:t>; </a:t>
            </a:r>
            <a:endParaRPr lang="pl-PL" b="1">
              <a:solidFill>
                <a:schemeClr val="accent6">
                  <a:lumMod val="50000"/>
                </a:schemeClr>
              </a:solidFill>
              <a:ea typeface="Calibri" panose="020F0502020204030204"/>
              <a:cs typeface="Calibri" panose="020F0502020204030204"/>
            </a:endParaRPr>
          </a:p>
          <a:p>
            <a:pPr marL="457200" lvl="1" indent="0" algn="just">
              <a:buNone/>
            </a:pPr>
            <a:r>
              <a:rPr lang="pl-PL"/>
              <a:t>c) </a:t>
            </a:r>
            <a:r>
              <a:rPr lang="pl-PL" b="1">
                <a:solidFill>
                  <a:schemeClr val="accent6">
                    <a:lumMod val="50000"/>
                  </a:schemeClr>
                </a:solidFill>
              </a:rPr>
              <a:t>przyczynianie się do wysokiego poziomu </a:t>
            </a:r>
            <a:r>
              <a:rPr lang="pl-PL" b="1" u="sng">
                <a:solidFill>
                  <a:schemeClr val="accent6">
                    <a:lumMod val="50000"/>
                  </a:schemeClr>
                </a:solidFill>
              </a:rPr>
              <a:t>różnorodności biologicznej</a:t>
            </a:r>
            <a:r>
              <a:rPr lang="pl-PL" b="1">
                <a:solidFill>
                  <a:schemeClr val="accent6">
                    <a:lumMod val="50000"/>
                  </a:schemeClr>
                </a:solidFill>
              </a:rPr>
              <a:t>; </a:t>
            </a:r>
            <a:endParaRPr lang="pl-PL" b="1">
              <a:solidFill>
                <a:schemeClr val="accent6">
                  <a:lumMod val="50000"/>
                </a:schemeClr>
              </a:solidFill>
              <a:ea typeface="Calibri" panose="020F0502020204030204"/>
              <a:cs typeface="Calibri" panose="020F0502020204030204"/>
            </a:endParaRPr>
          </a:p>
          <a:p>
            <a:pPr marL="457200" lvl="1" indent="0" algn="just">
              <a:buNone/>
            </a:pPr>
            <a:r>
              <a:rPr lang="pl-PL"/>
              <a:t>d) znaczne przyczynianie się do utrzymania </a:t>
            </a:r>
            <a:r>
              <a:rPr lang="pl-PL" u="sng"/>
              <a:t>nietoksycznego środowiska</a:t>
            </a:r>
            <a:r>
              <a:rPr lang="pl-PL"/>
              <a:t>; </a:t>
            </a:r>
            <a:endParaRPr lang="pl-PL">
              <a:ea typeface="Calibri" panose="020F0502020204030204"/>
              <a:cs typeface="Calibri" panose="020F0502020204030204"/>
            </a:endParaRPr>
          </a:p>
          <a:p>
            <a:pPr marL="457200" lvl="1" indent="0" algn="just">
              <a:buNone/>
            </a:pPr>
            <a:r>
              <a:rPr lang="pl-PL"/>
              <a:t>e) </a:t>
            </a:r>
            <a:r>
              <a:rPr lang="pl-PL" b="1">
                <a:solidFill>
                  <a:schemeClr val="accent6">
                    <a:lumMod val="50000"/>
                  </a:schemeClr>
                </a:solidFill>
              </a:rPr>
              <a:t>przyczynianie się do wysokich norm </a:t>
            </a:r>
            <a:r>
              <a:rPr lang="pl-PL" b="1" u="sng">
                <a:solidFill>
                  <a:schemeClr val="accent6">
                    <a:lumMod val="50000"/>
                  </a:schemeClr>
                </a:solidFill>
              </a:rPr>
              <a:t>dobrostanu zwierząt </a:t>
            </a:r>
            <a:r>
              <a:rPr lang="pl-PL" b="1">
                <a:solidFill>
                  <a:schemeClr val="accent6">
                    <a:lumMod val="50000"/>
                  </a:schemeClr>
                </a:solidFill>
              </a:rPr>
              <a:t>oraz – w szczególności – do zaspokajania </a:t>
            </a:r>
            <a:r>
              <a:rPr lang="pl-PL" b="1" u="sng">
                <a:solidFill>
                  <a:schemeClr val="accent6">
                    <a:lumMod val="50000"/>
                  </a:schemeClr>
                </a:solidFill>
              </a:rPr>
              <a:t>potrzeb behawioralnych charakterystycznych dla danego gatunku zwierząt</a:t>
            </a:r>
            <a:r>
              <a:rPr lang="pl-PL" b="1">
                <a:solidFill>
                  <a:schemeClr val="accent6">
                    <a:lumMod val="50000"/>
                  </a:schemeClr>
                </a:solidFill>
              </a:rPr>
              <a:t>; </a:t>
            </a:r>
            <a:endParaRPr lang="pl-PL" b="1">
              <a:solidFill>
                <a:schemeClr val="accent6">
                  <a:lumMod val="50000"/>
                </a:schemeClr>
              </a:solidFill>
              <a:ea typeface="Calibri" panose="020F0502020204030204"/>
              <a:cs typeface="Calibri" panose="020F0502020204030204"/>
            </a:endParaRPr>
          </a:p>
        </p:txBody>
      </p:sp>
      <p:sp>
        <p:nvSpPr>
          <p:cNvPr id="4" name="pole tekstowe 3">
            <a:extLst>
              <a:ext uri="{FF2B5EF4-FFF2-40B4-BE49-F238E27FC236}">
                <a16:creationId xmlns:a16="http://schemas.microsoft.com/office/drawing/2014/main" xmlns="" id="{2D41EA9C-C7F8-8890-2DC1-7D9900B522CE}"/>
              </a:ext>
            </a:extLst>
          </p:cNvPr>
          <p:cNvSpPr txBox="1"/>
          <p:nvPr/>
        </p:nvSpPr>
        <p:spPr>
          <a:xfrm>
            <a:off x="1857385" y="531318"/>
            <a:ext cx="8032665" cy="369332"/>
          </a:xfrm>
          <a:prstGeom prst="rect">
            <a:avLst/>
          </a:prstGeom>
          <a:noFill/>
        </p:spPr>
        <p:txBody>
          <a:bodyPr wrap="square" lIns="91440" tIns="45720" rIns="91440" bIns="45720" rtlCol="0" anchor="t">
            <a:spAutoFit/>
          </a:bodyPr>
          <a:lstStyle/>
          <a:p>
            <a:pPr algn="ctr"/>
            <a:r>
              <a:rPr lang="pl-PL" i="1"/>
              <a:t>R</a:t>
            </a:r>
            <a:r>
              <a:rPr lang="pl-PL" sz="1600" i="1"/>
              <a:t>ozporządzenie Parlamentu Europejskiego i Rady (UE) 2018/848 artykuł 4 i artykuł 5 </a:t>
            </a:r>
            <a:endParaRPr lang="pl-PL" sz="1600">
              <a:ea typeface="Calibri"/>
              <a:cs typeface="Calibri"/>
            </a:endParaRPr>
          </a:p>
        </p:txBody>
      </p:sp>
      <p:pic>
        <p:nvPicPr>
          <p:cNvPr id="5" name="Obraz 4">
            <a:extLst>
              <a:ext uri="{FF2B5EF4-FFF2-40B4-BE49-F238E27FC236}">
                <a16:creationId xmlns:a16="http://schemas.microsoft.com/office/drawing/2014/main" xmlns="" id="{2E92188E-8BA7-AAD0-73F3-C82CB68FFB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pic>
        <p:nvPicPr>
          <p:cNvPr id="9" name="Obraz 8" descr="Obraz zawierający clipart, Grafika, design&#10;&#10;Zawartość wygenerowana przez sztuczną inteligencję może być niepoprawna.">
            <a:extLst>
              <a:ext uri="{FF2B5EF4-FFF2-40B4-BE49-F238E27FC236}">
                <a16:creationId xmlns:a16="http://schemas.microsoft.com/office/drawing/2014/main" xmlns="" id="{96A32108-C890-73A7-CC0B-1DF8C79EA6E7}"/>
              </a:ext>
            </a:extLst>
          </p:cNvPr>
          <p:cNvPicPr>
            <a:picLocks noChangeAspect="1"/>
          </p:cNvPicPr>
          <p:nvPr/>
        </p:nvPicPr>
        <p:blipFill>
          <a:blip r:embed="rId3"/>
          <a:stretch>
            <a:fillRect/>
          </a:stretch>
        </p:blipFill>
        <p:spPr>
          <a:xfrm>
            <a:off x="9540283" y="194488"/>
            <a:ext cx="2414920" cy="1046421"/>
          </a:xfrm>
          <a:prstGeom prst="rect">
            <a:avLst/>
          </a:prstGeom>
          <a:ln>
            <a:noFill/>
          </a:ln>
        </p:spPr>
      </p:pic>
      <p:sp>
        <p:nvSpPr>
          <p:cNvPr id="11" name="pole tekstowe 10">
            <a:extLst>
              <a:ext uri="{FF2B5EF4-FFF2-40B4-BE49-F238E27FC236}">
                <a16:creationId xmlns:a16="http://schemas.microsoft.com/office/drawing/2014/main" xmlns="" id="{7FC9B544-0323-4758-E0CA-25F82646101F}"/>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spTree>
    <p:extLst>
      <p:ext uri="{BB962C8B-B14F-4D97-AF65-F5344CB8AC3E}">
        <p14:creationId xmlns:p14="http://schemas.microsoft.com/office/powerpoint/2010/main" val="9857216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0967A8C-B015-2236-3E92-3552451C15A4}"/>
            </a:ext>
          </a:extLst>
        </p:cNvPr>
        <p:cNvGrpSpPr/>
        <p:nvPr/>
      </p:nvGrpSpPr>
      <p:grpSpPr>
        <a:xfrm>
          <a:off x="0" y="0"/>
          <a:ext cx="0" cy="0"/>
          <a:chOff x="0" y="0"/>
          <a:chExt cx="0" cy="0"/>
        </a:xfrm>
      </p:grpSpPr>
      <p:sp>
        <p:nvSpPr>
          <p:cNvPr id="6" name="Tytuł 1">
            <a:extLst>
              <a:ext uri="{FF2B5EF4-FFF2-40B4-BE49-F238E27FC236}">
                <a16:creationId xmlns:a16="http://schemas.microsoft.com/office/drawing/2014/main" xmlns="" id="{17EC775C-ABF2-7F18-764E-6AA853473ABC}"/>
              </a:ext>
            </a:extLst>
          </p:cNvPr>
          <p:cNvSpPr txBox="1">
            <a:spLocks/>
          </p:cNvSpPr>
          <p:nvPr/>
        </p:nvSpPr>
        <p:spPr>
          <a:xfrm>
            <a:off x="1733549" y="1363011"/>
            <a:ext cx="8734647" cy="495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l-PL" sz="2800" b="1">
                <a:latin typeface="+mn-lt"/>
              </a:rPr>
              <a:t>N</a:t>
            </a:r>
            <a:r>
              <a:rPr lang="pl-PL" sz="2400" b="1">
                <a:latin typeface="+mn-lt"/>
              </a:rPr>
              <a:t>AWOZY, ŚRODKI POPRAWIAJĄCE WŁAŚCIWOŚCI GLEBY I ODŻYWKI</a:t>
            </a:r>
          </a:p>
        </p:txBody>
      </p:sp>
      <p:sp>
        <p:nvSpPr>
          <p:cNvPr id="7" name="pole tekstowe 6">
            <a:extLst>
              <a:ext uri="{FF2B5EF4-FFF2-40B4-BE49-F238E27FC236}">
                <a16:creationId xmlns:a16="http://schemas.microsoft.com/office/drawing/2014/main" xmlns="" id="{23861AA3-214B-650F-1858-6BD0457E1902}"/>
              </a:ext>
            </a:extLst>
          </p:cNvPr>
          <p:cNvSpPr txBox="1"/>
          <p:nvPr/>
        </p:nvSpPr>
        <p:spPr>
          <a:xfrm>
            <a:off x="1918081" y="459726"/>
            <a:ext cx="7783465" cy="523220"/>
          </a:xfrm>
          <a:prstGeom prst="rect">
            <a:avLst/>
          </a:prstGeom>
          <a:noFill/>
        </p:spPr>
        <p:txBody>
          <a:bodyPr wrap="square" lIns="91440" tIns="45720" rIns="91440" bIns="45720" rtlCol="0" anchor="t">
            <a:spAutoFit/>
          </a:bodyPr>
          <a:lstStyle/>
          <a:p>
            <a:pPr algn="ctr"/>
            <a:r>
              <a:rPr lang="pl-PL" sz="1400" i="1"/>
              <a:t>Rozporządzenie Parlamentu Europejskiego i Rady (UE) 2018/848 art. 24  ust. 1 lit. b)</a:t>
            </a:r>
            <a:br>
              <a:rPr lang="pl-PL" sz="1400" i="1"/>
            </a:br>
            <a:r>
              <a:rPr lang="pl-PL" sz="1400" i="1"/>
              <a:t>Rozporządzenie wykonawcze Komisji (UE) 2021/1165: Załącznik II</a:t>
            </a:r>
            <a:endParaRPr lang="pl-PL"/>
          </a:p>
        </p:txBody>
      </p:sp>
      <p:sp>
        <p:nvSpPr>
          <p:cNvPr id="2" name="pole tekstowe 1">
            <a:extLst>
              <a:ext uri="{FF2B5EF4-FFF2-40B4-BE49-F238E27FC236}">
                <a16:creationId xmlns:a16="http://schemas.microsoft.com/office/drawing/2014/main" xmlns="" id="{9C4ABC86-8F7C-C048-2164-57F8838C9E74}"/>
              </a:ext>
            </a:extLst>
          </p:cNvPr>
          <p:cNvSpPr txBox="1"/>
          <p:nvPr/>
        </p:nvSpPr>
        <p:spPr>
          <a:xfrm>
            <a:off x="392568" y="2115668"/>
            <a:ext cx="9040947" cy="4447371"/>
          </a:xfrm>
          <a:prstGeom prst="rect">
            <a:avLst/>
          </a:prstGeom>
          <a:noFill/>
        </p:spPr>
        <p:txBody>
          <a:bodyPr wrap="square">
            <a:spAutoFit/>
          </a:bodyPr>
          <a:lstStyle/>
          <a:p>
            <a:pPr algn="just"/>
            <a:r>
              <a:rPr lang="pl-PL" sz="1600" b="1">
                <a:solidFill>
                  <a:srgbClr val="2E96D6"/>
                </a:solidFill>
                <a:effectLst/>
              </a:rPr>
              <a:t> </a:t>
            </a:r>
            <a:r>
              <a:rPr lang="pl-PL" sz="1600">
                <a:effectLst/>
              </a:rPr>
              <a:t>W ekologicznej produkcji roślinnej żyzność i aktywność biologiczna gleby utrzymywana jest poprzez</a:t>
            </a:r>
            <a:r>
              <a:rPr lang="pl-PL" sz="1600" b="1">
                <a:effectLst/>
              </a:rPr>
              <a:t> stosowanie płodozmianu z udziałem roślin bobowatych oraz maksymalne wykorzystanie nawozów naturalnych i organicznych powstających w gospodarstwie. </a:t>
            </a:r>
          </a:p>
          <a:p>
            <a:pPr algn="just"/>
            <a:r>
              <a:rPr lang="pl-PL" sz="1600">
                <a:effectLst/>
              </a:rPr>
              <a:t>W przypadku, kiedy zabiegi te nie zapewniają osiągnięcia oczekiwanej żyzności gleby lub jej poprawy </a:t>
            </a:r>
            <a:r>
              <a:rPr lang="pl-PL" sz="1600" b="1">
                <a:effectLst/>
              </a:rPr>
              <a:t>dozwolone jest stosowanie nawozów i środków poprawiających właściwości gleby zawartych </a:t>
            </a:r>
            <a:br>
              <a:rPr lang="pl-PL" sz="1600" b="1">
                <a:effectLst/>
              </a:rPr>
            </a:br>
            <a:r>
              <a:rPr lang="pl-PL" sz="1600" b="1">
                <a:effectLst/>
              </a:rPr>
              <a:t>w zamkniętym wykazie.</a:t>
            </a:r>
          </a:p>
          <a:p>
            <a:pPr algn="just"/>
            <a:endParaRPr lang="pl-PL" sz="1600" b="1">
              <a:effectLst/>
            </a:endParaRPr>
          </a:p>
          <a:p>
            <a:pPr algn="just"/>
            <a:r>
              <a:rPr lang="pl-PL" sz="1600">
                <a:effectLst/>
              </a:rPr>
              <a:t>W rolnictwie ekologicznym dopuszczone jest stosowanie nawozów mineralnych niepochodzących z syntezy chemicznej o niskim stopniu rozpuszczalności i koncentracji składnika pokarmowego.</a:t>
            </a:r>
          </a:p>
          <a:p>
            <a:pPr algn="just"/>
            <a:r>
              <a:rPr lang="pl-PL" sz="1600" b="1">
                <a:effectLst/>
              </a:rPr>
              <a:t>Nie zezwala się na stosowanie mineralnych nawozów azotowych.</a:t>
            </a:r>
          </a:p>
          <a:p>
            <a:pPr algn="just"/>
            <a:endParaRPr lang="pl-PL" sz="1600" b="1">
              <a:effectLst/>
            </a:endParaRPr>
          </a:p>
          <a:p>
            <a:pPr algn="just"/>
            <a:r>
              <a:rPr lang="pl-PL" sz="1600">
                <a:effectLst/>
              </a:rPr>
              <a:t>Nawozy, środki poprawiające właściwości gleby i odżywki wymienione w załączniku II </a:t>
            </a:r>
            <a:r>
              <a:rPr lang="pl-PL" sz="1600"/>
              <a:t>rozporządzenia 2021/1165 </a:t>
            </a:r>
            <a:r>
              <a:rPr lang="pl-PL" sz="1600">
                <a:effectLst/>
              </a:rPr>
              <a:t>mogą być stosowane w produkcji ekologicznej, pod warunkiem że są zgodne z:</a:t>
            </a:r>
          </a:p>
          <a:p>
            <a:pPr algn="just"/>
            <a:endParaRPr lang="pl-PL" sz="1000">
              <a:effectLst/>
            </a:endParaRPr>
          </a:p>
          <a:p>
            <a:pPr marL="285750" indent="-285750" algn="just">
              <a:buClr>
                <a:srgbClr val="1F5B41"/>
              </a:buClr>
              <a:buFont typeface="Arial" panose="020B0604020202020204" pitchFamily="34" charset="0"/>
              <a:buChar char="•"/>
            </a:pPr>
            <a:r>
              <a:rPr lang="pl-PL" sz="1400">
                <a:effectLst/>
              </a:rPr>
              <a:t>odpowiednimi przepisami unijnymi i krajowymi dotyczącymi produktów nawozowych, w szczególności, w stosownych przypadkach, rozporządzeniem (WE) nr 2003/2003 i rozporządzeniem (UE) 2019/1009; oraz</a:t>
            </a:r>
          </a:p>
          <a:p>
            <a:pPr marL="285750" indent="-285750" algn="just">
              <a:buClr>
                <a:srgbClr val="1F5B41"/>
              </a:buClr>
              <a:buFont typeface="Arial" panose="020B0604020202020204" pitchFamily="34" charset="0"/>
              <a:buChar char="•"/>
            </a:pPr>
            <a:endParaRPr lang="pl-PL" sz="900">
              <a:effectLst/>
            </a:endParaRPr>
          </a:p>
          <a:p>
            <a:pPr marL="285750" indent="-285750" algn="just">
              <a:buClr>
                <a:srgbClr val="1F5B41"/>
              </a:buClr>
              <a:buFont typeface="Arial" panose="020B0604020202020204" pitchFamily="34" charset="0"/>
              <a:buChar char="•"/>
            </a:pPr>
            <a:r>
              <a:rPr lang="pl-PL" sz="1400">
                <a:effectLst/>
              </a:rPr>
              <a:t>przepisami Unii dotyczącymi produktów ubocznych pochodzenia zwierzęcego, w szczególności rozporządzeniem (WE) nr 1069/2009 i rozporządzeniem (UE) nr 142/2011, w szczególności załącznikami V i XI</a:t>
            </a:r>
            <a:endParaRPr lang="pl-PL" sz="1400"/>
          </a:p>
        </p:txBody>
      </p:sp>
      <p:pic>
        <p:nvPicPr>
          <p:cNvPr id="3" name="Obraz 2">
            <a:extLst>
              <a:ext uri="{FF2B5EF4-FFF2-40B4-BE49-F238E27FC236}">
                <a16:creationId xmlns:a16="http://schemas.microsoft.com/office/drawing/2014/main" xmlns="" id="{1B3D9CDE-42F3-D7B4-06B9-8256ADBF5E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5533" y="2973596"/>
            <a:ext cx="2729886" cy="2729886"/>
          </a:xfrm>
          <a:prstGeom prst="rect">
            <a:avLst/>
          </a:prstGeom>
        </p:spPr>
      </p:pic>
      <p:sp>
        <p:nvSpPr>
          <p:cNvPr id="5" name="pole tekstowe 4">
            <a:extLst>
              <a:ext uri="{FF2B5EF4-FFF2-40B4-BE49-F238E27FC236}">
                <a16:creationId xmlns:a16="http://schemas.microsoft.com/office/drawing/2014/main" xmlns="" id="{AC75E1D6-6D43-8350-75CF-BF0C5A12C716}"/>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10" name="Obraz 9" descr="Obraz zawierający zieleń&#10;&#10;Zawartość wygenerowana przez sztuczną inteligencję może być niepoprawna.">
            <a:extLst>
              <a:ext uri="{FF2B5EF4-FFF2-40B4-BE49-F238E27FC236}">
                <a16:creationId xmlns:a16="http://schemas.microsoft.com/office/drawing/2014/main" xmlns="" id="{B91E534D-97C2-BFE1-2FDD-C84583F20F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pic>
        <p:nvPicPr>
          <p:cNvPr id="12" name="Obraz 11" descr="Obraz zawierający clipart, Grafika, design&#10;&#10;Zawartość wygenerowana przez sztuczną inteligencję może być niepoprawna.">
            <a:extLst>
              <a:ext uri="{FF2B5EF4-FFF2-40B4-BE49-F238E27FC236}">
                <a16:creationId xmlns:a16="http://schemas.microsoft.com/office/drawing/2014/main" xmlns="" id="{B34D1402-50D3-A5B3-3B4E-5A75216E48EA}"/>
              </a:ext>
            </a:extLst>
          </p:cNvPr>
          <p:cNvPicPr>
            <a:picLocks noChangeAspect="1"/>
          </p:cNvPicPr>
          <p:nvPr/>
        </p:nvPicPr>
        <p:blipFill>
          <a:blip r:embed="rId4"/>
          <a:stretch>
            <a:fillRect/>
          </a:stretch>
        </p:blipFill>
        <p:spPr>
          <a:xfrm>
            <a:off x="9540283" y="194488"/>
            <a:ext cx="2414920" cy="1046421"/>
          </a:xfrm>
          <a:prstGeom prst="rect">
            <a:avLst/>
          </a:prstGeom>
          <a:ln>
            <a:noFill/>
          </a:ln>
        </p:spPr>
      </p:pic>
    </p:spTree>
    <p:extLst>
      <p:ext uri="{BB962C8B-B14F-4D97-AF65-F5344CB8AC3E}">
        <p14:creationId xmlns:p14="http://schemas.microsoft.com/office/powerpoint/2010/main" val="40916764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A340195-1D12-4ED1-17C1-5E44DBE5CA24}"/>
            </a:ext>
          </a:extLst>
        </p:cNvPr>
        <p:cNvGrpSpPr/>
        <p:nvPr/>
      </p:nvGrpSpPr>
      <p:grpSpPr>
        <a:xfrm>
          <a:off x="0" y="0"/>
          <a:ext cx="0" cy="0"/>
          <a:chOff x="0" y="0"/>
          <a:chExt cx="0" cy="0"/>
        </a:xfrm>
      </p:grpSpPr>
      <p:sp>
        <p:nvSpPr>
          <p:cNvPr id="6" name="Tytuł 1">
            <a:extLst>
              <a:ext uri="{FF2B5EF4-FFF2-40B4-BE49-F238E27FC236}">
                <a16:creationId xmlns:a16="http://schemas.microsoft.com/office/drawing/2014/main" xmlns="" id="{26F3C0BC-3EAD-0DFE-2EAF-BEFBC7FAD4B2}"/>
              </a:ext>
            </a:extLst>
          </p:cNvPr>
          <p:cNvSpPr txBox="1">
            <a:spLocks/>
          </p:cNvSpPr>
          <p:nvPr/>
        </p:nvSpPr>
        <p:spPr>
          <a:xfrm>
            <a:off x="1910760" y="1150360"/>
            <a:ext cx="8752368" cy="513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l-PL" sz="2800" b="1">
                <a:latin typeface="+mn-lt"/>
              </a:rPr>
              <a:t>N</a:t>
            </a:r>
            <a:r>
              <a:rPr lang="pl-PL" sz="2400" b="1">
                <a:latin typeface="+mn-lt"/>
              </a:rPr>
              <a:t>AWOZY, ŚRODKI POPRAWIAJĄCE WŁAŚCIWOŚCI GLEBY I ODŻYWKI</a:t>
            </a:r>
            <a:endParaRPr lang="pl-PL" sz="2400" b="1">
              <a:latin typeface="+mn-lt"/>
              <a:ea typeface="Calibri"/>
              <a:cs typeface="Calibri"/>
            </a:endParaRPr>
          </a:p>
        </p:txBody>
      </p:sp>
      <p:sp>
        <p:nvSpPr>
          <p:cNvPr id="7" name="pole tekstowe 6">
            <a:extLst>
              <a:ext uri="{FF2B5EF4-FFF2-40B4-BE49-F238E27FC236}">
                <a16:creationId xmlns:a16="http://schemas.microsoft.com/office/drawing/2014/main" xmlns="" id="{0031725A-EE84-36E0-83B5-F1CC4EA87467}"/>
              </a:ext>
            </a:extLst>
          </p:cNvPr>
          <p:cNvSpPr txBox="1"/>
          <p:nvPr/>
        </p:nvSpPr>
        <p:spPr>
          <a:xfrm>
            <a:off x="2901593" y="450865"/>
            <a:ext cx="6383510" cy="523220"/>
          </a:xfrm>
          <a:prstGeom prst="rect">
            <a:avLst/>
          </a:prstGeom>
          <a:noFill/>
        </p:spPr>
        <p:txBody>
          <a:bodyPr wrap="square" lIns="91440" tIns="45720" rIns="91440" bIns="45720" rtlCol="0" anchor="t">
            <a:spAutoFit/>
          </a:bodyPr>
          <a:lstStyle/>
          <a:p>
            <a:pPr algn="ctr"/>
            <a:r>
              <a:rPr lang="pl-PL" sz="1400" i="1" dirty="0"/>
              <a:t>Rozporządzenie Parlamentu Europejskiego i Rady (UE) 2018/848 art. 24  ust. 1 lit. b)</a:t>
            </a:r>
            <a:br>
              <a:rPr lang="pl-PL" sz="1400" i="1" dirty="0"/>
            </a:br>
            <a:r>
              <a:rPr lang="pl-PL" sz="1400" i="1" dirty="0"/>
              <a:t>Rozporządzenie wykonawcze Komisji (UE) 2021/1165: Załącznik II</a:t>
            </a:r>
            <a:endParaRPr lang="pl-PL"/>
          </a:p>
        </p:txBody>
      </p:sp>
      <p:pic>
        <p:nvPicPr>
          <p:cNvPr id="9" name="Obraz 8">
            <a:extLst>
              <a:ext uri="{FF2B5EF4-FFF2-40B4-BE49-F238E27FC236}">
                <a16:creationId xmlns:a16="http://schemas.microsoft.com/office/drawing/2014/main" xmlns="" id="{FE4B7F2F-8111-41E5-0859-13BE9BB50636}"/>
              </a:ext>
            </a:extLst>
          </p:cNvPr>
          <p:cNvPicPr>
            <a:picLocks noChangeAspect="1"/>
          </p:cNvPicPr>
          <p:nvPr/>
        </p:nvPicPr>
        <p:blipFill>
          <a:blip r:embed="rId3"/>
          <a:stretch>
            <a:fillRect/>
          </a:stretch>
        </p:blipFill>
        <p:spPr>
          <a:xfrm>
            <a:off x="316943" y="1721132"/>
            <a:ext cx="5965862" cy="4989916"/>
          </a:xfrm>
          <a:prstGeom prst="rect">
            <a:avLst/>
          </a:prstGeom>
        </p:spPr>
      </p:pic>
      <p:sp>
        <p:nvSpPr>
          <p:cNvPr id="11" name="pole tekstowe 10">
            <a:extLst>
              <a:ext uri="{FF2B5EF4-FFF2-40B4-BE49-F238E27FC236}">
                <a16:creationId xmlns:a16="http://schemas.microsoft.com/office/drawing/2014/main" xmlns="" id="{FF0A34E5-5B13-E9BB-971C-094D09323781}"/>
              </a:ext>
            </a:extLst>
          </p:cNvPr>
          <p:cNvSpPr txBox="1"/>
          <p:nvPr/>
        </p:nvSpPr>
        <p:spPr>
          <a:xfrm>
            <a:off x="6830583" y="1717000"/>
            <a:ext cx="5249775" cy="2631490"/>
          </a:xfrm>
          <a:prstGeom prst="rect">
            <a:avLst/>
          </a:prstGeom>
          <a:noFill/>
        </p:spPr>
        <p:txBody>
          <a:bodyPr wrap="square" rtlCol="0">
            <a:spAutoFit/>
          </a:bodyPr>
          <a:lstStyle/>
          <a:p>
            <a:pPr marL="285750" indent="-285750">
              <a:buFont typeface="Arial" panose="020B0604020202020204" pitchFamily="34" charset="0"/>
              <a:buChar char="•"/>
            </a:pPr>
            <a:r>
              <a:rPr lang="pl-PL" sz="1100">
                <a:effectLst/>
              </a:rPr>
              <a:t>Trociny i wióry drzewne </a:t>
            </a:r>
          </a:p>
          <a:p>
            <a:pPr marL="285750" indent="-285750">
              <a:buFont typeface="Arial" panose="020B0604020202020204" pitchFamily="34" charset="0"/>
              <a:buChar char="•"/>
            </a:pPr>
            <a:r>
              <a:rPr lang="pl-PL" sz="1100">
                <a:effectLst/>
              </a:rPr>
              <a:t>Popiół drzewny </a:t>
            </a:r>
            <a:endParaRPr lang="pl-PL" sz="1100"/>
          </a:p>
          <a:p>
            <a:pPr marL="285750" indent="-285750">
              <a:buFont typeface="Arial" panose="020B0604020202020204" pitchFamily="34" charset="0"/>
              <a:buChar char="•"/>
            </a:pPr>
            <a:r>
              <a:rPr lang="pl-PL" sz="1100">
                <a:effectLst/>
              </a:rPr>
              <a:t>Mączka fosforytowa </a:t>
            </a:r>
          </a:p>
          <a:p>
            <a:pPr marL="285750" indent="-285750">
              <a:buFont typeface="Arial" panose="020B0604020202020204" pitchFamily="34" charset="0"/>
              <a:buChar char="•"/>
            </a:pPr>
            <a:r>
              <a:rPr lang="pl-PL" sz="1100">
                <a:effectLst/>
              </a:rPr>
              <a:t>Fosforan </a:t>
            </a:r>
            <a:r>
              <a:rPr lang="pl-PL" sz="1100" err="1">
                <a:effectLst/>
              </a:rPr>
              <a:t>glinowo-wapniowy</a:t>
            </a:r>
            <a:endParaRPr lang="pl-PL" sz="1100"/>
          </a:p>
          <a:p>
            <a:pPr marL="285750" indent="-285750">
              <a:buFont typeface="Arial" panose="020B0604020202020204" pitchFamily="34" charset="0"/>
              <a:buChar char="•"/>
            </a:pPr>
            <a:r>
              <a:rPr lang="pl-PL" sz="1100">
                <a:effectLst/>
              </a:rPr>
              <a:t>Surowa sól potasowa </a:t>
            </a:r>
          </a:p>
          <a:p>
            <a:pPr marL="285750" indent="-285750">
              <a:buFont typeface="Arial" panose="020B0604020202020204" pitchFamily="34" charset="0"/>
              <a:buChar char="•"/>
            </a:pPr>
            <a:r>
              <a:rPr lang="pl-PL" sz="1100">
                <a:effectLst/>
              </a:rPr>
              <a:t>Siarczan potasu możliwie zawierający sól magnezu</a:t>
            </a:r>
            <a:endParaRPr lang="pl-PL" sz="1100"/>
          </a:p>
          <a:p>
            <a:pPr marL="285750" indent="-285750">
              <a:buFont typeface="Arial" panose="020B0604020202020204" pitchFamily="34" charset="0"/>
              <a:buChar char="•"/>
            </a:pPr>
            <a:r>
              <a:rPr lang="pl-PL" sz="1100">
                <a:effectLst/>
              </a:rPr>
              <a:t>węglan wapnia, na przykład: kreda, margiel, mielony wapień, </a:t>
            </a:r>
            <a:r>
              <a:rPr lang="pl-PL" sz="1100" err="1">
                <a:effectLst/>
              </a:rPr>
              <a:t>ameliorant</a:t>
            </a:r>
            <a:r>
              <a:rPr lang="pl-PL" sz="1100">
                <a:effectLst/>
              </a:rPr>
              <a:t> bretoński, (</a:t>
            </a:r>
            <a:r>
              <a:rPr lang="pl-PL" sz="1100" err="1">
                <a:effectLst/>
              </a:rPr>
              <a:t>maerl</a:t>
            </a:r>
            <a:r>
              <a:rPr lang="pl-PL" sz="1100">
                <a:effectLst/>
              </a:rPr>
              <a:t>), kreda fosforowa</a:t>
            </a:r>
          </a:p>
          <a:p>
            <a:pPr marL="285750" indent="-285750">
              <a:buFont typeface="Arial" panose="020B0604020202020204" pitchFamily="34" charset="0"/>
              <a:buChar char="•"/>
            </a:pPr>
            <a:r>
              <a:rPr lang="pl-PL" sz="1100">
                <a:effectLst/>
              </a:rPr>
              <a:t>Węglan magnezu i wapnia</a:t>
            </a:r>
            <a:endParaRPr lang="pl-PL" sz="1100"/>
          </a:p>
          <a:p>
            <a:pPr marL="285750" indent="-285750">
              <a:buFont typeface="Arial" panose="020B0604020202020204" pitchFamily="34" charset="0"/>
              <a:buChar char="•"/>
            </a:pPr>
            <a:r>
              <a:rPr lang="pl-PL" sz="1100">
                <a:effectLst/>
              </a:rPr>
              <a:t>Siarczan magnezowy (kizeryt) </a:t>
            </a:r>
          </a:p>
          <a:p>
            <a:pPr marL="285750" indent="-285750">
              <a:buFont typeface="Arial" panose="020B0604020202020204" pitchFamily="34" charset="0"/>
              <a:buChar char="•"/>
            </a:pPr>
            <a:r>
              <a:rPr lang="pl-PL" sz="1100">
                <a:effectLst/>
              </a:rPr>
              <a:t>Roztwór chlorku wapnia</a:t>
            </a:r>
            <a:endParaRPr lang="pl-PL" sz="1100"/>
          </a:p>
          <a:p>
            <a:pPr marL="285750" indent="-285750">
              <a:buFont typeface="Arial" panose="020B0604020202020204" pitchFamily="34" charset="0"/>
              <a:buChar char="•"/>
            </a:pPr>
            <a:r>
              <a:rPr lang="pl-PL" sz="1100">
                <a:effectLst/>
              </a:rPr>
              <a:t>Siarczan wapnia (gips) </a:t>
            </a:r>
          </a:p>
          <a:p>
            <a:pPr marL="285750" indent="-285750">
              <a:buFont typeface="Arial" panose="020B0604020202020204" pitchFamily="34" charset="0"/>
              <a:buChar char="•"/>
            </a:pPr>
            <a:r>
              <a:rPr lang="pl-PL" sz="1100">
                <a:effectLst/>
              </a:rPr>
              <a:t>Wapno przemysłowe uzyskiwane</a:t>
            </a:r>
            <a:r>
              <a:rPr lang="pl-PL" sz="1100"/>
              <a:t/>
            </a:r>
            <a:br>
              <a:rPr lang="pl-PL" sz="1100"/>
            </a:br>
            <a:r>
              <a:rPr lang="pl-PL" sz="1100">
                <a:effectLst/>
              </a:rPr>
              <a:t>w produkcji cukru</a:t>
            </a:r>
            <a:endParaRPr lang="pl-PL" sz="1100"/>
          </a:p>
          <a:p>
            <a:pPr marL="285750" indent="-285750">
              <a:buFont typeface="Arial" panose="020B0604020202020204" pitchFamily="34" charset="0"/>
              <a:buChar char="•"/>
            </a:pPr>
            <a:r>
              <a:rPr lang="pl-PL" sz="1100">
                <a:effectLst/>
              </a:rPr>
              <a:t>Chlorek sodu</a:t>
            </a:r>
            <a:endParaRPr lang="pl-PL" sz="1100"/>
          </a:p>
        </p:txBody>
      </p:sp>
      <p:sp>
        <p:nvSpPr>
          <p:cNvPr id="12" name="pole tekstowe 11">
            <a:extLst>
              <a:ext uri="{FF2B5EF4-FFF2-40B4-BE49-F238E27FC236}">
                <a16:creationId xmlns:a16="http://schemas.microsoft.com/office/drawing/2014/main" xmlns="" id="{007F44BE-2E66-5F46-8946-7C3564B3C637}"/>
              </a:ext>
            </a:extLst>
          </p:cNvPr>
          <p:cNvSpPr txBox="1"/>
          <p:nvPr/>
        </p:nvSpPr>
        <p:spPr>
          <a:xfrm>
            <a:off x="6830583" y="4351574"/>
            <a:ext cx="5246009" cy="2462213"/>
          </a:xfrm>
          <a:prstGeom prst="rect">
            <a:avLst/>
          </a:prstGeom>
          <a:noFill/>
        </p:spPr>
        <p:txBody>
          <a:bodyPr wrap="square" rtlCol="0">
            <a:spAutoFit/>
          </a:bodyPr>
          <a:lstStyle/>
          <a:p>
            <a:pPr marL="285750" indent="-285750">
              <a:buFont typeface="Arial" panose="020B0604020202020204" pitchFamily="34" charset="0"/>
              <a:buChar char="•"/>
            </a:pPr>
            <a:r>
              <a:rPr lang="pl-PL" sz="1100">
                <a:effectLst/>
              </a:rPr>
              <a:t>Torf</a:t>
            </a:r>
          </a:p>
          <a:p>
            <a:pPr marL="285750" indent="-285750">
              <a:buFont typeface="Arial" panose="020B0604020202020204" pitchFamily="34" charset="0"/>
              <a:buChar char="•"/>
            </a:pPr>
            <a:r>
              <a:rPr lang="pl-PL" sz="1100">
                <a:effectLst/>
              </a:rPr>
              <a:t>Zużyte podłoże z uprawy grzybów </a:t>
            </a:r>
            <a:endParaRPr lang="pl-PL" sz="1100"/>
          </a:p>
          <a:p>
            <a:pPr marL="285750" indent="-285750">
              <a:buFont typeface="Arial" panose="020B0604020202020204" pitchFamily="34" charset="0"/>
              <a:buChar char="•"/>
            </a:pPr>
            <a:r>
              <a:rPr lang="pl-PL" sz="1100">
                <a:effectLst/>
              </a:rPr>
              <a:t>Odchody dżdżownic (</a:t>
            </a:r>
            <a:r>
              <a:rPr lang="pl-PL" sz="1100" err="1">
                <a:effectLst/>
              </a:rPr>
              <a:t>wermikompost</a:t>
            </a:r>
            <a:r>
              <a:rPr lang="pl-PL" sz="1100">
                <a:effectLst/>
              </a:rPr>
              <a:t>)</a:t>
            </a:r>
            <a:r>
              <a:rPr lang="pl-PL" sz="1100"/>
              <a:t/>
            </a:r>
            <a:br>
              <a:rPr lang="pl-PL" sz="1100"/>
            </a:br>
            <a:r>
              <a:rPr lang="pl-PL" sz="1100">
                <a:effectLst/>
              </a:rPr>
              <a:t>i mieszanina odchodów owadów z podłożem</a:t>
            </a:r>
          </a:p>
          <a:p>
            <a:pPr marL="285750" indent="-285750">
              <a:buFont typeface="Arial" panose="020B0604020202020204" pitchFamily="34" charset="0"/>
              <a:buChar char="•"/>
            </a:pPr>
            <a:r>
              <a:rPr lang="pl-PL" sz="1100">
                <a:effectLst/>
              </a:rPr>
              <a:t>Guano</a:t>
            </a:r>
          </a:p>
          <a:p>
            <a:pPr marL="285750" indent="-285750">
              <a:buFont typeface="Arial" panose="020B0604020202020204" pitchFamily="34" charset="0"/>
              <a:buChar char="•"/>
            </a:pPr>
            <a:r>
              <a:rPr lang="pl-PL" sz="1100">
                <a:effectLst/>
              </a:rPr>
              <a:t>Produkty i produkty uboczne pochodzenia zwierzęcego, jak: mączka z krwi, mączka z kopyt, mączka rogowa, mączka kostna lub </a:t>
            </a:r>
            <a:r>
              <a:rPr lang="pl-PL" sz="1100" err="1">
                <a:effectLst/>
              </a:rPr>
              <a:t>odżelowana</a:t>
            </a:r>
            <a:r>
              <a:rPr lang="pl-PL" sz="1100">
                <a:effectLst/>
              </a:rPr>
              <a:t> mączka kostna, mączka rybna, mączka mięsna, mączka z piór, włosów i skóry („</a:t>
            </a:r>
            <a:r>
              <a:rPr lang="pl-PL" sz="1100" err="1">
                <a:effectLst/>
              </a:rPr>
              <a:t>chiquette</a:t>
            </a:r>
            <a:r>
              <a:rPr lang="pl-PL" sz="1100">
                <a:effectLst/>
              </a:rPr>
              <a:t>”), wełna, sierść (1), włosy, przetwory mleczne, hydrolizat białkowy (2)</a:t>
            </a:r>
          </a:p>
          <a:p>
            <a:pPr marL="285750" indent="-285750">
              <a:buFont typeface="Arial" panose="020B0604020202020204" pitchFamily="34" charset="0"/>
              <a:buChar char="•"/>
            </a:pPr>
            <a:r>
              <a:rPr lang="pl-PL" sz="1100">
                <a:effectLst/>
              </a:rPr>
              <a:t>Produkty i produkty uboczne pochodzenia roślinnego użyte jako nawozy</a:t>
            </a:r>
            <a:endParaRPr lang="pl-PL" sz="1100"/>
          </a:p>
          <a:p>
            <a:pPr marL="285750" indent="-285750">
              <a:buFont typeface="Arial" panose="020B0604020202020204" pitchFamily="34" charset="0"/>
              <a:buChar char="•"/>
            </a:pPr>
            <a:r>
              <a:rPr lang="pl-PL" sz="1100">
                <a:effectLst/>
              </a:rPr>
              <a:t>Hydrolizaty białkowe pochodzenia roślinnego</a:t>
            </a:r>
          </a:p>
          <a:p>
            <a:pPr marL="285750" indent="-285750">
              <a:buFont typeface="Arial" panose="020B0604020202020204" pitchFamily="34" charset="0"/>
              <a:buChar char="•"/>
            </a:pPr>
            <a:r>
              <a:rPr lang="pl-PL" sz="1100">
                <a:effectLst/>
              </a:rPr>
              <a:t>Kwasy humusowe i </a:t>
            </a:r>
            <a:r>
              <a:rPr lang="pl-PL" sz="1100" err="1">
                <a:effectLst/>
              </a:rPr>
              <a:t>fulwowe</a:t>
            </a:r>
            <a:r>
              <a:rPr lang="pl-PL" sz="1100">
                <a:effectLst/>
              </a:rPr>
              <a:t> </a:t>
            </a:r>
            <a:endParaRPr lang="pl-PL" sz="1100"/>
          </a:p>
          <a:p>
            <a:pPr marL="285750" indent="-285750">
              <a:buFont typeface="Arial" panose="020B0604020202020204" pitchFamily="34" charset="0"/>
              <a:buChar char="•"/>
            </a:pPr>
            <a:r>
              <a:rPr lang="pl-PL" sz="1100">
                <a:effectLst/>
              </a:rPr>
              <a:t>Chityna (polisacharyd uzyskiwany</a:t>
            </a:r>
            <a:r>
              <a:rPr lang="pl-PL" sz="1100"/>
              <a:t/>
            </a:r>
            <a:br>
              <a:rPr lang="pl-PL" sz="1100"/>
            </a:br>
            <a:r>
              <a:rPr lang="pl-PL" sz="1100">
                <a:effectLst/>
              </a:rPr>
              <a:t>z pancerzy skorupiaków)</a:t>
            </a:r>
            <a:endParaRPr lang="pl-PL" sz="1100"/>
          </a:p>
        </p:txBody>
      </p:sp>
      <p:pic>
        <p:nvPicPr>
          <p:cNvPr id="3" name="Obraz 2" descr="Obraz zawierający clipart, Grafika, design&#10;&#10;Zawartość wygenerowana przez sztuczną inteligencję może być niepoprawna.">
            <a:extLst>
              <a:ext uri="{FF2B5EF4-FFF2-40B4-BE49-F238E27FC236}">
                <a16:creationId xmlns:a16="http://schemas.microsoft.com/office/drawing/2014/main" xmlns="" id="{9AA3D64B-911A-C9F6-551A-80E5B671C075}"/>
              </a:ext>
            </a:extLst>
          </p:cNvPr>
          <p:cNvPicPr>
            <a:picLocks noChangeAspect="1"/>
          </p:cNvPicPr>
          <p:nvPr/>
        </p:nvPicPr>
        <p:blipFill>
          <a:blip r:embed="rId4"/>
          <a:stretch>
            <a:fillRect/>
          </a:stretch>
        </p:blipFill>
        <p:spPr>
          <a:xfrm>
            <a:off x="9540283" y="194488"/>
            <a:ext cx="2414920" cy="1046421"/>
          </a:xfrm>
          <a:prstGeom prst="rect">
            <a:avLst/>
          </a:prstGeom>
          <a:ln>
            <a:noFill/>
          </a:ln>
        </p:spPr>
      </p:pic>
      <p:sp>
        <p:nvSpPr>
          <p:cNvPr id="4" name="pole tekstowe 3">
            <a:extLst>
              <a:ext uri="{FF2B5EF4-FFF2-40B4-BE49-F238E27FC236}">
                <a16:creationId xmlns:a16="http://schemas.microsoft.com/office/drawing/2014/main" xmlns="" id="{B1A09012-EBEC-651B-6770-9B8B7B0A9F05}"/>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10" name="Obraz 9" descr="Obraz zawierający zieleń&#10;&#10;Zawartość wygenerowana przez sztuczną inteligencję może być niepoprawna.">
            <a:extLst>
              <a:ext uri="{FF2B5EF4-FFF2-40B4-BE49-F238E27FC236}">
                <a16:creationId xmlns:a16="http://schemas.microsoft.com/office/drawing/2014/main" xmlns="" id="{87F72327-EE20-2B7E-2131-769EA83F51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spTree>
    <p:extLst>
      <p:ext uri="{BB962C8B-B14F-4D97-AF65-F5344CB8AC3E}">
        <p14:creationId xmlns:p14="http://schemas.microsoft.com/office/powerpoint/2010/main" val="16716038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978F01D-DCD5-DB0C-525E-43A33B054043}"/>
            </a:ext>
          </a:extLst>
        </p:cNvPr>
        <p:cNvGrpSpPr/>
        <p:nvPr/>
      </p:nvGrpSpPr>
      <p:grpSpPr>
        <a:xfrm>
          <a:off x="0" y="0"/>
          <a:ext cx="0" cy="0"/>
          <a:chOff x="0" y="0"/>
          <a:chExt cx="0" cy="0"/>
        </a:xfrm>
      </p:grpSpPr>
      <p:sp>
        <p:nvSpPr>
          <p:cNvPr id="7" name="pole tekstowe 6">
            <a:extLst>
              <a:ext uri="{FF2B5EF4-FFF2-40B4-BE49-F238E27FC236}">
                <a16:creationId xmlns:a16="http://schemas.microsoft.com/office/drawing/2014/main" xmlns="" id="{7F11CC2F-3126-56E6-F715-7C0E133E92B7}"/>
              </a:ext>
            </a:extLst>
          </p:cNvPr>
          <p:cNvSpPr txBox="1"/>
          <p:nvPr/>
        </p:nvSpPr>
        <p:spPr>
          <a:xfrm>
            <a:off x="2768686" y="450865"/>
            <a:ext cx="6649324" cy="523220"/>
          </a:xfrm>
          <a:prstGeom prst="rect">
            <a:avLst/>
          </a:prstGeom>
          <a:noFill/>
        </p:spPr>
        <p:txBody>
          <a:bodyPr wrap="square" lIns="91440" tIns="45720" rIns="91440" bIns="45720" rtlCol="0" anchor="t">
            <a:spAutoFit/>
          </a:bodyPr>
          <a:lstStyle/>
          <a:p>
            <a:pPr algn="ctr"/>
            <a:r>
              <a:rPr lang="pl-PL" sz="1400" i="1" dirty="0"/>
              <a:t>Rozporządzenie Parlamentu Europejskiego i Rady (UE) 2018/848 art. 24  ust. 1 lit. b)</a:t>
            </a:r>
            <a:br>
              <a:rPr lang="pl-PL" sz="1400" i="1" dirty="0"/>
            </a:br>
            <a:r>
              <a:rPr lang="pl-PL" sz="1400" i="1" dirty="0"/>
              <a:t>Rozporządzenie wykonawcze Komisji (UE) 2021/1165: Załącznik II</a:t>
            </a:r>
            <a:endParaRPr lang="pl-PL"/>
          </a:p>
        </p:txBody>
      </p:sp>
      <p:sp>
        <p:nvSpPr>
          <p:cNvPr id="2" name="pole tekstowe 1">
            <a:extLst>
              <a:ext uri="{FF2B5EF4-FFF2-40B4-BE49-F238E27FC236}">
                <a16:creationId xmlns:a16="http://schemas.microsoft.com/office/drawing/2014/main" xmlns="" id="{6A581BD0-AC9F-0587-431B-13F156D1BFC9}"/>
              </a:ext>
            </a:extLst>
          </p:cNvPr>
          <p:cNvSpPr txBox="1"/>
          <p:nvPr/>
        </p:nvSpPr>
        <p:spPr>
          <a:xfrm>
            <a:off x="424724" y="2942485"/>
            <a:ext cx="7569835" cy="2585323"/>
          </a:xfrm>
          <a:prstGeom prst="rect">
            <a:avLst/>
          </a:prstGeom>
          <a:noFill/>
        </p:spPr>
        <p:txBody>
          <a:bodyPr wrap="square" lIns="91440" tIns="45720" rIns="91440" bIns="45720" anchor="t">
            <a:spAutoFit/>
          </a:bodyPr>
          <a:lstStyle/>
          <a:p>
            <a:pPr algn="just"/>
            <a:r>
              <a:rPr lang="pl-PL" dirty="0">
                <a:effectLst/>
              </a:rPr>
              <a:t>Zgodnie z częścią I pkt 1.9.6 załącznika II do rozporządzenia (UE) 2018/848 </a:t>
            </a:r>
            <a:br>
              <a:rPr lang="pl-PL" dirty="0">
                <a:effectLst/>
              </a:rPr>
            </a:br>
            <a:r>
              <a:rPr lang="pl-PL" b="1" dirty="0">
                <a:effectLst/>
              </a:rPr>
              <a:t>preparaty z mikroorganizmów mogą być sto­sowane w celu poprawy ogólnego stanu gleby lub poprawy dostępności składników pokarmowych w glebie lub w roślinach uprawnych</a:t>
            </a:r>
            <a:r>
              <a:rPr lang="pl-PL" dirty="0">
                <a:effectLst/>
              </a:rPr>
              <a:t>. </a:t>
            </a:r>
          </a:p>
          <a:p>
            <a:pPr algn="just"/>
            <a:endParaRPr lang="pl-PL">
              <a:effectLst/>
            </a:endParaRPr>
          </a:p>
          <a:p>
            <a:pPr algn="just"/>
            <a:r>
              <a:rPr lang="pl-PL" dirty="0">
                <a:effectLst/>
              </a:rPr>
              <a:t>Mogą być one stosowane wyłącznie zgodnie ze specyfikacjami i ograniczeniami stosowania tych odpowiednich przepisów unijnych i krajowych. Bardziej restrykcyjne warunki stosowania w produkcji ekologicznej zostały określone </a:t>
            </a:r>
            <a:r>
              <a:rPr lang="pl-PL" dirty="0"/>
              <a:t/>
            </a:r>
            <a:br>
              <a:rPr lang="pl-PL" dirty="0"/>
            </a:br>
            <a:r>
              <a:rPr lang="pl-PL" dirty="0">
                <a:effectLst/>
              </a:rPr>
              <a:t>w prawej kolumnie tabel.</a:t>
            </a:r>
            <a:endParaRPr lang="pl-PL" dirty="0">
              <a:ea typeface="Calibri"/>
              <a:cs typeface="Calibri"/>
            </a:endParaRPr>
          </a:p>
        </p:txBody>
      </p:sp>
      <p:pic>
        <p:nvPicPr>
          <p:cNvPr id="3" name="Obraz 2">
            <a:extLst>
              <a:ext uri="{FF2B5EF4-FFF2-40B4-BE49-F238E27FC236}">
                <a16:creationId xmlns:a16="http://schemas.microsoft.com/office/drawing/2014/main" xmlns="" id="{C750F4F1-B948-C98D-7380-A1CCCD2637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7799" y="3249840"/>
            <a:ext cx="3522034" cy="1972339"/>
          </a:xfrm>
          <a:prstGeom prst="rect">
            <a:avLst/>
          </a:prstGeom>
        </p:spPr>
      </p:pic>
      <p:pic>
        <p:nvPicPr>
          <p:cNvPr id="5" name="Obraz 4" descr="Obraz zawierający clipart, Grafika, design&#10;&#10;Zawartość wygenerowana przez sztuczną inteligencję może być niepoprawna.">
            <a:extLst>
              <a:ext uri="{FF2B5EF4-FFF2-40B4-BE49-F238E27FC236}">
                <a16:creationId xmlns:a16="http://schemas.microsoft.com/office/drawing/2014/main" xmlns="" id="{70B5B257-910F-7A11-D75F-454BD1B4898E}"/>
              </a:ext>
            </a:extLst>
          </p:cNvPr>
          <p:cNvPicPr>
            <a:picLocks noChangeAspect="1"/>
          </p:cNvPicPr>
          <p:nvPr/>
        </p:nvPicPr>
        <p:blipFill>
          <a:blip r:embed="rId4"/>
          <a:stretch>
            <a:fillRect/>
          </a:stretch>
        </p:blipFill>
        <p:spPr>
          <a:xfrm>
            <a:off x="9540283" y="194488"/>
            <a:ext cx="2414920" cy="1046421"/>
          </a:xfrm>
          <a:prstGeom prst="rect">
            <a:avLst/>
          </a:prstGeom>
          <a:ln>
            <a:noFill/>
          </a:ln>
        </p:spPr>
      </p:pic>
      <p:sp>
        <p:nvSpPr>
          <p:cNvPr id="9" name="pole tekstowe 8">
            <a:extLst>
              <a:ext uri="{FF2B5EF4-FFF2-40B4-BE49-F238E27FC236}">
                <a16:creationId xmlns:a16="http://schemas.microsoft.com/office/drawing/2014/main" xmlns="" id="{FF8E4B16-8E76-4048-D1D0-488790F0A1D0}"/>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11" name="Obraz 10" descr="Obraz zawierający zieleń&#10;&#10;Zawartość wygenerowana przez sztuczną inteligencję może być niepoprawna.">
            <a:extLst>
              <a:ext uri="{FF2B5EF4-FFF2-40B4-BE49-F238E27FC236}">
                <a16:creationId xmlns:a16="http://schemas.microsoft.com/office/drawing/2014/main" xmlns="" id="{A42B291D-F4BD-E250-2FE5-A0706F1486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sp>
        <p:nvSpPr>
          <p:cNvPr id="8" name="Tytuł 1">
            <a:extLst>
              <a:ext uri="{FF2B5EF4-FFF2-40B4-BE49-F238E27FC236}">
                <a16:creationId xmlns:a16="http://schemas.microsoft.com/office/drawing/2014/main" xmlns="" id="{8AB4FE75-1E0B-0AC6-9B69-EC192FEAE8E4}"/>
              </a:ext>
            </a:extLst>
          </p:cNvPr>
          <p:cNvSpPr txBox="1">
            <a:spLocks/>
          </p:cNvSpPr>
          <p:nvPr/>
        </p:nvSpPr>
        <p:spPr>
          <a:xfrm>
            <a:off x="1910760" y="1363011"/>
            <a:ext cx="8752368" cy="513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l-PL" sz="2800" b="1">
                <a:latin typeface="+mn-lt"/>
              </a:rPr>
              <a:t>N</a:t>
            </a:r>
            <a:r>
              <a:rPr lang="pl-PL" sz="2400" b="1">
                <a:latin typeface="+mn-lt"/>
              </a:rPr>
              <a:t>AWOZY, ŚRODKI POPRAWIAJĄCE WŁAŚCIWOŚCI GLEBY I ODŻYWKI</a:t>
            </a:r>
            <a:endParaRPr lang="pl-PL" sz="2400" b="1">
              <a:latin typeface="+mn-lt"/>
              <a:ea typeface="Calibri"/>
              <a:cs typeface="Calibri"/>
            </a:endParaRPr>
          </a:p>
        </p:txBody>
      </p:sp>
    </p:spTree>
    <p:extLst>
      <p:ext uri="{BB962C8B-B14F-4D97-AF65-F5344CB8AC3E}">
        <p14:creationId xmlns:p14="http://schemas.microsoft.com/office/powerpoint/2010/main" val="33492188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F996D63-D6D7-86C8-8F71-A7D7AF752A9C}"/>
            </a:ext>
          </a:extLst>
        </p:cNvPr>
        <p:cNvGrpSpPr/>
        <p:nvPr/>
      </p:nvGrpSpPr>
      <p:grpSpPr>
        <a:xfrm>
          <a:off x="0" y="0"/>
          <a:ext cx="0" cy="0"/>
          <a:chOff x="0" y="0"/>
          <a:chExt cx="0" cy="0"/>
        </a:xfrm>
      </p:grpSpPr>
      <p:sp>
        <p:nvSpPr>
          <p:cNvPr id="7" name="pole tekstowe 6">
            <a:extLst>
              <a:ext uri="{FF2B5EF4-FFF2-40B4-BE49-F238E27FC236}">
                <a16:creationId xmlns:a16="http://schemas.microsoft.com/office/drawing/2014/main" xmlns="" id="{54298717-ED60-8CE3-CC30-9C8D15093D6D}"/>
              </a:ext>
            </a:extLst>
          </p:cNvPr>
          <p:cNvSpPr txBox="1"/>
          <p:nvPr/>
        </p:nvSpPr>
        <p:spPr>
          <a:xfrm>
            <a:off x="1740871" y="450866"/>
            <a:ext cx="8713813" cy="523220"/>
          </a:xfrm>
          <a:prstGeom prst="rect">
            <a:avLst/>
          </a:prstGeom>
          <a:noFill/>
        </p:spPr>
        <p:txBody>
          <a:bodyPr wrap="square" lIns="91440" tIns="45720" rIns="91440" bIns="45720" rtlCol="0" anchor="t">
            <a:spAutoFit/>
          </a:bodyPr>
          <a:lstStyle/>
          <a:p>
            <a:pPr algn="ctr"/>
            <a:r>
              <a:rPr lang="pl-PL" sz="1400" i="1" dirty="0"/>
              <a:t>Rozporządzenie Parlamentu Europejskiego i Rady (UE) 2018/848 art. 24  ust. 1 lit. b)</a:t>
            </a:r>
            <a:br>
              <a:rPr lang="pl-PL" sz="1400" i="1" dirty="0"/>
            </a:br>
            <a:r>
              <a:rPr lang="pl-PL" sz="1400" i="1" dirty="0"/>
              <a:t>Rozporządzenie wykonawcze Komisji (UE) 2021/1165: Załącznik II</a:t>
            </a:r>
            <a:endParaRPr lang="pl-PL"/>
          </a:p>
        </p:txBody>
      </p:sp>
      <p:sp>
        <p:nvSpPr>
          <p:cNvPr id="5" name="pole tekstowe 4">
            <a:extLst>
              <a:ext uri="{FF2B5EF4-FFF2-40B4-BE49-F238E27FC236}">
                <a16:creationId xmlns:a16="http://schemas.microsoft.com/office/drawing/2014/main" xmlns="" id="{4EE32DC8-B9DF-AC20-A736-3A2836B890B4}"/>
              </a:ext>
            </a:extLst>
          </p:cNvPr>
          <p:cNvSpPr txBox="1"/>
          <p:nvPr/>
        </p:nvSpPr>
        <p:spPr>
          <a:xfrm>
            <a:off x="4424700" y="2264719"/>
            <a:ext cx="3080557" cy="461665"/>
          </a:xfrm>
          <a:prstGeom prst="rect">
            <a:avLst/>
          </a:prstGeom>
          <a:solidFill>
            <a:srgbClr val="A9C938"/>
          </a:solidFill>
          <a:ln w="38100">
            <a:solidFill>
              <a:srgbClr val="A9C938"/>
            </a:solidFill>
          </a:ln>
        </p:spPr>
        <p:txBody>
          <a:bodyPr wrap="square">
            <a:spAutoFit/>
          </a:bodyPr>
          <a:lstStyle/>
          <a:p>
            <a:pPr marL="85725" indent="0" algn="ctr">
              <a:buNone/>
            </a:pPr>
            <a:r>
              <a:rPr lang="pl-PL" sz="2400" b="1" i="1">
                <a:solidFill>
                  <a:srgbClr val="1F5B41"/>
                </a:solidFill>
              </a:rPr>
              <a:t>www.iung.pl</a:t>
            </a:r>
          </a:p>
        </p:txBody>
      </p:sp>
      <p:pic>
        <p:nvPicPr>
          <p:cNvPr id="3" name="Obraz 2">
            <a:extLst>
              <a:ext uri="{FF2B5EF4-FFF2-40B4-BE49-F238E27FC236}">
                <a16:creationId xmlns:a16="http://schemas.microsoft.com/office/drawing/2014/main" xmlns="" id="{5249D7A0-89D0-8742-43BA-6DFE4EBCEF00}"/>
              </a:ext>
            </a:extLst>
          </p:cNvPr>
          <p:cNvPicPr>
            <a:picLocks noChangeAspect="1"/>
          </p:cNvPicPr>
          <p:nvPr/>
        </p:nvPicPr>
        <p:blipFill>
          <a:blip r:embed="rId2"/>
          <a:stretch>
            <a:fillRect/>
          </a:stretch>
        </p:blipFill>
        <p:spPr>
          <a:xfrm>
            <a:off x="1926453" y="5037536"/>
            <a:ext cx="8353712" cy="1348281"/>
          </a:xfrm>
          <a:prstGeom prst="rect">
            <a:avLst/>
          </a:prstGeom>
        </p:spPr>
      </p:pic>
      <p:sp>
        <p:nvSpPr>
          <p:cNvPr id="4" name="pole tekstowe 3">
            <a:extLst>
              <a:ext uri="{FF2B5EF4-FFF2-40B4-BE49-F238E27FC236}">
                <a16:creationId xmlns:a16="http://schemas.microsoft.com/office/drawing/2014/main" xmlns="" id="{C2A89D5D-CEF4-0088-D328-33D700ECB543}"/>
              </a:ext>
            </a:extLst>
          </p:cNvPr>
          <p:cNvSpPr txBox="1"/>
          <p:nvPr/>
        </p:nvSpPr>
        <p:spPr>
          <a:xfrm>
            <a:off x="1916075" y="2998603"/>
            <a:ext cx="8549907" cy="1323439"/>
          </a:xfrm>
          <a:prstGeom prst="rect">
            <a:avLst/>
          </a:prstGeom>
          <a:noFill/>
        </p:spPr>
        <p:txBody>
          <a:bodyPr wrap="square" lIns="91440" tIns="45720" rIns="91440" bIns="45720" rtlCol="0" anchor="t">
            <a:spAutoFit/>
          </a:bodyPr>
          <a:lstStyle/>
          <a:p>
            <a:pPr algn="just"/>
            <a:r>
              <a:rPr lang="pl-PL" sz="2000" b="0" i="0" dirty="0">
                <a:effectLst/>
              </a:rPr>
              <a:t>Jednostką organizacyjną oceniającą i potwierdzającą zgodność w zakresie wymagań określonych w przepisach rolnictwa ekologicznego dla nawozów </a:t>
            </a:r>
            <a:r>
              <a:rPr lang="pl-PL" sz="2000" dirty="0"/>
              <a:t/>
            </a:r>
            <a:br>
              <a:rPr lang="pl-PL" sz="2000" dirty="0"/>
            </a:br>
            <a:r>
              <a:rPr lang="pl-PL" sz="2000" b="0" i="0" dirty="0">
                <a:effectLst/>
              </a:rPr>
              <a:t>i środków poprawiających właściwości gleby do produkcji ekologicznej oraz prowadzącą ich wykaz jest </a:t>
            </a:r>
            <a:r>
              <a:rPr lang="pl-PL" sz="2000" b="1" i="0" dirty="0">
                <a:effectLst/>
              </a:rPr>
              <a:t>IUNG-PIB w Puławach.   </a:t>
            </a:r>
            <a:endParaRPr lang="pl-PL"/>
          </a:p>
        </p:txBody>
      </p:sp>
      <p:pic>
        <p:nvPicPr>
          <p:cNvPr id="9" name="Obraz 8" descr="Obraz zawierający clipart, Grafika, design&#10;&#10;Zawartość wygenerowana przez sztuczną inteligencję może być niepoprawna.">
            <a:extLst>
              <a:ext uri="{FF2B5EF4-FFF2-40B4-BE49-F238E27FC236}">
                <a16:creationId xmlns:a16="http://schemas.microsoft.com/office/drawing/2014/main" xmlns="" id="{68F6A423-8142-CF02-BB83-2657F14CC870}"/>
              </a:ext>
            </a:extLst>
          </p:cNvPr>
          <p:cNvPicPr>
            <a:picLocks noChangeAspect="1"/>
          </p:cNvPicPr>
          <p:nvPr/>
        </p:nvPicPr>
        <p:blipFill>
          <a:blip r:embed="rId3"/>
          <a:stretch>
            <a:fillRect/>
          </a:stretch>
        </p:blipFill>
        <p:spPr>
          <a:xfrm>
            <a:off x="9540283" y="194488"/>
            <a:ext cx="2414920" cy="1046421"/>
          </a:xfrm>
          <a:prstGeom prst="rect">
            <a:avLst/>
          </a:prstGeom>
          <a:ln>
            <a:noFill/>
          </a:ln>
        </p:spPr>
      </p:pic>
      <p:sp>
        <p:nvSpPr>
          <p:cNvPr id="10" name="pole tekstowe 9">
            <a:extLst>
              <a:ext uri="{FF2B5EF4-FFF2-40B4-BE49-F238E27FC236}">
                <a16:creationId xmlns:a16="http://schemas.microsoft.com/office/drawing/2014/main" xmlns="" id="{F738BE4F-E637-F5D1-BBD3-AF0108F73758}"/>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12" name="Obraz 11" descr="Obraz zawierający zieleń&#10;&#10;Zawartość wygenerowana przez sztuczną inteligencję może być niepoprawna.">
            <a:extLst>
              <a:ext uri="{FF2B5EF4-FFF2-40B4-BE49-F238E27FC236}">
                <a16:creationId xmlns:a16="http://schemas.microsoft.com/office/drawing/2014/main" xmlns="" id="{20E428FB-8CFF-D441-56DC-78073E055A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sp>
        <p:nvSpPr>
          <p:cNvPr id="8" name="Tytuł 1">
            <a:extLst>
              <a:ext uri="{FF2B5EF4-FFF2-40B4-BE49-F238E27FC236}">
                <a16:creationId xmlns:a16="http://schemas.microsoft.com/office/drawing/2014/main" xmlns="" id="{0100E914-9527-4199-27EC-C9787ED49384}"/>
              </a:ext>
            </a:extLst>
          </p:cNvPr>
          <p:cNvSpPr txBox="1">
            <a:spLocks/>
          </p:cNvSpPr>
          <p:nvPr/>
        </p:nvSpPr>
        <p:spPr>
          <a:xfrm>
            <a:off x="1910760" y="1363011"/>
            <a:ext cx="8752368" cy="513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l-PL" sz="2800" b="1">
                <a:latin typeface="+mn-lt"/>
              </a:rPr>
              <a:t>N</a:t>
            </a:r>
            <a:r>
              <a:rPr lang="pl-PL" sz="2400" b="1">
                <a:latin typeface="+mn-lt"/>
              </a:rPr>
              <a:t>AWOZY, ŚRODKI POPRAWIAJĄCE WŁAŚCIWOŚCI GLEBY I ODŻYWKI</a:t>
            </a:r>
            <a:endParaRPr lang="pl-PL" sz="2400" b="1">
              <a:latin typeface="+mn-lt"/>
              <a:ea typeface="Calibri"/>
              <a:cs typeface="Calibri"/>
            </a:endParaRPr>
          </a:p>
        </p:txBody>
      </p:sp>
    </p:spTree>
    <p:extLst>
      <p:ext uri="{BB962C8B-B14F-4D97-AF65-F5344CB8AC3E}">
        <p14:creationId xmlns:p14="http://schemas.microsoft.com/office/powerpoint/2010/main" val="13026732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7382" y="5085184"/>
            <a:ext cx="4311540" cy="669032"/>
          </a:xfrm>
        </p:spPr>
      </p:pic>
      <p:pic>
        <p:nvPicPr>
          <p:cNvPr id="5" name="Symbol zastępczy zawartości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381" y="3128488"/>
            <a:ext cx="2731704" cy="1201949"/>
          </a:xfrm>
          <a:prstGeom prst="rect">
            <a:avLst/>
          </a:prstGeom>
        </p:spPr>
      </p:pic>
      <p:pic>
        <p:nvPicPr>
          <p:cNvPr id="6" name="Symbol zastępczy zawartości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381" y="1818756"/>
            <a:ext cx="4494267" cy="674140"/>
          </a:xfrm>
          <a:prstGeom prst="rect">
            <a:avLst/>
          </a:prstGeom>
        </p:spPr>
      </p:pic>
      <p:sp>
        <p:nvSpPr>
          <p:cNvPr id="7" name="pole tekstowe 6"/>
          <p:cNvSpPr txBox="1"/>
          <p:nvPr/>
        </p:nvSpPr>
        <p:spPr>
          <a:xfrm>
            <a:off x="4079776" y="3543196"/>
            <a:ext cx="6528725" cy="369332"/>
          </a:xfrm>
          <a:prstGeom prst="rect">
            <a:avLst/>
          </a:prstGeom>
          <a:noFill/>
        </p:spPr>
        <p:txBody>
          <a:bodyPr wrap="square" rtlCol="0">
            <a:spAutoFit/>
          </a:bodyPr>
          <a:lstStyle/>
          <a:p>
            <a:r>
              <a:rPr lang="pl-PL"/>
              <a:t>Nawozowe produkty mikrobiologiczne 191 pozycji</a:t>
            </a:r>
          </a:p>
        </p:txBody>
      </p:sp>
      <p:sp>
        <p:nvSpPr>
          <p:cNvPr id="8" name="pole tekstowe 7"/>
          <p:cNvSpPr txBox="1"/>
          <p:nvPr/>
        </p:nvSpPr>
        <p:spPr>
          <a:xfrm>
            <a:off x="5478678" y="5231449"/>
            <a:ext cx="1225015" cy="369332"/>
          </a:xfrm>
          <a:prstGeom prst="rect">
            <a:avLst/>
          </a:prstGeom>
          <a:noFill/>
        </p:spPr>
        <p:txBody>
          <a:bodyPr wrap="none" rtlCol="0">
            <a:spAutoFit/>
          </a:bodyPr>
          <a:lstStyle/>
          <a:p>
            <a:r>
              <a:rPr lang="pl-PL"/>
              <a:t>108 pozycji</a:t>
            </a:r>
          </a:p>
        </p:txBody>
      </p:sp>
      <p:sp>
        <p:nvSpPr>
          <p:cNvPr id="9" name="pole tekstowe 8"/>
          <p:cNvSpPr txBox="1"/>
          <p:nvPr/>
        </p:nvSpPr>
        <p:spPr>
          <a:xfrm>
            <a:off x="5785751" y="1967880"/>
            <a:ext cx="1225015" cy="369332"/>
          </a:xfrm>
          <a:prstGeom prst="rect">
            <a:avLst/>
          </a:prstGeom>
          <a:noFill/>
        </p:spPr>
        <p:txBody>
          <a:bodyPr wrap="none" rtlCol="0">
            <a:spAutoFit/>
          </a:bodyPr>
          <a:lstStyle/>
          <a:p>
            <a:r>
              <a:rPr lang="pl-PL"/>
              <a:t>758 pozycji</a:t>
            </a:r>
          </a:p>
        </p:txBody>
      </p:sp>
      <p:pic>
        <p:nvPicPr>
          <p:cNvPr id="10" name="Obraz 9" descr="Obraz zawierający clipart, Grafika, design&#10;&#10;Zawartość wygenerowana przez sztuczną inteligencję może być niepoprawna.">
            <a:extLst>
              <a:ext uri="{FF2B5EF4-FFF2-40B4-BE49-F238E27FC236}">
                <a16:creationId xmlns:a16="http://schemas.microsoft.com/office/drawing/2014/main" xmlns="" id="{36DFA172-CB62-EAD0-6998-51581FEAA22D}"/>
              </a:ext>
            </a:extLst>
          </p:cNvPr>
          <p:cNvPicPr>
            <a:picLocks noChangeAspect="1"/>
          </p:cNvPicPr>
          <p:nvPr/>
        </p:nvPicPr>
        <p:blipFill>
          <a:blip r:embed="rId5"/>
          <a:stretch>
            <a:fillRect/>
          </a:stretch>
        </p:blipFill>
        <p:spPr>
          <a:xfrm>
            <a:off x="9540283" y="194488"/>
            <a:ext cx="2414920" cy="1046421"/>
          </a:xfrm>
          <a:prstGeom prst="rect">
            <a:avLst/>
          </a:prstGeom>
          <a:ln>
            <a:noFill/>
          </a:ln>
        </p:spPr>
      </p:pic>
      <p:sp>
        <p:nvSpPr>
          <p:cNvPr id="11" name="pole tekstowe 10">
            <a:extLst>
              <a:ext uri="{FF2B5EF4-FFF2-40B4-BE49-F238E27FC236}">
                <a16:creationId xmlns:a16="http://schemas.microsoft.com/office/drawing/2014/main" xmlns="" id="{D5423CC8-9987-D5A5-E727-B618F9E9351D}"/>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13" name="Obraz 12" descr="Obraz zawierający zieleń&#10;&#10;Zawartość wygenerowana przez sztuczną inteligencję może być niepoprawna.">
            <a:extLst>
              <a:ext uri="{FF2B5EF4-FFF2-40B4-BE49-F238E27FC236}">
                <a16:creationId xmlns:a16="http://schemas.microsoft.com/office/drawing/2014/main" xmlns="" id="{C596CEBC-1D4D-F2CE-9A25-F6D2E24FF4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spTree>
    <p:extLst>
      <p:ext uri="{BB962C8B-B14F-4D97-AF65-F5344CB8AC3E}">
        <p14:creationId xmlns:p14="http://schemas.microsoft.com/office/powerpoint/2010/main" val="16916070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D8DA0D7-03E1-A654-3EBE-924275390BA3}"/>
            </a:ext>
          </a:extLst>
        </p:cNvPr>
        <p:cNvGrpSpPr/>
        <p:nvPr/>
      </p:nvGrpSpPr>
      <p:grpSpPr>
        <a:xfrm>
          <a:off x="0" y="0"/>
          <a:ext cx="0" cy="0"/>
          <a:chOff x="0" y="0"/>
          <a:chExt cx="0" cy="0"/>
        </a:xfrm>
      </p:grpSpPr>
      <p:pic>
        <p:nvPicPr>
          <p:cNvPr id="9" name="Obraz 8">
            <a:extLst>
              <a:ext uri="{FF2B5EF4-FFF2-40B4-BE49-F238E27FC236}">
                <a16:creationId xmlns:a16="http://schemas.microsoft.com/office/drawing/2014/main" xmlns="" id="{0B111FE0-D91A-E038-5524-9FA76C984714}"/>
              </a:ext>
            </a:extLst>
          </p:cNvPr>
          <p:cNvPicPr>
            <a:picLocks noChangeAspect="1"/>
          </p:cNvPicPr>
          <p:nvPr/>
        </p:nvPicPr>
        <p:blipFill>
          <a:blip r:embed="rId2"/>
          <a:stretch>
            <a:fillRect/>
          </a:stretch>
        </p:blipFill>
        <p:spPr>
          <a:xfrm>
            <a:off x="1854543" y="2062637"/>
            <a:ext cx="8619905" cy="4696112"/>
          </a:xfrm>
          <a:prstGeom prst="rect">
            <a:avLst/>
          </a:prstGeom>
        </p:spPr>
      </p:pic>
      <p:sp>
        <p:nvSpPr>
          <p:cNvPr id="10" name="pole tekstowe 9">
            <a:extLst>
              <a:ext uri="{FF2B5EF4-FFF2-40B4-BE49-F238E27FC236}">
                <a16:creationId xmlns:a16="http://schemas.microsoft.com/office/drawing/2014/main" xmlns="" id="{AEF3A81B-A625-5151-2D3C-9D9C6FDC80B3}"/>
              </a:ext>
            </a:extLst>
          </p:cNvPr>
          <p:cNvSpPr txBox="1"/>
          <p:nvPr/>
        </p:nvSpPr>
        <p:spPr>
          <a:xfrm>
            <a:off x="428629" y="6172184"/>
            <a:ext cx="2088186" cy="461665"/>
          </a:xfrm>
          <a:prstGeom prst="rect">
            <a:avLst/>
          </a:prstGeom>
          <a:solidFill>
            <a:srgbClr val="A9C938"/>
          </a:solidFill>
          <a:ln w="38100">
            <a:solidFill>
              <a:srgbClr val="A9C938"/>
            </a:solidFill>
          </a:ln>
        </p:spPr>
        <p:txBody>
          <a:bodyPr wrap="square">
            <a:spAutoFit/>
          </a:bodyPr>
          <a:lstStyle/>
          <a:p>
            <a:pPr marL="85725" indent="0" algn="ctr">
              <a:buNone/>
            </a:pPr>
            <a:r>
              <a:rPr lang="pl-PL" sz="2400" b="1" i="1">
                <a:solidFill>
                  <a:srgbClr val="1F5B41"/>
                </a:solidFill>
              </a:rPr>
              <a:t>www.iung.pl</a:t>
            </a:r>
          </a:p>
        </p:txBody>
      </p:sp>
      <p:sp>
        <p:nvSpPr>
          <p:cNvPr id="11" name="Prostokąt: zaokrąglone rogi 10">
            <a:extLst>
              <a:ext uri="{FF2B5EF4-FFF2-40B4-BE49-F238E27FC236}">
                <a16:creationId xmlns:a16="http://schemas.microsoft.com/office/drawing/2014/main" xmlns="" id="{3516D49F-7D86-762C-9A81-B70D4E7788DD}"/>
              </a:ext>
            </a:extLst>
          </p:cNvPr>
          <p:cNvSpPr/>
          <p:nvPr/>
        </p:nvSpPr>
        <p:spPr>
          <a:xfrm>
            <a:off x="3451741" y="5943378"/>
            <a:ext cx="6324679" cy="912836"/>
          </a:xfrm>
          <a:prstGeom prst="roundRect">
            <a:avLst/>
          </a:prstGeom>
          <a:noFill/>
          <a:ln w="57150">
            <a:solidFill>
              <a:srgbClr val="A9C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pole tekstowe 2">
            <a:extLst>
              <a:ext uri="{FF2B5EF4-FFF2-40B4-BE49-F238E27FC236}">
                <a16:creationId xmlns:a16="http://schemas.microsoft.com/office/drawing/2014/main" xmlns="" id="{6B1B5FAA-1304-8506-701F-5159120CBE51}"/>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5" name="Obraz 4" descr="Obraz zawierający zieleń&#10;&#10;Zawartość wygenerowana przez sztuczną inteligencję może być niepoprawna.">
            <a:extLst>
              <a:ext uri="{FF2B5EF4-FFF2-40B4-BE49-F238E27FC236}">
                <a16:creationId xmlns:a16="http://schemas.microsoft.com/office/drawing/2014/main" xmlns="" id="{F723D525-4723-996C-FE82-E0BB39E7F4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sp>
        <p:nvSpPr>
          <p:cNvPr id="4" name="pole tekstowe 3">
            <a:extLst>
              <a:ext uri="{FF2B5EF4-FFF2-40B4-BE49-F238E27FC236}">
                <a16:creationId xmlns:a16="http://schemas.microsoft.com/office/drawing/2014/main" xmlns="" id="{AF0B6CAA-AB32-167E-3CE7-7EDE389503DC}"/>
              </a:ext>
            </a:extLst>
          </p:cNvPr>
          <p:cNvSpPr txBox="1"/>
          <p:nvPr/>
        </p:nvSpPr>
        <p:spPr>
          <a:xfrm>
            <a:off x="1740871" y="450866"/>
            <a:ext cx="8713813" cy="523220"/>
          </a:xfrm>
          <a:prstGeom prst="rect">
            <a:avLst/>
          </a:prstGeom>
          <a:noFill/>
        </p:spPr>
        <p:txBody>
          <a:bodyPr wrap="square" lIns="91440" tIns="45720" rIns="91440" bIns="45720" rtlCol="0" anchor="t">
            <a:spAutoFit/>
          </a:bodyPr>
          <a:lstStyle/>
          <a:p>
            <a:pPr algn="ctr"/>
            <a:r>
              <a:rPr lang="pl-PL" sz="1400" i="1" dirty="0"/>
              <a:t>Rozporządzenie Parlamentu Europejskiego i Rady (UE) 2018/848 art. 24  ust. 1 lit. b)</a:t>
            </a:r>
            <a:br>
              <a:rPr lang="pl-PL" sz="1400" i="1" dirty="0"/>
            </a:br>
            <a:r>
              <a:rPr lang="pl-PL" sz="1400" i="1" dirty="0"/>
              <a:t>Rozporządzenie wykonawcze Komisji (UE) 2021/1165: Załącznik II</a:t>
            </a:r>
            <a:endParaRPr lang="pl-PL"/>
          </a:p>
        </p:txBody>
      </p:sp>
      <p:pic>
        <p:nvPicPr>
          <p:cNvPr id="12" name="Obraz 11" descr="Obraz zawierający clipart, Grafika, design&#10;&#10;Zawartość wygenerowana przez sztuczną inteligencję może być niepoprawna.">
            <a:extLst>
              <a:ext uri="{FF2B5EF4-FFF2-40B4-BE49-F238E27FC236}">
                <a16:creationId xmlns:a16="http://schemas.microsoft.com/office/drawing/2014/main" xmlns="" id="{4BCED819-64A8-E927-91E7-24FEB0E16D10}"/>
              </a:ext>
            </a:extLst>
          </p:cNvPr>
          <p:cNvPicPr>
            <a:picLocks noChangeAspect="1"/>
          </p:cNvPicPr>
          <p:nvPr/>
        </p:nvPicPr>
        <p:blipFill>
          <a:blip r:embed="rId4"/>
          <a:stretch>
            <a:fillRect/>
          </a:stretch>
        </p:blipFill>
        <p:spPr>
          <a:xfrm>
            <a:off x="9540283" y="194488"/>
            <a:ext cx="2414920" cy="1046421"/>
          </a:xfrm>
          <a:prstGeom prst="rect">
            <a:avLst/>
          </a:prstGeom>
          <a:ln>
            <a:noFill/>
          </a:ln>
        </p:spPr>
      </p:pic>
      <p:sp>
        <p:nvSpPr>
          <p:cNvPr id="14" name="Tytuł 1">
            <a:extLst>
              <a:ext uri="{FF2B5EF4-FFF2-40B4-BE49-F238E27FC236}">
                <a16:creationId xmlns:a16="http://schemas.microsoft.com/office/drawing/2014/main" xmlns="" id="{99E22DBF-7680-1422-48EE-0CC2070426CD}"/>
              </a:ext>
            </a:extLst>
          </p:cNvPr>
          <p:cNvSpPr txBox="1">
            <a:spLocks/>
          </p:cNvSpPr>
          <p:nvPr/>
        </p:nvSpPr>
        <p:spPr>
          <a:xfrm>
            <a:off x="1910760" y="1363011"/>
            <a:ext cx="8752368" cy="513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l-PL" sz="2800" b="1">
                <a:latin typeface="+mn-lt"/>
              </a:rPr>
              <a:t>N</a:t>
            </a:r>
            <a:r>
              <a:rPr lang="pl-PL" sz="2400" b="1">
                <a:latin typeface="+mn-lt"/>
              </a:rPr>
              <a:t>AWOZY, ŚRODKI POPRAWIAJĄCE WŁAŚCIWOŚCI GLEBY I ODŻYWKI</a:t>
            </a:r>
            <a:endParaRPr lang="pl-PL" sz="2400" b="1">
              <a:latin typeface="+mn-lt"/>
              <a:ea typeface="Calibri"/>
              <a:cs typeface="Calibri"/>
            </a:endParaRPr>
          </a:p>
        </p:txBody>
      </p:sp>
    </p:spTree>
    <p:extLst>
      <p:ext uri="{BB962C8B-B14F-4D97-AF65-F5344CB8AC3E}">
        <p14:creationId xmlns:p14="http://schemas.microsoft.com/office/powerpoint/2010/main" val="3195687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4471191-3FFD-34B5-D255-006C63EFDD31}"/>
            </a:ext>
          </a:extLst>
        </p:cNvPr>
        <p:cNvGrpSpPr/>
        <p:nvPr/>
      </p:nvGrpSpPr>
      <p:grpSpPr>
        <a:xfrm>
          <a:off x="0" y="0"/>
          <a:ext cx="0" cy="0"/>
          <a:chOff x="0" y="0"/>
          <a:chExt cx="0" cy="0"/>
        </a:xfrm>
      </p:grpSpPr>
      <p:pic>
        <p:nvPicPr>
          <p:cNvPr id="3" name="Obraz 2">
            <a:extLst>
              <a:ext uri="{FF2B5EF4-FFF2-40B4-BE49-F238E27FC236}">
                <a16:creationId xmlns:a16="http://schemas.microsoft.com/office/drawing/2014/main" xmlns="" id="{4F387021-DADA-0362-5550-6A69E7A2B5CB}"/>
              </a:ext>
            </a:extLst>
          </p:cNvPr>
          <p:cNvPicPr>
            <a:picLocks noChangeAspect="1"/>
          </p:cNvPicPr>
          <p:nvPr/>
        </p:nvPicPr>
        <p:blipFill>
          <a:blip r:embed="rId2"/>
          <a:stretch>
            <a:fillRect/>
          </a:stretch>
        </p:blipFill>
        <p:spPr>
          <a:xfrm>
            <a:off x="247650" y="1839416"/>
            <a:ext cx="10727538" cy="4601645"/>
          </a:xfrm>
          <a:prstGeom prst="rect">
            <a:avLst/>
          </a:prstGeom>
        </p:spPr>
      </p:pic>
      <p:sp>
        <p:nvSpPr>
          <p:cNvPr id="10" name="pole tekstowe 9">
            <a:extLst>
              <a:ext uri="{FF2B5EF4-FFF2-40B4-BE49-F238E27FC236}">
                <a16:creationId xmlns:a16="http://schemas.microsoft.com/office/drawing/2014/main" xmlns="" id="{724EFEB9-127D-EAFA-D2FD-B6B9592C9A37}"/>
              </a:ext>
            </a:extLst>
          </p:cNvPr>
          <p:cNvSpPr txBox="1"/>
          <p:nvPr/>
        </p:nvSpPr>
        <p:spPr>
          <a:xfrm>
            <a:off x="2599444" y="6437998"/>
            <a:ext cx="2008441" cy="400110"/>
          </a:xfrm>
          <a:prstGeom prst="rect">
            <a:avLst/>
          </a:prstGeom>
          <a:solidFill>
            <a:srgbClr val="A9C938"/>
          </a:solidFill>
          <a:ln w="38100">
            <a:solidFill>
              <a:srgbClr val="A9C938"/>
            </a:solidFill>
          </a:ln>
        </p:spPr>
        <p:txBody>
          <a:bodyPr wrap="square" lIns="91440" tIns="45720" rIns="91440" bIns="45720" anchor="t">
            <a:spAutoFit/>
          </a:bodyPr>
          <a:lstStyle/>
          <a:p>
            <a:pPr marL="85725" indent="0" algn="ctr">
              <a:buNone/>
            </a:pPr>
            <a:r>
              <a:rPr lang="pl-PL" sz="2000" b="1" i="1" dirty="0">
                <a:solidFill>
                  <a:srgbClr val="1F5B41"/>
                </a:solidFill>
              </a:rPr>
              <a:t>www.iung.pl</a:t>
            </a:r>
          </a:p>
        </p:txBody>
      </p:sp>
      <p:pic>
        <p:nvPicPr>
          <p:cNvPr id="5" name="Obraz 4">
            <a:extLst>
              <a:ext uri="{FF2B5EF4-FFF2-40B4-BE49-F238E27FC236}">
                <a16:creationId xmlns:a16="http://schemas.microsoft.com/office/drawing/2014/main" xmlns="" id="{6A0990D3-2B04-6A65-592C-D0DA7C7100BF}"/>
              </a:ext>
            </a:extLst>
          </p:cNvPr>
          <p:cNvPicPr>
            <a:picLocks noChangeAspect="1"/>
          </p:cNvPicPr>
          <p:nvPr/>
        </p:nvPicPr>
        <p:blipFill>
          <a:blip r:embed="rId3"/>
          <a:stretch>
            <a:fillRect/>
          </a:stretch>
        </p:blipFill>
        <p:spPr>
          <a:xfrm>
            <a:off x="8078778" y="1874070"/>
            <a:ext cx="2389048" cy="1603607"/>
          </a:xfrm>
          <a:prstGeom prst="rect">
            <a:avLst/>
          </a:prstGeom>
        </p:spPr>
      </p:pic>
      <p:sp>
        <p:nvSpPr>
          <p:cNvPr id="13" name="pole tekstowe 12">
            <a:extLst>
              <a:ext uri="{FF2B5EF4-FFF2-40B4-BE49-F238E27FC236}">
                <a16:creationId xmlns:a16="http://schemas.microsoft.com/office/drawing/2014/main" xmlns="" id="{D7857613-975E-91CE-8162-CDE4BAFD4BB2}"/>
              </a:ext>
            </a:extLst>
          </p:cNvPr>
          <p:cNvSpPr txBox="1"/>
          <p:nvPr/>
        </p:nvSpPr>
        <p:spPr>
          <a:xfrm>
            <a:off x="7162800" y="3524445"/>
            <a:ext cx="4781550" cy="3108543"/>
          </a:xfrm>
          <a:prstGeom prst="rect">
            <a:avLst/>
          </a:prstGeom>
          <a:noFill/>
        </p:spPr>
        <p:txBody>
          <a:bodyPr wrap="square">
            <a:spAutoFit/>
          </a:bodyPr>
          <a:lstStyle/>
          <a:p>
            <a:pPr algn="l"/>
            <a:r>
              <a:rPr lang="pl-PL" sz="1400" b="1" i="1" dirty="0">
                <a:effectLst/>
              </a:rPr>
              <a:t>Nawozy naturalne</a:t>
            </a:r>
            <a:endParaRPr lang="pl-PL" sz="1400" b="0" i="1" dirty="0">
              <a:effectLst/>
            </a:endParaRPr>
          </a:p>
          <a:p>
            <a:pPr algn="l"/>
            <a:r>
              <a:rPr lang="pl-PL" sz="1400" b="0" i="1" dirty="0">
                <a:effectLst/>
              </a:rPr>
              <a:t>Nawozy naturalne, którymi w rozumieniu ustawy o nawozach </a:t>
            </a:r>
            <a:r>
              <a:rPr lang="pl-PL" sz="1400" b="0" i="1">
                <a:effectLst/>
              </a:rPr>
              <a:t/>
            </a:r>
            <a:br>
              <a:rPr lang="pl-PL" sz="1400" b="0" i="1">
                <a:effectLst/>
              </a:rPr>
            </a:br>
            <a:r>
              <a:rPr lang="pl-PL" sz="1400" b="0" i="1" dirty="0">
                <a:effectLst/>
              </a:rPr>
              <a:t>i nawożeniu są: obornik, gnojówka i gnojowica, odchody pochodzące od zwierząt gospodarskich z wyjątkiem odchodów pszczół i zwierząt futerkowych, bez dodatków innych substancji oraz guano przeznaczone do rolniczego wykorzystania nie podlegają kwalifikacji do stosowania w rolnictwie ekologicznym. </a:t>
            </a:r>
          </a:p>
          <a:p>
            <a:pPr algn="l"/>
            <a:r>
              <a:rPr lang="pl-PL" sz="1400" b="0" i="1" dirty="0">
                <a:effectLst/>
              </a:rPr>
              <a:t>Nawozy naturalne nie mogą pochodzić z gospodarstw prowadzących intensywny chów zwierząt, w których obsada przekracza 2500 sztuk DJP.</a:t>
            </a:r>
          </a:p>
          <a:p>
            <a:pPr algn="l"/>
            <a:r>
              <a:rPr lang="pl-PL" sz="1400" b="0" i="1" dirty="0">
                <a:effectLst/>
              </a:rPr>
              <a:t>Nawozy naturalne można zbywać do bezpośredniego rolniczego wykorzystania wyłącznie na podstawie pisemnej umowy, którą obie strony przechowują przez okres co najmniej  3 lat.</a:t>
            </a:r>
          </a:p>
        </p:txBody>
      </p:sp>
      <p:sp>
        <p:nvSpPr>
          <p:cNvPr id="4" name="pole tekstowe 3">
            <a:extLst>
              <a:ext uri="{FF2B5EF4-FFF2-40B4-BE49-F238E27FC236}">
                <a16:creationId xmlns:a16="http://schemas.microsoft.com/office/drawing/2014/main" xmlns="" id="{3BDD0BC9-D9D1-E835-4B4A-9212212F950D}"/>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11" name="Obraz 10" descr="Obraz zawierający zieleń&#10;&#10;Zawartość wygenerowana przez sztuczną inteligencję może być niepoprawna.">
            <a:extLst>
              <a:ext uri="{FF2B5EF4-FFF2-40B4-BE49-F238E27FC236}">
                <a16:creationId xmlns:a16="http://schemas.microsoft.com/office/drawing/2014/main" xmlns="" id="{019E5B18-4ED5-5CDB-856E-AC3320CC26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sp>
        <p:nvSpPr>
          <p:cNvPr id="8" name="pole tekstowe 7">
            <a:extLst>
              <a:ext uri="{FF2B5EF4-FFF2-40B4-BE49-F238E27FC236}">
                <a16:creationId xmlns:a16="http://schemas.microsoft.com/office/drawing/2014/main" xmlns="" id="{C4D876AA-BC8E-01CE-B011-4BD990ADE5EC}"/>
              </a:ext>
            </a:extLst>
          </p:cNvPr>
          <p:cNvSpPr txBox="1"/>
          <p:nvPr/>
        </p:nvSpPr>
        <p:spPr>
          <a:xfrm>
            <a:off x="1740871" y="450866"/>
            <a:ext cx="8713813" cy="523220"/>
          </a:xfrm>
          <a:prstGeom prst="rect">
            <a:avLst/>
          </a:prstGeom>
          <a:noFill/>
        </p:spPr>
        <p:txBody>
          <a:bodyPr wrap="square" lIns="91440" tIns="45720" rIns="91440" bIns="45720" rtlCol="0" anchor="t">
            <a:spAutoFit/>
          </a:bodyPr>
          <a:lstStyle/>
          <a:p>
            <a:pPr algn="ctr"/>
            <a:r>
              <a:rPr lang="pl-PL" sz="1400" i="1" dirty="0"/>
              <a:t>Rozporządzenie Parlamentu Europejskiego i Rady (UE) 2018/848 art. 24  ust. 1 lit. b)</a:t>
            </a:r>
            <a:br>
              <a:rPr lang="pl-PL" sz="1400" i="1" dirty="0"/>
            </a:br>
            <a:r>
              <a:rPr lang="pl-PL" sz="1400" i="1" dirty="0"/>
              <a:t>Rozporządzenie wykonawcze Komisji (UE) 2021/1165: Załącznik II</a:t>
            </a:r>
            <a:endParaRPr lang="pl-PL"/>
          </a:p>
        </p:txBody>
      </p:sp>
      <p:pic>
        <p:nvPicPr>
          <p:cNvPr id="12" name="Obraz 11" descr="Obraz zawierający clipart, Grafika, design&#10;&#10;Zawartość wygenerowana przez sztuczną inteligencję może być niepoprawna.">
            <a:extLst>
              <a:ext uri="{FF2B5EF4-FFF2-40B4-BE49-F238E27FC236}">
                <a16:creationId xmlns:a16="http://schemas.microsoft.com/office/drawing/2014/main" xmlns="" id="{3B867527-8FB8-723D-DD8B-BE1457132E28}"/>
              </a:ext>
            </a:extLst>
          </p:cNvPr>
          <p:cNvPicPr>
            <a:picLocks noChangeAspect="1"/>
          </p:cNvPicPr>
          <p:nvPr/>
        </p:nvPicPr>
        <p:blipFill>
          <a:blip r:embed="rId5"/>
          <a:stretch>
            <a:fillRect/>
          </a:stretch>
        </p:blipFill>
        <p:spPr>
          <a:xfrm>
            <a:off x="9540283" y="194488"/>
            <a:ext cx="2414920" cy="1046421"/>
          </a:xfrm>
          <a:prstGeom prst="rect">
            <a:avLst/>
          </a:prstGeom>
          <a:ln>
            <a:noFill/>
          </a:ln>
        </p:spPr>
      </p:pic>
      <p:sp>
        <p:nvSpPr>
          <p:cNvPr id="15" name="Tytuł 1">
            <a:extLst>
              <a:ext uri="{FF2B5EF4-FFF2-40B4-BE49-F238E27FC236}">
                <a16:creationId xmlns:a16="http://schemas.microsoft.com/office/drawing/2014/main" xmlns="" id="{E741730E-5831-1ADC-3015-F339F524D29D}"/>
              </a:ext>
            </a:extLst>
          </p:cNvPr>
          <p:cNvSpPr txBox="1">
            <a:spLocks/>
          </p:cNvSpPr>
          <p:nvPr/>
        </p:nvSpPr>
        <p:spPr>
          <a:xfrm>
            <a:off x="1910760" y="1363011"/>
            <a:ext cx="8752368" cy="513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l-PL" sz="2800" b="1">
                <a:latin typeface="+mn-lt"/>
              </a:rPr>
              <a:t>N</a:t>
            </a:r>
            <a:r>
              <a:rPr lang="pl-PL" sz="2400" b="1">
                <a:latin typeface="+mn-lt"/>
              </a:rPr>
              <a:t>AWOZY, ŚRODKI POPRAWIAJĄCE WŁAŚCIWOŚCI GLEBY I ODŻYWKI</a:t>
            </a:r>
            <a:endParaRPr lang="pl-PL" sz="2400" b="1">
              <a:latin typeface="+mn-lt"/>
              <a:ea typeface="Calibri"/>
              <a:cs typeface="Calibri"/>
            </a:endParaRPr>
          </a:p>
        </p:txBody>
      </p:sp>
    </p:spTree>
    <p:extLst>
      <p:ext uri="{BB962C8B-B14F-4D97-AF65-F5344CB8AC3E}">
        <p14:creationId xmlns:p14="http://schemas.microsoft.com/office/powerpoint/2010/main" val="38222069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35E11B3-02CC-628D-A391-91B5776BF2C1}"/>
            </a:ext>
          </a:extLst>
        </p:cNvPr>
        <p:cNvGrpSpPr/>
        <p:nvPr/>
      </p:nvGrpSpPr>
      <p:grpSpPr>
        <a:xfrm>
          <a:off x="0" y="0"/>
          <a:ext cx="0" cy="0"/>
          <a:chOff x="0" y="0"/>
          <a:chExt cx="0" cy="0"/>
        </a:xfrm>
      </p:grpSpPr>
      <p:pic>
        <p:nvPicPr>
          <p:cNvPr id="4" name="Obraz 3">
            <a:extLst>
              <a:ext uri="{FF2B5EF4-FFF2-40B4-BE49-F238E27FC236}">
                <a16:creationId xmlns:a16="http://schemas.microsoft.com/office/drawing/2014/main" xmlns="" id="{475E68E9-1134-F25E-71E6-DCAC16E6B78E}"/>
              </a:ext>
            </a:extLst>
          </p:cNvPr>
          <p:cNvPicPr>
            <a:picLocks noChangeAspect="1"/>
          </p:cNvPicPr>
          <p:nvPr/>
        </p:nvPicPr>
        <p:blipFill>
          <a:blip r:embed="rId2"/>
          <a:stretch>
            <a:fillRect/>
          </a:stretch>
        </p:blipFill>
        <p:spPr>
          <a:xfrm>
            <a:off x="1018510" y="2062637"/>
            <a:ext cx="10166941" cy="4497759"/>
          </a:xfrm>
          <a:prstGeom prst="rect">
            <a:avLst/>
          </a:prstGeom>
        </p:spPr>
      </p:pic>
      <p:pic>
        <p:nvPicPr>
          <p:cNvPr id="11" name="Obraz 10">
            <a:extLst>
              <a:ext uri="{FF2B5EF4-FFF2-40B4-BE49-F238E27FC236}">
                <a16:creationId xmlns:a16="http://schemas.microsoft.com/office/drawing/2014/main" xmlns="" id="{33D479DB-49DC-7302-700E-1ED1E2671013}"/>
              </a:ext>
            </a:extLst>
          </p:cNvPr>
          <p:cNvPicPr>
            <a:picLocks noChangeAspect="1"/>
          </p:cNvPicPr>
          <p:nvPr/>
        </p:nvPicPr>
        <p:blipFill>
          <a:blip r:embed="rId3"/>
          <a:stretch>
            <a:fillRect/>
          </a:stretch>
        </p:blipFill>
        <p:spPr>
          <a:xfrm>
            <a:off x="8720807" y="2061469"/>
            <a:ext cx="2014637" cy="1974074"/>
          </a:xfrm>
          <a:prstGeom prst="rect">
            <a:avLst/>
          </a:prstGeom>
        </p:spPr>
      </p:pic>
      <p:sp>
        <p:nvSpPr>
          <p:cNvPr id="3" name="pole tekstowe 2">
            <a:extLst>
              <a:ext uri="{FF2B5EF4-FFF2-40B4-BE49-F238E27FC236}">
                <a16:creationId xmlns:a16="http://schemas.microsoft.com/office/drawing/2014/main" xmlns="" id="{08E440CC-82A3-1442-7BA5-6FBB2507459E}"/>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9" name="Obraz 8" descr="Obraz zawierający zieleń&#10;&#10;Zawartość wygenerowana przez sztuczną inteligencję może być niepoprawna.">
            <a:extLst>
              <a:ext uri="{FF2B5EF4-FFF2-40B4-BE49-F238E27FC236}">
                <a16:creationId xmlns:a16="http://schemas.microsoft.com/office/drawing/2014/main" xmlns="" id="{652CA621-A2C9-1147-43C2-0AFEEE26CA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sp>
        <p:nvSpPr>
          <p:cNvPr id="5" name="pole tekstowe 4">
            <a:extLst>
              <a:ext uri="{FF2B5EF4-FFF2-40B4-BE49-F238E27FC236}">
                <a16:creationId xmlns:a16="http://schemas.microsoft.com/office/drawing/2014/main" xmlns="" id="{9159E014-9997-7BA2-1187-B62E973771C2}"/>
              </a:ext>
            </a:extLst>
          </p:cNvPr>
          <p:cNvSpPr txBox="1"/>
          <p:nvPr/>
        </p:nvSpPr>
        <p:spPr>
          <a:xfrm>
            <a:off x="1740871" y="450866"/>
            <a:ext cx="8713813" cy="523220"/>
          </a:xfrm>
          <a:prstGeom prst="rect">
            <a:avLst/>
          </a:prstGeom>
          <a:noFill/>
        </p:spPr>
        <p:txBody>
          <a:bodyPr wrap="square" lIns="91440" tIns="45720" rIns="91440" bIns="45720" rtlCol="0" anchor="t">
            <a:spAutoFit/>
          </a:bodyPr>
          <a:lstStyle/>
          <a:p>
            <a:pPr algn="ctr"/>
            <a:r>
              <a:rPr lang="pl-PL" sz="1400" i="1" dirty="0"/>
              <a:t>Rozporządzenie Parlamentu Europejskiego i Rady (UE) 2018/848 art. 24  ust. 1 lit. b)</a:t>
            </a:r>
            <a:br>
              <a:rPr lang="pl-PL" sz="1400" i="1" dirty="0"/>
            </a:br>
            <a:r>
              <a:rPr lang="pl-PL" sz="1400" i="1" dirty="0"/>
              <a:t>Rozporządzenie wykonawcze Komisji (UE) 2021/1165: Załącznik II</a:t>
            </a:r>
            <a:endParaRPr lang="pl-PL"/>
          </a:p>
        </p:txBody>
      </p:sp>
      <p:pic>
        <p:nvPicPr>
          <p:cNvPr id="12" name="Obraz 11" descr="Obraz zawierający clipart, Grafika, design&#10;&#10;Zawartość wygenerowana przez sztuczną inteligencję może być niepoprawna.">
            <a:extLst>
              <a:ext uri="{FF2B5EF4-FFF2-40B4-BE49-F238E27FC236}">
                <a16:creationId xmlns:a16="http://schemas.microsoft.com/office/drawing/2014/main" xmlns="" id="{F92BA7F3-1186-363E-4C71-E6BE2D32171B}"/>
              </a:ext>
            </a:extLst>
          </p:cNvPr>
          <p:cNvPicPr>
            <a:picLocks noChangeAspect="1"/>
          </p:cNvPicPr>
          <p:nvPr/>
        </p:nvPicPr>
        <p:blipFill>
          <a:blip r:embed="rId5"/>
          <a:stretch>
            <a:fillRect/>
          </a:stretch>
        </p:blipFill>
        <p:spPr>
          <a:xfrm>
            <a:off x="9540283" y="194488"/>
            <a:ext cx="2414920" cy="1046421"/>
          </a:xfrm>
          <a:prstGeom prst="rect">
            <a:avLst/>
          </a:prstGeom>
          <a:ln>
            <a:noFill/>
          </a:ln>
        </p:spPr>
      </p:pic>
      <p:sp>
        <p:nvSpPr>
          <p:cNvPr id="14" name="Tytuł 1">
            <a:extLst>
              <a:ext uri="{FF2B5EF4-FFF2-40B4-BE49-F238E27FC236}">
                <a16:creationId xmlns:a16="http://schemas.microsoft.com/office/drawing/2014/main" xmlns="" id="{58891634-6098-F45D-418C-E4199178AE0E}"/>
              </a:ext>
            </a:extLst>
          </p:cNvPr>
          <p:cNvSpPr txBox="1">
            <a:spLocks/>
          </p:cNvSpPr>
          <p:nvPr/>
        </p:nvSpPr>
        <p:spPr>
          <a:xfrm>
            <a:off x="1910760" y="1363011"/>
            <a:ext cx="8752368" cy="513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l-PL" sz="2800" b="1">
                <a:latin typeface="+mn-lt"/>
              </a:rPr>
              <a:t>N</a:t>
            </a:r>
            <a:r>
              <a:rPr lang="pl-PL" sz="2400" b="1">
                <a:latin typeface="+mn-lt"/>
              </a:rPr>
              <a:t>AWOZY, ŚRODKI POPRAWIAJĄCE WŁAŚCIWOŚCI GLEBY I ODŻYWKI</a:t>
            </a:r>
            <a:endParaRPr lang="pl-PL" sz="2400" b="1">
              <a:latin typeface="+mn-lt"/>
              <a:ea typeface="Calibri"/>
              <a:cs typeface="Calibri"/>
            </a:endParaRPr>
          </a:p>
        </p:txBody>
      </p:sp>
      <p:sp>
        <p:nvSpPr>
          <p:cNvPr id="28" name="pole tekstowe 27">
            <a:extLst>
              <a:ext uri="{FF2B5EF4-FFF2-40B4-BE49-F238E27FC236}">
                <a16:creationId xmlns:a16="http://schemas.microsoft.com/office/drawing/2014/main" xmlns="" id="{7FD1D04D-9B4F-8A66-2BE6-20205916EE21}"/>
              </a:ext>
            </a:extLst>
          </p:cNvPr>
          <p:cNvSpPr txBox="1"/>
          <p:nvPr/>
        </p:nvSpPr>
        <p:spPr>
          <a:xfrm>
            <a:off x="8722025" y="6154463"/>
            <a:ext cx="2008441" cy="400110"/>
          </a:xfrm>
          <a:prstGeom prst="rect">
            <a:avLst/>
          </a:prstGeom>
          <a:solidFill>
            <a:srgbClr val="A9C938"/>
          </a:solidFill>
          <a:ln w="38100">
            <a:solidFill>
              <a:srgbClr val="A9C938"/>
            </a:solidFill>
          </a:ln>
        </p:spPr>
        <p:txBody>
          <a:bodyPr wrap="square" lIns="91440" tIns="45720" rIns="91440" bIns="45720" anchor="t">
            <a:spAutoFit/>
          </a:bodyPr>
          <a:lstStyle/>
          <a:p>
            <a:pPr marL="85725" indent="0" algn="ctr">
              <a:buNone/>
            </a:pPr>
            <a:r>
              <a:rPr lang="pl-PL" sz="2000" b="1" i="1" dirty="0">
                <a:solidFill>
                  <a:srgbClr val="1F5B41"/>
                </a:solidFill>
              </a:rPr>
              <a:t>www.iung.pl</a:t>
            </a:r>
          </a:p>
        </p:txBody>
      </p:sp>
    </p:spTree>
    <p:extLst>
      <p:ext uri="{BB962C8B-B14F-4D97-AF65-F5344CB8AC3E}">
        <p14:creationId xmlns:p14="http://schemas.microsoft.com/office/powerpoint/2010/main" val="27846329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BA97C0A-7950-72C2-ED76-825DE19F3EBB}"/>
            </a:ext>
          </a:extLst>
        </p:cNvPr>
        <p:cNvGrpSpPr/>
        <p:nvPr/>
      </p:nvGrpSpPr>
      <p:grpSpPr>
        <a:xfrm>
          <a:off x="0" y="0"/>
          <a:ext cx="0" cy="0"/>
          <a:chOff x="0" y="0"/>
          <a:chExt cx="0" cy="0"/>
        </a:xfrm>
      </p:grpSpPr>
      <p:pic>
        <p:nvPicPr>
          <p:cNvPr id="3" name="Obraz 2">
            <a:extLst>
              <a:ext uri="{FF2B5EF4-FFF2-40B4-BE49-F238E27FC236}">
                <a16:creationId xmlns:a16="http://schemas.microsoft.com/office/drawing/2014/main" xmlns="" id="{562190D3-FE64-48AF-9A90-4052EFB13ECF}"/>
              </a:ext>
            </a:extLst>
          </p:cNvPr>
          <p:cNvPicPr>
            <a:picLocks noChangeAspect="1"/>
          </p:cNvPicPr>
          <p:nvPr/>
        </p:nvPicPr>
        <p:blipFill>
          <a:blip r:embed="rId2"/>
          <a:stretch>
            <a:fillRect/>
          </a:stretch>
        </p:blipFill>
        <p:spPr>
          <a:xfrm>
            <a:off x="7766655" y="3426666"/>
            <a:ext cx="2205134" cy="1931393"/>
          </a:xfrm>
          <a:prstGeom prst="rect">
            <a:avLst/>
          </a:prstGeom>
        </p:spPr>
      </p:pic>
      <p:pic>
        <p:nvPicPr>
          <p:cNvPr id="9" name="Obraz 8">
            <a:extLst>
              <a:ext uri="{FF2B5EF4-FFF2-40B4-BE49-F238E27FC236}">
                <a16:creationId xmlns:a16="http://schemas.microsoft.com/office/drawing/2014/main" xmlns="" id="{1425130D-E85B-E479-24BB-68CC0041B27A}"/>
              </a:ext>
            </a:extLst>
          </p:cNvPr>
          <p:cNvPicPr>
            <a:picLocks noChangeAspect="1"/>
          </p:cNvPicPr>
          <p:nvPr/>
        </p:nvPicPr>
        <p:blipFill>
          <a:blip r:embed="rId3"/>
          <a:stretch>
            <a:fillRect/>
          </a:stretch>
        </p:blipFill>
        <p:spPr>
          <a:xfrm>
            <a:off x="2033268" y="2080375"/>
            <a:ext cx="5186253" cy="4526320"/>
          </a:xfrm>
          <a:prstGeom prst="rect">
            <a:avLst/>
          </a:prstGeom>
        </p:spPr>
      </p:pic>
      <p:sp>
        <p:nvSpPr>
          <p:cNvPr id="4" name="pole tekstowe 3">
            <a:extLst>
              <a:ext uri="{FF2B5EF4-FFF2-40B4-BE49-F238E27FC236}">
                <a16:creationId xmlns:a16="http://schemas.microsoft.com/office/drawing/2014/main" xmlns="" id="{EF496938-7FC7-14AF-C9D1-38FDD57C62BA}"/>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11" name="Obraz 10" descr="Obraz zawierający zieleń&#10;&#10;Zawartość wygenerowana przez sztuczną inteligencję może być niepoprawna.">
            <a:extLst>
              <a:ext uri="{FF2B5EF4-FFF2-40B4-BE49-F238E27FC236}">
                <a16:creationId xmlns:a16="http://schemas.microsoft.com/office/drawing/2014/main" xmlns="" id="{B0204117-34C4-D910-484C-76720725F9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sp>
        <p:nvSpPr>
          <p:cNvPr id="5" name="pole tekstowe 4">
            <a:extLst>
              <a:ext uri="{FF2B5EF4-FFF2-40B4-BE49-F238E27FC236}">
                <a16:creationId xmlns:a16="http://schemas.microsoft.com/office/drawing/2014/main" xmlns="" id="{E4306BF9-94B9-D345-869C-6783D080B224}"/>
              </a:ext>
            </a:extLst>
          </p:cNvPr>
          <p:cNvSpPr txBox="1"/>
          <p:nvPr/>
        </p:nvSpPr>
        <p:spPr>
          <a:xfrm>
            <a:off x="1740871" y="450866"/>
            <a:ext cx="8713813" cy="523220"/>
          </a:xfrm>
          <a:prstGeom prst="rect">
            <a:avLst/>
          </a:prstGeom>
          <a:noFill/>
        </p:spPr>
        <p:txBody>
          <a:bodyPr wrap="square" lIns="91440" tIns="45720" rIns="91440" bIns="45720" rtlCol="0" anchor="t">
            <a:spAutoFit/>
          </a:bodyPr>
          <a:lstStyle/>
          <a:p>
            <a:pPr algn="ctr"/>
            <a:r>
              <a:rPr lang="pl-PL" sz="1400" i="1" dirty="0"/>
              <a:t>Rozporządzenie Parlamentu Europejskiego i Rady (UE) 2018/848 art. 24  ust. 1 lit. b)</a:t>
            </a:r>
            <a:br>
              <a:rPr lang="pl-PL" sz="1400" i="1" dirty="0"/>
            </a:br>
            <a:r>
              <a:rPr lang="pl-PL" sz="1400" i="1" dirty="0"/>
              <a:t>Rozporządzenie wykonawcze Komisji (UE) 2021/1165: Załącznik II</a:t>
            </a:r>
            <a:endParaRPr lang="pl-PL"/>
          </a:p>
        </p:txBody>
      </p:sp>
      <p:pic>
        <p:nvPicPr>
          <p:cNvPr id="12" name="Obraz 11" descr="Obraz zawierający clipart, Grafika, design&#10;&#10;Zawartość wygenerowana przez sztuczną inteligencję może być niepoprawna.">
            <a:extLst>
              <a:ext uri="{FF2B5EF4-FFF2-40B4-BE49-F238E27FC236}">
                <a16:creationId xmlns:a16="http://schemas.microsoft.com/office/drawing/2014/main" xmlns="" id="{201608ED-2A89-2A4B-0F33-8E11B4E4710A}"/>
              </a:ext>
            </a:extLst>
          </p:cNvPr>
          <p:cNvPicPr>
            <a:picLocks noChangeAspect="1"/>
          </p:cNvPicPr>
          <p:nvPr/>
        </p:nvPicPr>
        <p:blipFill>
          <a:blip r:embed="rId5"/>
          <a:stretch>
            <a:fillRect/>
          </a:stretch>
        </p:blipFill>
        <p:spPr>
          <a:xfrm>
            <a:off x="9540283" y="194488"/>
            <a:ext cx="2414920" cy="1046421"/>
          </a:xfrm>
          <a:prstGeom prst="rect">
            <a:avLst/>
          </a:prstGeom>
          <a:ln>
            <a:noFill/>
          </a:ln>
        </p:spPr>
      </p:pic>
      <p:sp>
        <p:nvSpPr>
          <p:cNvPr id="14" name="Tytuł 1">
            <a:extLst>
              <a:ext uri="{FF2B5EF4-FFF2-40B4-BE49-F238E27FC236}">
                <a16:creationId xmlns:a16="http://schemas.microsoft.com/office/drawing/2014/main" xmlns="" id="{940D311B-897D-D271-1034-5F505ECF2113}"/>
              </a:ext>
            </a:extLst>
          </p:cNvPr>
          <p:cNvSpPr txBox="1">
            <a:spLocks/>
          </p:cNvSpPr>
          <p:nvPr/>
        </p:nvSpPr>
        <p:spPr>
          <a:xfrm>
            <a:off x="1910760" y="1363011"/>
            <a:ext cx="8752368" cy="513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l-PL" sz="2800" b="1">
                <a:latin typeface="+mn-lt"/>
              </a:rPr>
              <a:t>N</a:t>
            </a:r>
            <a:r>
              <a:rPr lang="pl-PL" sz="2400" b="1">
                <a:latin typeface="+mn-lt"/>
              </a:rPr>
              <a:t>AWOZY, ŚRODKI POPRAWIAJĄCE WŁAŚCIWOŚCI GLEBY I ODŻYWKI</a:t>
            </a:r>
            <a:endParaRPr lang="pl-PL" sz="2400" b="1">
              <a:latin typeface="+mn-lt"/>
              <a:ea typeface="Calibri"/>
              <a:cs typeface="Calibri"/>
            </a:endParaRPr>
          </a:p>
        </p:txBody>
      </p:sp>
      <p:sp>
        <p:nvSpPr>
          <p:cNvPr id="16" name="pole tekstowe 15">
            <a:extLst>
              <a:ext uri="{FF2B5EF4-FFF2-40B4-BE49-F238E27FC236}">
                <a16:creationId xmlns:a16="http://schemas.microsoft.com/office/drawing/2014/main" xmlns="" id="{09711A48-C781-BF9E-9BFB-A93C9F9E78DC}"/>
              </a:ext>
            </a:extLst>
          </p:cNvPr>
          <p:cNvSpPr txBox="1"/>
          <p:nvPr/>
        </p:nvSpPr>
        <p:spPr>
          <a:xfrm>
            <a:off x="7862560" y="5472207"/>
            <a:ext cx="2008441" cy="400110"/>
          </a:xfrm>
          <a:prstGeom prst="rect">
            <a:avLst/>
          </a:prstGeom>
          <a:solidFill>
            <a:srgbClr val="A9C938"/>
          </a:solidFill>
          <a:ln w="38100">
            <a:solidFill>
              <a:srgbClr val="A9C938"/>
            </a:solidFill>
          </a:ln>
        </p:spPr>
        <p:txBody>
          <a:bodyPr wrap="square" lIns="91440" tIns="45720" rIns="91440" bIns="45720" anchor="t">
            <a:spAutoFit/>
          </a:bodyPr>
          <a:lstStyle/>
          <a:p>
            <a:pPr marL="85725" indent="0" algn="ctr">
              <a:buNone/>
            </a:pPr>
            <a:r>
              <a:rPr lang="pl-PL" sz="2000" b="1" i="1" dirty="0">
                <a:solidFill>
                  <a:srgbClr val="1F5B41"/>
                </a:solidFill>
              </a:rPr>
              <a:t>www.iung.pl</a:t>
            </a:r>
          </a:p>
        </p:txBody>
      </p:sp>
    </p:spTree>
    <p:extLst>
      <p:ext uri="{BB962C8B-B14F-4D97-AF65-F5344CB8AC3E}">
        <p14:creationId xmlns:p14="http://schemas.microsoft.com/office/powerpoint/2010/main" val="11689053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7872BBE-4D40-23AD-1894-F5814AA1521D}"/>
            </a:ext>
          </a:extLst>
        </p:cNvPr>
        <p:cNvGrpSpPr/>
        <p:nvPr/>
      </p:nvGrpSpPr>
      <p:grpSpPr>
        <a:xfrm>
          <a:off x="0" y="0"/>
          <a:ext cx="0" cy="0"/>
          <a:chOff x="0" y="0"/>
          <a:chExt cx="0" cy="0"/>
        </a:xfrm>
      </p:grpSpPr>
      <p:pic>
        <p:nvPicPr>
          <p:cNvPr id="11" name="Obraz 10">
            <a:extLst>
              <a:ext uri="{FF2B5EF4-FFF2-40B4-BE49-F238E27FC236}">
                <a16:creationId xmlns:a16="http://schemas.microsoft.com/office/drawing/2014/main" xmlns="" id="{8526668E-58FE-3059-F30B-CBD3580BDA3F}"/>
              </a:ext>
            </a:extLst>
          </p:cNvPr>
          <p:cNvPicPr>
            <a:picLocks noChangeAspect="1"/>
          </p:cNvPicPr>
          <p:nvPr/>
        </p:nvPicPr>
        <p:blipFill>
          <a:blip r:embed="rId2"/>
          <a:stretch>
            <a:fillRect/>
          </a:stretch>
        </p:blipFill>
        <p:spPr>
          <a:xfrm>
            <a:off x="1044026" y="1849853"/>
            <a:ext cx="10103325" cy="4926356"/>
          </a:xfrm>
          <a:prstGeom prst="rect">
            <a:avLst/>
          </a:prstGeom>
        </p:spPr>
      </p:pic>
      <p:pic>
        <p:nvPicPr>
          <p:cNvPr id="4" name="Obraz 3">
            <a:extLst>
              <a:ext uri="{FF2B5EF4-FFF2-40B4-BE49-F238E27FC236}">
                <a16:creationId xmlns:a16="http://schemas.microsoft.com/office/drawing/2014/main" xmlns="" id="{013FDB12-B94B-178A-08BA-4CA12E68D384}"/>
              </a:ext>
            </a:extLst>
          </p:cNvPr>
          <p:cNvPicPr>
            <a:picLocks noChangeAspect="1"/>
          </p:cNvPicPr>
          <p:nvPr/>
        </p:nvPicPr>
        <p:blipFill>
          <a:blip r:embed="rId3"/>
          <a:stretch>
            <a:fillRect/>
          </a:stretch>
        </p:blipFill>
        <p:spPr>
          <a:xfrm>
            <a:off x="8240481" y="1874070"/>
            <a:ext cx="2213301" cy="1236396"/>
          </a:xfrm>
          <a:prstGeom prst="rect">
            <a:avLst/>
          </a:prstGeom>
        </p:spPr>
      </p:pic>
      <p:sp>
        <p:nvSpPr>
          <p:cNvPr id="3" name="pole tekstowe 2">
            <a:extLst>
              <a:ext uri="{FF2B5EF4-FFF2-40B4-BE49-F238E27FC236}">
                <a16:creationId xmlns:a16="http://schemas.microsoft.com/office/drawing/2014/main" xmlns="" id="{47E55244-DEF5-45D6-EA38-F64582A1D69E}"/>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9" name="Obraz 8" descr="Obraz zawierający zieleń&#10;&#10;Zawartość wygenerowana przez sztuczną inteligencję może być niepoprawna.">
            <a:extLst>
              <a:ext uri="{FF2B5EF4-FFF2-40B4-BE49-F238E27FC236}">
                <a16:creationId xmlns:a16="http://schemas.microsoft.com/office/drawing/2014/main" xmlns="" id="{211764F9-152D-2BC2-72B6-EEBF6DFDDC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sp>
        <p:nvSpPr>
          <p:cNvPr id="5" name="pole tekstowe 4">
            <a:extLst>
              <a:ext uri="{FF2B5EF4-FFF2-40B4-BE49-F238E27FC236}">
                <a16:creationId xmlns:a16="http://schemas.microsoft.com/office/drawing/2014/main" xmlns="" id="{22D3D22B-E4D8-44C5-22D3-5F44999E7BC7}"/>
              </a:ext>
            </a:extLst>
          </p:cNvPr>
          <p:cNvSpPr txBox="1"/>
          <p:nvPr/>
        </p:nvSpPr>
        <p:spPr>
          <a:xfrm>
            <a:off x="1740871" y="450866"/>
            <a:ext cx="8713813" cy="523220"/>
          </a:xfrm>
          <a:prstGeom prst="rect">
            <a:avLst/>
          </a:prstGeom>
          <a:noFill/>
        </p:spPr>
        <p:txBody>
          <a:bodyPr wrap="square" lIns="91440" tIns="45720" rIns="91440" bIns="45720" rtlCol="0" anchor="t">
            <a:spAutoFit/>
          </a:bodyPr>
          <a:lstStyle/>
          <a:p>
            <a:pPr algn="ctr"/>
            <a:r>
              <a:rPr lang="pl-PL" sz="1400" i="1" dirty="0"/>
              <a:t>Rozporządzenie Parlamentu Europejskiego i Rady (UE) 2018/848 art. 24  ust. 1 lit. b)</a:t>
            </a:r>
            <a:br>
              <a:rPr lang="pl-PL" sz="1400" i="1" dirty="0"/>
            </a:br>
            <a:r>
              <a:rPr lang="pl-PL" sz="1400" i="1" dirty="0"/>
              <a:t>Rozporządzenie wykonawcze Komisji (UE) 2021/1165: Załącznik II</a:t>
            </a:r>
            <a:endParaRPr lang="pl-PL"/>
          </a:p>
        </p:txBody>
      </p:sp>
      <p:pic>
        <p:nvPicPr>
          <p:cNvPr id="12" name="Obraz 11" descr="Obraz zawierający clipart, Grafika, design&#10;&#10;Zawartość wygenerowana przez sztuczną inteligencję może być niepoprawna.">
            <a:extLst>
              <a:ext uri="{FF2B5EF4-FFF2-40B4-BE49-F238E27FC236}">
                <a16:creationId xmlns:a16="http://schemas.microsoft.com/office/drawing/2014/main" xmlns="" id="{23864113-6037-F85B-0AF6-C3950551E08E}"/>
              </a:ext>
            </a:extLst>
          </p:cNvPr>
          <p:cNvPicPr>
            <a:picLocks noChangeAspect="1"/>
          </p:cNvPicPr>
          <p:nvPr/>
        </p:nvPicPr>
        <p:blipFill>
          <a:blip r:embed="rId5"/>
          <a:stretch>
            <a:fillRect/>
          </a:stretch>
        </p:blipFill>
        <p:spPr>
          <a:xfrm>
            <a:off x="9540283" y="194488"/>
            <a:ext cx="2414920" cy="1046421"/>
          </a:xfrm>
          <a:prstGeom prst="rect">
            <a:avLst/>
          </a:prstGeom>
          <a:ln>
            <a:noFill/>
          </a:ln>
        </p:spPr>
      </p:pic>
      <p:sp>
        <p:nvSpPr>
          <p:cNvPr id="14" name="Tytuł 1">
            <a:extLst>
              <a:ext uri="{FF2B5EF4-FFF2-40B4-BE49-F238E27FC236}">
                <a16:creationId xmlns:a16="http://schemas.microsoft.com/office/drawing/2014/main" xmlns="" id="{5DEAA4F1-1FEB-4DA9-8BD7-7C27936F0EDE}"/>
              </a:ext>
            </a:extLst>
          </p:cNvPr>
          <p:cNvSpPr txBox="1">
            <a:spLocks/>
          </p:cNvSpPr>
          <p:nvPr/>
        </p:nvSpPr>
        <p:spPr>
          <a:xfrm>
            <a:off x="1910760" y="1363011"/>
            <a:ext cx="8752368" cy="513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l-PL" sz="2800" b="1">
                <a:latin typeface="+mn-lt"/>
              </a:rPr>
              <a:t>N</a:t>
            </a:r>
            <a:r>
              <a:rPr lang="pl-PL" sz="2400" b="1">
                <a:latin typeface="+mn-lt"/>
              </a:rPr>
              <a:t>AWOZY, ŚRODKI POPRAWIAJĄCE WŁAŚCIWOŚCI GLEBY I ODŻYWKI</a:t>
            </a:r>
            <a:endParaRPr lang="pl-PL" sz="2400" b="1">
              <a:latin typeface="+mn-lt"/>
              <a:ea typeface="Calibri"/>
              <a:cs typeface="Calibri"/>
            </a:endParaRPr>
          </a:p>
        </p:txBody>
      </p:sp>
      <p:sp>
        <p:nvSpPr>
          <p:cNvPr id="16" name="pole tekstowe 15">
            <a:extLst>
              <a:ext uri="{FF2B5EF4-FFF2-40B4-BE49-F238E27FC236}">
                <a16:creationId xmlns:a16="http://schemas.microsoft.com/office/drawing/2014/main" xmlns="" id="{83F37A30-9E2A-8ED3-7D8A-739704448EA4}"/>
              </a:ext>
            </a:extLst>
          </p:cNvPr>
          <p:cNvSpPr txBox="1"/>
          <p:nvPr/>
        </p:nvSpPr>
        <p:spPr>
          <a:xfrm>
            <a:off x="8341025" y="6375975"/>
            <a:ext cx="2008441" cy="400110"/>
          </a:xfrm>
          <a:prstGeom prst="rect">
            <a:avLst/>
          </a:prstGeom>
          <a:solidFill>
            <a:srgbClr val="A9C938"/>
          </a:solidFill>
          <a:ln w="38100">
            <a:solidFill>
              <a:srgbClr val="A9C938"/>
            </a:solidFill>
          </a:ln>
        </p:spPr>
        <p:txBody>
          <a:bodyPr wrap="square" lIns="91440" tIns="45720" rIns="91440" bIns="45720" anchor="t">
            <a:spAutoFit/>
          </a:bodyPr>
          <a:lstStyle/>
          <a:p>
            <a:pPr marL="85725" indent="0" algn="ctr">
              <a:buNone/>
            </a:pPr>
            <a:r>
              <a:rPr lang="pl-PL" sz="2000" b="1" i="1" dirty="0">
                <a:solidFill>
                  <a:srgbClr val="1F5B41"/>
                </a:solidFill>
              </a:rPr>
              <a:t>www.iung.pl</a:t>
            </a:r>
          </a:p>
        </p:txBody>
      </p:sp>
    </p:spTree>
    <p:extLst>
      <p:ext uri="{BB962C8B-B14F-4D97-AF65-F5344CB8AC3E}">
        <p14:creationId xmlns:p14="http://schemas.microsoft.com/office/powerpoint/2010/main" val="39171047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49B20B6-EEBC-2BDB-1171-314AEA86E982}"/>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xmlns="" id="{6EF537AA-030C-CCBA-DD55-7115EE694C9B}"/>
              </a:ext>
            </a:extLst>
          </p:cNvPr>
          <p:cNvSpPr>
            <a:spLocks noGrp="1"/>
          </p:cNvSpPr>
          <p:nvPr>
            <p:ph type="title"/>
          </p:nvPr>
        </p:nvSpPr>
        <p:spPr>
          <a:xfrm>
            <a:off x="835407" y="1366920"/>
            <a:ext cx="10515600" cy="495836"/>
          </a:xfrm>
        </p:spPr>
        <p:txBody>
          <a:bodyPr>
            <a:normAutofit/>
          </a:bodyPr>
          <a:lstStyle/>
          <a:p>
            <a:pPr algn="ctr"/>
            <a:r>
              <a:rPr lang="pl-PL" sz="2800" b="1">
                <a:latin typeface="+mn-lt"/>
              </a:rPr>
              <a:t>ZASADY PRODUKCJI EKOLOGICZNEJ </a:t>
            </a:r>
            <a:endParaRPr lang="pl-PL" sz="2800">
              <a:latin typeface="+mn-lt"/>
            </a:endParaRPr>
          </a:p>
          <a:p>
            <a:pPr algn="ctr"/>
            <a:endParaRPr lang="pl-PL" sz="2800" b="1">
              <a:latin typeface="+mn-lt"/>
              <a:ea typeface="Calibri"/>
              <a:cs typeface="Calibri"/>
            </a:endParaRPr>
          </a:p>
        </p:txBody>
      </p:sp>
      <p:sp>
        <p:nvSpPr>
          <p:cNvPr id="3" name="Symbol zastępczy zawartości 2">
            <a:extLst>
              <a:ext uri="{FF2B5EF4-FFF2-40B4-BE49-F238E27FC236}">
                <a16:creationId xmlns:a16="http://schemas.microsoft.com/office/drawing/2014/main" xmlns="" id="{F24385AC-661F-CFB8-458B-7DB4E417EE6F}"/>
              </a:ext>
            </a:extLst>
          </p:cNvPr>
          <p:cNvSpPr>
            <a:spLocks noGrp="1"/>
          </p:cNvSpPr>
          <p:nvPr>
            <p:ph idx="1"/>
          </p:nvPr>
        </p:nvSpPr>
        <p:spPr>
          <a:xfrm>
            <a:off x="425303" y="2030210"/>
            <a:ext cx="11344331" cy="4403816"/>
          </a:xfrm>
        </p:spPr>
        <p:txBody>
          <a:bodyPr vert="horz" lIns="91440" tIns="45720" rIns="91440" bIns="45720" rtlCol="0" anchor="t">
            <a:noAutofit/>
          </a:bodyPr>
          <a:lstStyle/>
          <a:p>
            <a:pPr marL="0" indent="0" algn="ctr">
              <a:buNone/>
            </a:pPr>
            <a:r>
              <a:rPr lang="pl-PL" sz="2400" b="1" u="sng">
                <a:solidFill>
                  <a:schemeClr val="accent6">
                    <a:lumMod val="50000"/>
                  </a:schemeClr>
                </a:solidFill>
                <a:ea typeface="Calibri"/>
                <a:cs typeface="Calibri"/>
              </a:rPr>
              <a:t>Produkcja ekologiczna to zrównoważony system zarządzania</a:t>
            </a:r>
            <a:r>
              <a:rPr lang="pl-PL" sz="2400" b="1">
                <a:solidFill>
                  <a:schemeClr val="accent6">
                    <a:lumMod val="50000"/>
                  </a:schemeClr>
                </a:solidFill>
                <a:ea typeface="Calibri"/>
                <a:cs typeface="Calibri"/>
              </a:rPr>
              <a:t> </a:t>
            </a:r>
            <a:r>
              <a:rPr lang="pl-PL" sz="2400">
                <a:ea typeface="Calibri"/>
                <a:cs typeface="Calibri"/>
              </a:rPr>
              <a:t>oparty na </a:t>
            </a:r>
            <a:r>
              <a:rPr lang="pl-PL" sz="2400"/>
              <a:t>następujących zasadach ogólnych: </a:t>
            </a:r>
            <a:endParaRPr lang="en-US" sz="2400">
              <a:ea typeface="Calibri"/>
              <a:cs typeface="Calibri"/>
            </a:endParaRPr>
          </a:p>
          <a:p>
            <a:pPr marL="0" indent="0" algn="just">
              <a:buNone/>
            </a:pPr>
            <a:endParaRPr lang="pl-PL" sz="1050">
              <a:ea typeface="Calibri"/>
              <a:cs typeface="Calibri"/>
            </a:endParaRPr>
          </a:p>
          <a:p>
            <a:pPr marL="0" indent="0" algn="just">
              <a:spcBef>
                <a:spcPts val="110"/>
              </a:spcBef>
              <a:buNone/>
            </a:pPr>
            <a:r>
              <a:rPr lang="pl-PL" sz="2300"/>
              <a:t>a) </a:t>
            </a:r>
            <a:r>
              <a:rPr lang="pl-PL" sz="2300">
                <a:solidFill>
                  <a:srgbClr val="000000"/>
                </a:solidFill>
              </a:rPr>
              <a:t>poszanowanie naturalnych systemów i cykli oraz utrzymanie i polepszanie stanu gleby, wody i powietrza, zdrowia roślin i zwierząt oraz równowagi pomiędzy nimi; </a:t>
            </a:r>
            <a:endParaRPr lang="en-US" sz="2300">
              <a:solidFill>
                <a:srgbClr val="000000"/>
              </a:solidFill>
              <a:ea typeface="Calibri"/>
              <a:cs typeface="Calibri"/>
            </a:endParaRPr>
          </a:p>
          <a:p>
            <a:pPr marL="0" indent="0" algn="just">
              <a:spcBef>
                <a:spcPts val="110"/>
              </a:spcBef>
              <a:buNone/>
            </a:pPr>
            <a:endParaRPr lang="pl-PL" sz="1050">
              <a:ea typeface="Calibri"/>
              <a:cs typeface="Calibri"/>
            </a:endParaRPr>
          </a:p>
          <a:p>
            <a:pPr marL="0" indent="0" algn="just">
              <a:spcBef>
                <a:spcPts val="110"/>
              </a:spcBef>
              <a:buNone/>
            </a:pPr>
            <a:r>
              <a:rPr lang="pl-PL" sz="2300"/>
              <a:t>b) </a:t>
            </a:r>
            <a:r>
              <a:rPr lang="pl-PL" sz="2300">
                <a:solidFill>
                  <a:srgbClr val="000000"/>
                </a:solidFill>
              </a:rPr>
              <a:t>ochrona elementów naturalnego krajobrazu, takich jak miejsca dziedzictwa przyrodniczego;</a:t>
            </a:r>
            <a:endParaRPr lang="en-US" sz="2300">
              <a:solidFill>
                <a:srgbClr val="000000"/>
              </a:solidFill>
              <a:ea typeface="Calibri" panose="020F0502020204030204"/>
              <a:cs typeface="Calibri" panose="020F0502020204030204"/>
            </a:endParaRPr>
          </a:p>
          <a:p>
            <a:pPr marL="0" indent="0" algn="just">
              <a:spcBef>
                <a:spcPts val="110"/>
              </a:spcBef>
              <a:buNone/>
            </a:pPr>
            <a:endParaRPr lang="en-US" sz="1100">
              <a:solidFill>
                <a:srgbClr val="000000"/>
              </a:solidFill>
              <a:ea typeface="Calibri"/>
              <a:cs typeface="Calibri"/>
            </a:endParaRPr>
          </a:p>
          <a:p>
            <a:pPr marL="0" indent="0" algn="just">
              <a:spcBef>
                <a:spcPts val="110"/>
              </a:spcBef>
              <a:buNone/>
            </a:pPr>
            <a:r>
              <a:rPr lang="pl-PL" sz="2300"/>
              <a:t>c) </a:t>
            </a:r>
            <a:r>
              <a:rPr lang="pl-PL" sz="2300">
                <a:solidFill>
                  <a:srgbClr val="000000"/>
                </a:solidFill>
              </a:rPr>
              <a:t>korzystanie w odpowiedzialny sposób z energii i zasobów naturalnych, takich jak woda, gleba, materia organiczna i powietrze; </a:t>
            </a:r>
            <a:endParaRPr lang="en-US" sz="2300">
              <a:solidFill>
                <a:srgbClr val="000000"/>
              </a:solidFill>
              <a:ea typeface="Calibri"/>
              <a:cs typeface="Calibri"/>
            </a:endParaRPr>
          </a:p>
          <a:p>
            <a:pPr marL="0" indent="0" algn="just">
              <a:spcBef>
                <a:spcPts val="110"/>
              </a:spcBef>
              <a:buNone/>
            </a:pPr>
            <a:endParaRPr lang="pl-PL" sz="1050">
              <a:ea typeface="Calibri"/>
              <a:cs typeface="Calibri"/>
            </a:endParaRPr>
          </a:p>
          <a:p>
            <a:pPr marL="0" indent="0" algn="just">
              <a:spcBef>
                <a:spcPts val="110"/>
              </a:spcBef>
              <a:buNone/>
            </a:pPr>
            <a:r>
              <a:rPr lang="pl-PL" sz="2300"/>
              <a:t>d) </a:t>
            </a:r>
            <a:r>
              <a:rPr lang="pl-PL" sz="2300" b="1">
                <a:solidFill>
                  <a:schemeClr val="accent6">
                    <a:lumMod val="76000"/>
                  </a:schemeClr>
                </a:solidFill>
              </a:rPr>
              <a:t>produkcja szerokiej gamy wysokiej jakości żywności</a:t>
            </a:r>
            <a:r>
              <a:rPr lang="pl-PL" sz="2300">
                <a:solidFill>
                  <a:schemeClr val="accent6">
                    <a:lumMod val="76000"/>
                  </a:schemeClr>
                </a:solidFill>
              </a:rPr>
              <a:t> </a:t>
            </a:r>
            <a:r>
              <a:rPr lang="pl-PL" sz="2300"/>
              <a:t>i innych produktów rolnych i produktów akwakultury, zaspokajających zapotrzebowanie </a:t>
            </a:r>
            <a:r>
              <a:rPr lang="pl-PL" sz="2300">
                <a:solidFill>
                  <a:srgbClr val="000000"/>
                </a:solidFill>
              </a:rPr>
              <a:t>konsumentów na towary produkowane przy wykorzystaniu procesów niestanowiących zagrożenia dla </a:t>
            </a:r>
            <a:r>
              <a:rPr lang="pl-PL" sz="2300"/>
              <a:t>środowiska</a:t>
            </a:r>
            <a:r>
              <a:rPr lang="pl-PL" sz="2300">
                <a:solidFill>
                  <a:srgbClr val="000000"/>
                </a:solidFill>
              </a:rPr>
              <a:t>, zdrowia ludzi, zdrowia roślin ani dla zdrowia i dobrostanu zwierząt;</a:t>
            </a:r>
            <a:endParaRPr lang="pl-PL" sz="2300">
              <a:solidFill>
                <a:srgbClr val="000000"/>
              </a:solidFill>
              <a:ea typeface="Calibri"/>
              <a:cs typeface="Calibri"/>
            </a:endParaRPr>
          </a:p>
          <a:p>
            <a:pPr marL="457200" lvl="1" indent="0">
              <a:buNone/>
            </a:pPr>
            <a:endParaRPr lang="pl-PL" b="1">
              <a:solidFill>
                <a:schemeClr val="accent6">
                  <a:lumMod val="50000"/>
                </a:schemeClr>
              </a:solidFill>
              <a:ea typeface="Calibri"/>
              <a:cs typeface="Calibri"/>
            </a:endParaRPr>
          </a:p>
        </p:txBody>
      </p:sp>
      <p:sp>
        <p:nvSpPr>
          <p:cNvPr id="4" name="pole tekstowe 3">
            <a:extLst>
              <a:ext uri="{FF2B5EF4-FFF2-40B4-BE49-F238E27FC236}">
                <a16:creationId xmlns:a16="http://schemas.microsoft.com/office/drawing/2014/main" xmlns="" id="{E01D6990-91A8-3509-B627-FFACFD0D0319}"/>
              </a:ext>
            </a:extLst>
          </p:cNvPr>
          <p:cNvSpPr txBox="1"/>
          <p:nvPr/>
        </p:nvSpPr>
        <p:spPr>
          <a:xfrm>
            <a:off x="1857385" y="531318"/>
            <a:ext cx="8032665" cy="369332"/>
          </a:xfrm>
          <a:prstGeom prst="rect">
            <a:avLst/>
          </a:prstGeom>
          <a:noFill/>
        </p:spPr>
        <p:txBody>
          <a:bodyPr wrap="square" lIns="91440" tIns="45720" rIns="91440" bIns="45720" rtlCol="0" anchor="t">
            <a:spAutoFit/>
          </a:bodyPr>
          <a:lstStyle/>
          <a:p>
            <a:pPr algn="ctr"/>
            <a:r>
              <a:rPr lang="pl-PL" i="1"/>
              <a:t>R</a:t>
            </a:r>
            <a:r>
              <a:rPr lang="pl-PL" sz="1600" i="1"/>
              <a:t>ozporządzenie Parlamentu Europejskiego i Rady (UE) 2018/848 artykuł 4 i artykuł 5 </a:t>
            </a:r>
            <a:endParaRPr lang="pl-PL" sz="1600">
              <a:ea typeface="Calibri"/>
              <a:cs typeface="Calibri"/>
            </a:endParaRPr>
          </a:p>
        </p:txBody>
      </p:sp>
      <p:pic>
        <p:nvPicPr>
          <p:cNvPr id="5" name="Obraz 4">
            <a:extLst>
              <a:ext uri="{FF2B5EF4-FFF2-40B4-BE49-F238E27FC236}">
                <a16:creationId xmlns:a16="http://schemas.microsoft.com/office/drawing/2014/main" xmlns="" id="{5FEA718F-3997-9224-CB7F-133B57C8E5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pic>
        <p:nvPicPr>
          <p:cNvPr id="9" name="Obraz 8" descr="Obraz zawierający clipart, Grafika, design&#10;&#10;Zawartość wygenerowana przez sztuczną inteligencję może być niepoprawna.">
            <a:extLst>
              <a:ext uri="{FF2B5EF4-FFF2-40B4-BE49-F238E27FC236}">
                <a16:creationId xmlns:a16="http://schemas.microsoft.com/office/drawing/2014/main" xmlns="" id="{DC92F92C-2C89-38B8-5152-226C5E9940C6}"/>
              </a:ext>
            </a:extLst>
          </p:cNvPr>
          <p:cNvPicPr>
            <a:picLocks noChangeAspect="1"/>
          </p:cNvPicPr>
          <p:nvPr/>
        </p:nvPicPr>
        <p:blipFill>
          <a:blip r:embed="rId3"/>
          <a:stretch>
            <a:fillRect/>
          </a:stretch>
        </p:blipFill>
        <p:spPr>
          <a:xfrm>
            <a:off x="9540283" y="194488"/>
            <a:ext cx="2414920" cy="1046421"/>
          </a:xfrm>
          <a:prstGeom prst="rect">
            <a:avLst/>
          </a:prstGeom>
          <a:ln>
            <a:noFill/>
          </a:ln>
        </p:spPr>
      </p:pic>
      <p:sp>
        <p:nvSpPr>
          <p:cNvPr id="11" name="pole tekstowe 10">
            <a:extLst>
              <a:ext uri="{FF2B5EF4-FFF2-40B4-BE49-F238E27FC236}">
                <a16:creationId xmlns:a16="http://schemas.microsoft.com/office/drawing/2014/main" xmlns="" id="{615C3EA2-DADE-0068-9B9A-A4F63ED1A5E9}"/>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spTree>
    <p:extLst>
      <p:ext uri="{BB962C8B-B14F-4D97-AF65-F5344CB8AC3E}">
        <p14:creationId xmlns:p14="http://schemas.microsoft.com/office/powerpoint/2010/main" val="11570824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7873E98-1D44-67C0-B8A6-E14B2B7ED669}"/>
            </a:ext>
          </a:extLst>
        </p:cNvPr>
        <p:cNvGrpSpPr/>
        <p:nvPr/>
      </p:nvGrpSpPr>
      <p:grpSpPr>
        <a:xfrm>
          <a:off x="0" y="0"/>
          <a:ext cx="0" cy="0"/>
          <a:chOff x="0" y="0"/>
          <a:chExt cx="0" cy="0"/>
        </a:xfrm>
      </p:grpSpPr>
      <p:sp>
        <p:nvSpPr>
          <p:cNvPr id="6" name="Tytuł 1">
            <a:extLst>
              <a:ext uri="{FF2B5EF4-FFF2-40B4-BE49-F238E27FC236}">
                <a16:creationId xmlns:a16="http://schemas.microsoft.com/office/drawing/2014/main" xmlns="" id="{1717E360-9E24-AB4B-F482-AFE157E1FD64}"/>
              </a:ext>
            </a:extLst>
          </p:cNvPr>
          <p:cNvSpPr txBox="1">
            <a:spLocks/>
          </p:cNvSpPr>
          <p:nvPr/>
        </p:nvSpPr>
        <p:spPr>
          <a:xfrm>
            <a:off x="838200" y="1221229"/>
            <a:ext cx="10515600" cy="495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l-PL" sz="2800" b="1">
                <a:latin typeface="+mn-lt"/>
              </a:rPr>
              <a:t>ŚRODKI OCHRONY ROŚLIN</a:t>
            </a:r>
          </a:p>
        </p:txBody>
      </p:sp>
      <p:sp>
        <p:nvSpPr>
          <p:cNvPr id="7" name="pole tekstowe 6">
            <a:extLst>
              <a:ext uri="{FF2B5EF4-FFF2-40B4-BE49-F238E27FC236}">
                <a16:creationId xmlns:a16="http://schemas.microsoft.com/office/drawing/2014/main" xmlns="" id="{70263876-F34F-B55F-19AF-AD180DB73567}"/>
              </a:ext>
            </a:extLst>
          </p:cNvPr>
          <p:cNvSpPr txBox="1"/>
          <p:nvPr/>
        </p:nvSpPr>
        <p:spPr>
          <a:xfrm>
            <a:off x="2795267" y="459726"/>
            <a:ext cx="6392371" cy="523220"/>
          </a:xfrm>
          <a:prstGeom prst="rect">
            <a:avLst/>
          </a:prstGeom>
          <a:noFill/>
        </p:spPr>
        <p:txBody>
          <a:bodyPr wrap="square" lIns="91440" tIns="45720" rIns="91440" bIns="45720" rtlCol="0" anchor="t">
            <a:spAutoFit/>
          </a:bodyPr>
          <a:lstStyle/>
          <a:p>
            <a:pPr algn="ctr"/>
            <a:r>
              <a:rPr lang="pl-PL" sz="1400" i="1" dirty="0"/>
              <a:t>Rozporządzenie Parlamentu Europejskiego i Rady (UE) 2018/848 art. 24  ust. 1 lit. a)</a:t>
            </a:r>
            <a:br>
              <a:rPr lang="pl-PL" sz="1400" i="1" dirty="0"/>
            </a:br>
            <a:r>
              <a:rPr lang="pl-PL" sz="1400" i="1" dirty="0"/>
              <a:t>Rozporządzenie wykonawcze Komisji (UE) 2021/1165: Załącznik I</a:t>
            </a:r>
            <a:endParaRPr lang="pl-PL" i="1" dirty="0"/>
          </a:p>
        </p:txBody>
      </p:sp>
      <p:sp>
        <p:nvSpPr>
          <p:cNvPr id="5" name="pole tekstowe 4">
            <a:extLst>
              <a:ext uri="{FF2B5EF4-FFF2-40B4-BE49-F238E27FC236}">
                <a16:creationId xmlns:a16="http://schemas.microsoft.com/office/drawing/2014/main" xmlns="" id="{CAA69451-EA60-E960-3F30-C1B0554874B7}"/>
              </a:ext>
            </a:extLst>
          </p:cNvPr>
          <p:cNvSpPr txBox="1"/>
          <p:nvPr/>
        </p:nvSpPr>
        <p:spPr>
          <a:xfrm>
            <a:off x="392567" y="1716064"/>
            <a:ext cx="11398495" cy="3046988"/>
          </a:xfrm>
          <a:prstGeom prst="rect">
            <a:avLst/>
          </a:prstGeom>
          <a:noFill/>
        </p:spPr>
        <p:txBody>
          <a:bodyPr wrap="square" lIns="91440" tIns="45720" rIns="91440" bIns="45720" anchor="t">
            <a:spAutoFit/>
          </a:bodyPr>
          <a:lstStyle/>
          <a:p>
            <a:pPr algn="just"/>
            <a:r>
              <a:rPr lang="pl-PL" sz="1600" b="1" dirty="0">
                <a:effectLst/>
              </a:rPr>
              <a:t>Substancje czynne wymienione w załączniku I </a:t>
            </a:r>
            <a:r>
              <a:rPr lang="pl-PL" sz="1600" dirty="0">
                <a:effectLst/>
              </a:rPr>
              <a:t>mogą być zawarte w środkach ochrony roślin stosowanych w pro­dukcji ekologicznej, jak określono ww. załączniku, pod warunkiem że te środki ochrony roślin są dopuszczone na podstawie rozporządzenia (WE) nr 1107/2009</a:t>
            </a:r>
            <a:endParaRPr lang="pl-PL" sz="1600" dirty="0">
              <a:effectLst/>
              <a:ea typeface="Calibri"/>
              <a:cs typeface="Calibri"/>
            </a:endParaRPr>
          </a:p>
          <a:p>
            <a:pPr algn="just"/>
            <a:endParaRPr lang="pl-PL" sz="1600" dirty="0">
              <a:ea typeface="Calibri"/>
              <a:cs typeface="Calibri"/>
            </a:endParaRPr>
          </a:p>
          <a:p>
            <a:pPr algn="just"/>
            <a:r>
              <a:rPr lang="pl-PL" sz="1600" b="1" dirty="0">
                <a:effectLst/>
              </a:rPr>
              <a:t>Te środki ochrony roślin stosuje się zgodnie z warunkami określonymi w załączniku do rozporządzenia wykonawczego (UE) nr 540/2011 </a:t>
            </a:r>
            <a:r>
              <a:rPr lang="pl-PL" sz="1600" b="1" dirty="0">
                <a:solidFill>
                  <a:schemeClr val="accent6">
                    <a:lumMod val="76000"/>
                  </a:schemeClr>
                </a:solidFill>
                <a:effectLst/>
              </a:rPr>
              <a:t>oraz zgodnie z warunkami określonymi w zezwole­niach udzielonych przez państwa członkowskie, w których są one stosowane. </a:t>
            </a:r>
            <a:r>
              <a:rPr lang="pl-PL" sz="1600" b="1" dirty="0">
                <a:effectLst/>
              </a:rPr>
              <a:t/>
            </a:r>
            <a:br>
              <a:rPr lang="pl-PL" sz="1600" b="1" dirty="0">
                <a:effectLst/>
              </a:rPr>
            </a:br>
            <a:r>
              <a:rPr lang="pl-PL" sz="1600" b="1" dirty="0">
                <a:solidFill>
                  <a:schemeClr val="accent6">
                    <a:lumMod val="76000"/>
                  </a:schemeClr>
                </a:solidFill>
                <a:effectLst/>
              </a:rPr>
              <a:t>Bardziej restrykcyjne warunki stosowania w produkcji ekologicznej zostały określone w ostatniej kolumnie każdej tabeli w załączniku do rozporządzenia.</a:t>
            </a:r>
            <a:endParaRPr lang="pl-PL" sz="1600">
              <a:solidFill>
                <a:schemeClr val="accent6">
                  <a:lumMod val="76000"/>
                </a:schemeClr>
              </a:solidFill>
              <a:effectLst/>
              <a:ea typeface="Calibri"/>
              <a:cs typeface="Calibri"/>
            </a:endParaRPr>
          </a:p>
          <a:p>
            <a:pPr algn="just"/>
            <a:endParaRPr lang="pl-PL" sz="1600" dirty="0">
              <a:ea typeface="Calibri"/>
              <a:cs typeface="Calibri"/>
            </a:endParaRPr>
          </a:p>
          <a:p>
            <a:pPr algn="just"/>
            <a:r>
              <a:rPr lang="pl-PL" sz="1600" dirty="0">
                <a:effectLst/>
              </a:rPr>
              <a:t>Zgodnie z art. 9 ust. 3 rozporządzenia (UE) 2018/848 </a:t>
            </a:r>
            <a:r>
              <a:rPr lang="pl-PL" sz="1600" b="1" dirty="0" err="1">
                <a:effectLst/>
              </a:rPr>
              <a:t>sejfnery</a:t>
            </a:r>
            <a:r>
              <a:rPr lang="pl-PL" sz="1600" b="1" dirty="0">
                <a:effectLst/>
              </a:rPr>
              <a:t>, </a:t>
            </a:r>
            <a:r>
              <a:rPr lang="pl-PL" sz="1600" b="1" dirty="0" err="1">
                <a:effectLst/>
              </a:rPr>
              <a:t>synergetyki</a:t>
            </a:r>
            <a:r>
              <a:rPr lang="pl-PL" sz="1600" b="1" dirty="0">
                <a:effectLst/>
              </a:rPr>
              <a:t> i składniki obojętne będące składnikami środ­ków ochrony roślin oraz adiuwanty </a:t>
            </a:r>
            <a:r>
              <a:rPr lang="pl-PL" sz="1600" dirty="0">
                <a:effectLst/>
              </a:rPr>
              <a:t>przeznaczone do mieszania ze środkami ochrony roślin, są dopuszczone do stosowa­nia w produkcji ekologicznej, pod warunkiem że </a:t>
            </a:r>
            <a:r>
              <a:rPr lang="pl-PL" sz="1600" b="1" dirty="0">
                <a:effectLst/>
              </a:rPr>
              <a:t>są dopuszczone na podstawie rozporządzenia (WE) nr 1107/2009</a:t>
            </a:r>
            <a:endParaRPr lang="pl-PL" sz="1600" dirty="0">
              <a:effectLst/>
            </a:endParaRPr>
          </a:p>
        </p:txBody>
      </p:sp>
      <p:sp>
        <p:nvSpPr>
          <p:cNvPr id="10" name="pole tekstowe 9">
            <a:extLst>
              <a:ext uri="{FF2B5EF4-FFF2-40B4-BE49-F238E27FC236}">
                <a16:creationId xmlns:a16="http://schemas.microsoft.com/office/drawing/2014/main" xmlns="" id="{4EF4D54C-2277-0886-20E9-E95F240003BF}"/>
              </a:ext>
            </a:extLst>
          </p:cNvPr>
          <p:cNvSpPr txBox="1"/>
          <p:nvPr/>
        </p:nvSpPr>
        <p:spPr>
          <a:xfrm>
            <a:off x="429523" y="5012549"/>
            <a:ext cx="11385685" cy="1477328"/>
          </a:xfrm>
          <a:prstGeom prst="rect">
            <a:avLst/>
          </a:prstGeom>
          <a:noFill/>
        </p:spPr>
        <p:txBody>
          <a:bodyPr wrap="square" lIns="91440" tIns="45720" rIns="91440" bIns="45720" anchor="t">
            <a:spAutoFit/>
          </a:bodyPr>
          <a:lstStyle/>
          <a:p>
            <a:pPr algn="just"/>
            <a:r>
              <a:rPr lang="pl-PL" dirty="0">
                <a:effectLst/>
              </a:rPr>
              <a:t>Zgodnie z częścią I pkt 1.10.2 załącznika II do rozporządzenia (UE) 2018/848 </a:t>
            </a:r>
            <a:r>
              <a:rPr lang="pl-PL" b="1" dirty="0">
                <a:solidFill>
                  <a:schemeClr val="accent6">
                    <a:lumMod val="76000"/>
                  </a:schemeClr>
                </a:solidFill>
                <a:effectLst/>
              </a:rPr>
              <a:t>substancje te mogą być stosowane wyłącz­nie w przypadku, gdy odpowiednia ochrona roślin przed szkodnikami nie jest możliwa z wykorzystaniem środków przewi­dzianych w pkt 1.10.1 tej części I, w szczególności poprzez stosowanie środków kontroli biologicznej, takich jak owady pożyteczne, roztocza i nicienie</a:t>
            </a:r>
            <a:r>
              <a:rPr lang="pl-PL" b="1" dirty="0">
                <a:solidFill>
                  <a:srgbClr val="00B0F0"/>
                </a:solidFill>
                <a:effectLst/>
              </a:rPr>
              <a:t> </a:t>
            </a:r>
            <a:r>
              <a:rPr lang="pl-PL" dirty="0">
                <a:effectLst/>
              </a:rPr>
              <a:t>zgodne z przepisami rozporządzenia Parlamentu Europejskiego i Rady (UE) nr 1143/2014 (1)</a:t>
            </a:r>
            <a:endParaRPr lang="pl-PL" dirty="0"/>
          </a:p>
        </p:txBody>
      </p:sp>
      <p:sp>
        <p:nvSpPr>
          <p:cNvPr id="3" name="pole tekstowe 2">
            <a:extLst>
              <a:ext uri="{FF2B5EF4-FFF2-40B4-BE49-F238E27FC236}">
                <a16:creationId xmlns:a16="http://schemas.microsoft.com/office/drawing/2014/main" xmlns="" id="{0EC60788-13BC-C87B-0972-7D9FA2E3FA4C}"/>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9" name="Obraz 8" descr="Obraz zawierający zieleń&#10;&#10;Zawartość wygenerowana przez sztuczną inteligencję może być niepoprawna.">
            <a:extLst>
              <a:ext uri="{FF2B5EF4-FFF2-40B4-BE49-F238E27FC236}">
                <a16:creationId xmlns:a16="http://schemas.microsoft.com/office/drawing/2014/main" xmlns="" id="{8E724DAB-96F2-2701-9407-D76D1B710A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pic>
        <p:nvPicPr>
          <p:cNvPr id="4" name="Obraz 3" descr="Obraz zawierający clipart, Grafika, design&#10;&#10;Zawartość wygenerowana przez sztuczną inteligencję może być niepoprawna.">
            <a:extLst>
              <a:ext uri="{FF2B5EF4-FFF2-40B4-BE49-F238E27FC236}">
                <a16:creationId xmlns:a16="http://schemas.microsoft.com/office/drawing/2014/main" xmlns="" id="{227AFCA1-BB97-0B6A-C3D2-E080006ACAC5}"/>
              </a:ext>
            </a:extLst>
          </p:cNvPr>
          <p:cNvPicPr>
            <a:picLocks noChangeAspect="1"/>
          </p:cNvPicPr>
          <p:nvPr/>
        </p:nvPicPr>
        <p:blipFill>
          <a:blip r:embed="rId3"/>
          <a:stretch>
            <a:fillRect/>
          </a:stretch>
        </p:blipFill>
        <p:spPr>
          <a:xfrm>
            <a:off x="9540283" y="194488"/>
            <a:ext cx="2414920" cy="1046421"/>
          </a:xfrm>
          <a:prstGeom prst="rect">
            <a:avLst/>
          </a:prstGeom>
          <a:ln>
            <a:noFill/>
          </a:ln>
        </p:spPr>
      </p:pic>
    </p:spTree>
    <p:extLst>
      <p:ext uri="{BB962C8B-B14F-4D97-AF65-F5344CB8AC3E}">
        <p14:creationId xmlns:p14="http://schemas.microsoft.com/office/powerpoint/2010/main" val="2567243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A9DF008-2995-2CDB-0733-9AF60DB7A305}"/>
            </a:ext>
          </a:extLst>
        </p:cNvPr>
        <p:cNvGrpSpPr/>
        <p:nvPr/>
      </p:nvGrpSpPr>
      <p:grpSpPr>
        <a:xfrm>
          <a:off x="0" y="0"/>
          <a:ext cx="0" cy="0"/>
          <a:chOff x="0" y="0"/>
          <a:chExt cx="0" cy="0"/>
        </a:xfrm>
      </p:grpSpPr>
      <p:sp>
        <p:nvSpPr>
          <p:cNvPr id="9" name="pole tekstowe 8">
            <a:extLst>
              <a:ext uri="{FF2B5EF4-FFF2-40B4-BE49-F238E27FC236}">
                <a16:creationId xmlns:a16="http://schemas.microsoft.com/office/drawing/2014/main" xmlns="" id="{2DFD4E9C-232A-2366-F568-B361609ABD19}"/>
              </a:ext>
            </a:extLst>
          </p:cNvPr>
          <p:cNvSpPr txBox="1"/>
          <p:nvPr/>
        </p:nvSpPr>
        <p:spPr>
          <a:xfrm>
            <a:off x="1296333" y="1713413"/>
            <a:ext cx="9587499" cy="1323439"/>
          </a:xfrm>
          <a:prstGeom prst="rect">
            <a:avLst/>
          </a:prstGeom>
          <a:noFill/>
          <a:ln w="57150">
            <a:solidFill>
              <a:srgbClr val="A9C938"/>
            </a:solidFill>
          </a:ln>
        </p:spPr>
        <p:txBody>
          <a:bodyPr wrap="square" lIns="91440" tIns="45720" rIns="91440" bIns="45720" anchor="t">
            <a:spAutoFit/>
          </a:bodyPr>
          <a:lstStyle/>
          <a:p>
            <a:pPr algn="ctr"/>
            <a:r>
              <a:rPr lang="pl-PL" sz="2000" b="1" dirty="0">
                <a:solidFill>
                  <a:srgbClr val="FF0000"/>
                </a:solidFill>
                <a:effectLst/>
              </a:rPr>
              <a:t>Substancji podstawowych nie stosuje się jako środków chwastobójczych</a:t>
            </a:r>
            <a:r>
              <a:rPr lang="pl-PL" sz="2000" b="1" dirty="0">
                <a:effectLst/>
              </a:rPr>
              <a:t/>
            </a:r>
            <a:br>
              <a:rPr lang="pl-PL" sz="2000" b="1" dirty="0">
                <a:effectLst/>
              </a:rPr>
            </a:br>
            <a:r>
              <a:rPr lang="pl-PL" sz="2000" b="1" dirty="0">
                <a:effectLst/>
              </a:rPr>
              <a:t>Sub­stancje wymienione w załączniku I mogą być stosowane wyłącznie </a:t>
            </a:r>
            <a:br>
              <a:rPr lang="pl-PL" sz="2000" b="1" dirty="0">
                <a:effectLst/>
              </a:rPr>
            </a:br>
            <a:r>
              <a:rPr lang="pl-PL" sz="2000" b="1" dirty="0">
                <a:solidFill>
                  <a:schemeClr val="accent6">
                    <a:lumMod val="76000"/>
                  </a:schemeClr>
                </a:solidFill>
                <a:effectLst/>
              </a:rPr>
              <a:t>do zwalczania szkodników</a:t>
            </a:r>
            <a:r>
              <a:rPr lang="pl-PL" sz="2000" b="1" dirty="0">
                <a:solidFill>
                  <a:srgbClr val="2E96D6"/>
                </a:solidFill>
                <a:effectLst/>
              </a:rPr>
              <a:t> </a:t>
            </a:r>
            <a:r>
              <a:rPr lang="pl-PL" sz="2000" b="1" dirty="0">
                <a:effectLst/>
              </a:rPr>
              <a:t>zdefiniowanych </a:t>
            </a:r>
            <a:br>
              <a:rPr lang="pl-PL" sz="2000" b="1" dirty="0">
                <a:effectLst/>
              </a:rPr>
            </a:br>
            <a:r>
              <a:rPr lang="pl-PL" sz="2000" b="1" dirty="0">
                <a:effectLst/>
              </a:rPr>
              <a:t>w art. 3 pkt 24 rozporządzenia (UE) 2018/848</a:t>
            </a:r>
          </a:p>
        </p:txBody>
      </p:sp>
      <p:sp>
        <p:nvSpPr>
          <p:cNvPr id="2" name="pole tekstowe 1">
            <a:extLst>
              <a:ext uri="{FF2B5EF4-FFF2-40B4-BE49-F238E27FC236}">
                <a16:creationId xmlns:a16="http://schemas.microsoft.com/office/drawing/2014/main" xmlns="" id="{82D275B5-A7A3-A388-D8DF-C58B69925196}"/>
              </a:ext>
            </a:extLst>
          </p:cNvPr>
          <p:cNvSpPr txBox="1"/>
          <p:nvPr/>
        </p:nvSpPr>
        <p:spPr>
          <a:xfrm>
            <a:off x="425894" y="3156629"/>
            <a:ext cx="7746117" cy="3795654"/>
          </a:xfrm>
          <a:prstGeom prst="rect">
            <a:avLst/>
          </a:prstGeom>
          <a:noFill/>
        </p:spPr>
        <p:txBody>
          <a:bodyPr wrap="square" lIns="91440" tIns="45720" rIns="91440" bIns="45720" anchor="t">
            <a:spAutoFit/>
          </a:bodyPr>
          <a:lstStyle/>
          <a:p>
            <a:pPr marR="595630" lvl="0">
              <a:spcBef>
                <a:spcPts val="200"/>
              </a:spcBef>
              <a:spcAft>
                <a:spcPts val="200"/>
              </a:spcAft>
              <a:buSzPts val="1000"/>
              <a:tabLst>
                <a:tab pos="457200" algn="l"/>
              </a:tabLst>
            </a:pPr>
            <a:endParaRPr lang="pl-PL" sz="1600" dirty="0">
              <a:solidFill>
                <a:srgbClr val="000000"/>
              </a:solidFill>
              <a:ea typeface="Calibri" panose="020F0502020204030204" pitchFamily="34" charset="0"/>
              <a:cs typeface="Times New Roman" panose="02020603050405020304" pitchFamily="18" charset="0"/>
            </a:endParaRPr>
          </a:p>
          <a:p>
            <a:pPr marR="332105">
              <a:lnSpc>
                <a:spcPct val="115000"/>
              </a:lnSpc>
              <a:spcBef>
                <a:spcPts val="200"/>
              </a:spcBef>
              <a:spcAft>
                <a:spcPts val="200"/>
              </a:spcAft>
            </a:pPr>
            <a:r>
              <a:rPr lang="pl-PL" sz="1600" b="1" dirty="0">
                <a:solidFill>
                  <a:srgbClr val="000000"/>
                </a:solidFill>
                <a:effectLst/>
                <a:ea typeface="Times New Roman" panose="02020603050405020304" pitchFamily="18" charset="0"/>
                <a:cs typeface="Times New Roman"/>
              </a:rPr>
              <a:t>Odchwaszczanie</a:t>
            </a:r>
            <a:r>
              <a:rPr lang="pl-PL" sz="1600" dirty="0">
                <a:solidFill>
                  <a:srgbClr val="000000"/>
                </a:solidFill>
                <a:effectLst/>
                <a:ea typeface="Times New Roman" panose="02020603050405020304" pitchFamily="18" charset="0"/>
                <a:cs typeface="Times New Roman"/>
              </a:rPr>
              <a:t> wykonuje się mechanicznie, przy użyciu bron, obsypników, pielników </a:t>
            </a:r>
            <a:r>
              <a:rPr lang="pl-PL" sz="1600" dirty="0">
                <a:solidFill>
                  <a:srgbClr val="000000"/>
                </a:solidFill>
                <a:ea typeface="Times New Roman" panose="02020603050405020304" pitchFamily="18" charset="0"/>
                <a:cs typeface="Times New Roman"/>
              </a:rPr>
              <a:t/>
            </a:r>
            <a:br>
              <a:rPr lang="pl-PL" sz="1600" dirty="0">
                <a:solidFill>
                  <a:srgbClr val="000000"/>
                </a:solidFill>
                <a:ea typeface="Times New Roman" panose="02020603050405020304" pitchFamily="18" charset="0"/>
                <a:cs typeface="Times New Roman"/>
              </a:rPr>
            </a:br>
            <a:r>
              <a:rPr lang="pl-PL" sz="1600" dirty="0">
                <a:solidFill>
                  <a:srgbClr val="000000"/>
                </a:solidFill>
                <a:effectLst/>
                <a:ea typeface="Times New Roman" panose="02020603050405020304" pitchFamily="18" charset="0"/>
                <a:cs typeface="Times New Roman"/>
              </a:rPr>
              <a:t>i narzędzi ręcznych, procesów termicznych. </a:t>
            </a:r>
            <a:r>
              <a:rPr lang="pl-PL" sz="1600" dirty="0">
                <a:effectLst/>
                <a:ea typeface="Times New Roman" panose="02020603050405020304" pitchFamily="18" charset="0"/>
                <a:cs typeface="Times New Roman" panose="02020603050405020304" pitchFamily="18" charset="0"/>
              </a:rPr>
              <a:t/>
            </a:r>
            <a:br>
              <a:rPr lang="pl-PL" sz="1600" dirty="0">
                <a:effectLst/>
                <a:ea typeface="Times New Roman" panose="02020603050405020304" pitchFamily="18" charset="0"/>
                <a:cs typeface="Times New Roman" panose="02020603050405020304" pitchFamily="18" charset="0"/>
              </a:rPr>
            </a:br>
            <a:r>
              <a:rPr lang="pl-PL" sz="1600" dirty="0">
                <a:solidFill>
                  <a:srgbClr val="000000"/>
                </a:solidFill>
                <a:effectLst/>
                <a:ea typeface="Times New Roman" panose="02020603050405020304" pitchFamily="18" charset="0"/>
                <a:cs typeface="Times New Roman"/>
              </a:rPr>
              <a:t>Dużą rolę w ograniczaniu zachwaszczenia odgrywają następujące działania zapobiegawcze:</a:t>
            </a:r>
            <a:endParaRPr lang="pl-PL" sz="1600">
              <a:effectLst/>
              <a:ea typeface="Calibri" panose="020F0502020204030204" pitchFamily="34" charset="0"/>
              <a:cs typeface="Times New Roman"/>
            </a:endParaRPr>
          </a:p>
          <a:p>
            <a:pPr marL="342900" marR="595630" lvl="0" indent="-342900">
              <a:lnSpc>
                <a:spcPct val="115000"/>
              </a:lnSpc>
              <a:spcBef>
                <a:spcPts val="200"/>
              </a:spcBef>
              <a:spcAft>
                <a:spcPts val="200"/>
              </a:spcAft>
              <a:buSzPts val="1000"/>
              <a:buFont typeface="Symbol" panose="05050102010706020507" pitchFamily="18" charset="2"/>
              <a:buChar char=""/>
              <a:tabLst>
                <a:tab pos="457200" algn="l"/>
              </a:tabLst>
            </a:pPr>
            <a:r>
              <a:rPr lang="pl-PL" sz="1600" dirty="0">
                <a:solidFill>
                  <a:srgbClr val="000000"/>
                </a:solidFill>
                <a:effectLst/>
                <a:ea typeface="Times New Roman" panose="02020603050405020304" pitchFamily="18" charset="0"/>
                <a:cs typeface="Times New Roman"/>
              </a:rPr>
              <a:t>odpowiedni dobór i następstwo roślin uprawnych (właściwy płodozmian),</a:t>
            </a:r>
            <a:endParaRPr lang="pl-PL" sz="1600">
              <a:effectLst/>
              <a:ea typeface="Calibri" panose="020F0502020204030204" pitchFamily="34" charset="0"/>
              <a:cs typeface="Times New Roman"/>
            </a:endParaRPr>
          </a:p>
          <a:p>
            <a:pPr marL="342900" marR="595630" lvl="0" indent="-342900">
              <a:lnSpc>
                <a:spcPct val="115000"/>
              </a:lnSpc>
              <a:spcBef>
                <a:spcPts val="200"/>
              </a:spcBef>
              <a:spcAft>
                <a:spcPts val="200"/>
              </a:spcAft>
              <a:buSzPts val="1000"/>
              <a:buFont typeface="Symbol" panose="05050102010706020507" pitchFamily="18" charset="2"/>
              <a:buChar char=""/>
              <a:tabLst>
                <a:tab pos="457200" algn="l"/>
              </a:tabLst>
            </a:pPr>
            <a:r>
              <a:rPr lang="pl-PL" sz="1600" dirty="0">
                <a:solidFill>
                  <a:srgbClr val="000000"/>
                </a:solidFill>
                <a:effectLst/>
                <a:ea typeface="Times New Roman" panose="02020603050405020304" pitchFamily="18" charset="0"/>
                <a:cs typeface="Times New Roman"/>
              </a:rPr>
              <a:t>kompostowanie materiałów ogrodniczych, odpowiedni dobór odmian roślin uprawnych,</a:t>
            </a:r>
            <a:endParaRPr lang="pl-PL" sz="1600">
              <a:effectLst/>
              <a:ea typeface="Calibri" panose="020F0502020204030204" pitchFamily="34" charset="0"/>
              <a:cs typeface="Times New Roman"/>
            </a:endParaRPr>
          </a:p>
          <a:p>
            <a:pPr marL="342900" marR="595630" lvl="0" indent="-342900">
              <a:lnSpc>
                <a:spcPct val="115000"/>
              </a:lnSpc>
              <a:spcBef>
                <a:spcPts val="200"/>
              </a:spcBef>
              <a:spcAft>
                <a:spcPts val="200"/>
              </a:spcAft>
              <a:buSzPts val="1000"/>
              <a:buFont typeface="Symbol" panose="05050102010706020507" pitchFamily="18" charset="2"/>
              <a:buChar char=""/>
              <a:tabLst>
                <a:tab pos="457200" algn="l"/>
              </a:tabLst>
            </a:pPr>
            <a:r>
              <a:rPr lang="pl-PL" sz="1600" dirty="0">
                <a:solidFill>
                  <a:srgbClr val="000000"/>
                </a:solidFill>
                <a:effectLst/>
                <a:ea typeface="Times New Roman" panose="02020603050405020304" pitchFamily="18" charset="0"/>
                <a:cs typeface="Times New Roman"/>
              </a:rPr>
              <a:t>uprawa międzyplonów (ozimych, ścierniskowych) i śródplonów (wsiewek),</a:t>
            </a:r>
            <a:endParaRPr lang="pl-PL" sz="1600">
              <a:effectLst/>
              <a:ea typeface="Calibri" panose="020F0502020204030204" pitchFamily="34" charset="0"/>
              <a:cs typeface="Times New Roman"/>
            </a:endParaRPr>
          </a:p>
          <a:p>
            <a:pPr marL="342900" marR="595630" lvl="0" indent="-342900">
              <a:lnSpc>
                <a:spcPct val="115000"/>
              </a:lnSpc>
              <a:spcBef>
                <a:spcPts val="200"/>
              </a:spcBef>
              <a:spcAft>
                <a:spcPts val="200"/>
              </a:spcAft>
              <a:buSzPts val="1000"/>
              <a:buFont typeface="Symbol" panose="05050102010706020507" pitchFamily="18" charset="2"/>
              <a:buChar char=""/>
              <a:tabLst>
                <a:tab pos="457200" algn="l"/>
              </a:tabLst>
            </a:pPr>
            <a:r>
              <a:rPr lang="pl-PL" sz="1600" dirty="0">
                <a:solidFill>
                  <a:srgbClr val="000000"/>
                </a:solidFill>
                <a:effectLst/>
                <a:ea typeface="Times New Roman" panose="02020603050405020304" pitchFamily="18" charset="0"/>
                <a:cs typeface="Times New Roman"/>
              </a:rPr>
              <a:t>oczyszczanie materiału siewnego,</a:t>
            </a:r>
            <a:endParaRPr lang="pl-PL" sz="1600">
              <a:effectLst/>
              <a:ea typeface="Calibri" panose="020F0502020204030204" pitchFamily="34" charset="0"/>
              <a:cs typeface="Times New Roman"/>
            </a:endParaRPr>
          </a:p>
          <a:p>
            <a:pPr marL="342900" marR="595630" lvl="0" indent="-342900">
              <a:lnSpc>
                <a:spcPct val="115000"/>
              </a:lnSpc>
              <a:spcBef>
                <a:spcPts val="200"/>
              </a:spcBef>
              <a:spcAft>
                <a:spcPts val="200"/>
              </a:spcAft>
              <a:buSzPts val="1000"/>
              <a:buFont typeface="Symbol" panose="05050102010706020507" pitchFamily="18" charset="2"/>
              <a:buChar char=""/>
              <a:tabLst>
                <a:tab pos="457200" algn="l"/>
              </a:tabLst>
            </a:pPr>
            <a:r>
              <a:rPr lang="pl-PL" sz="1600" dirty="0">
                <a:solidFill>
                  <a:srgbClr val="000000"/>
                </a:solidFill>
                <a:effectLst/>
                <a:ea typeface="Times New Roman" panose="02020603050405020304" pitchFamily="18" charset="0"/>
                <a:cs typeface="Times New Roman"/>
              </a:rPr>
              <a:t>przedsiewna uprawa roli,</a:t>
            </a:r>
            <a:endParaRPr lang="pl-PL" sz="1600">
              <a:effectLst/>
              <a:ea typeface="Calibri" panose="020F0502020204030204" pitchFamily="34" charset="0"/>
              <a:cs typeface="Times New Roman"/>
            </a:endParaRPr>
          </a:p>
          <a:p>
            <a:pPr marL="342900" marR="595630" lvl="0" indent="-342900">
              <a:lnSpc>
                <a:spcPct val="115000"/>
              </a:lnSpc>
              <a:spcBef>
                <a:spcPts val="200"/>
              </a:spcBef>
              <a:spcAft>
                <a:spcPts val="200"/>
              </a:spcAft>
              <a:buSzPts val="1000"/>
              <a:buFont typeface="Symbol" panose="05050102010706020507" pitchFamily="18" charset="2"/>
              <a:buChar char=""/>
              <a:tabLst>
                <a:tab pos="457200" algn="l"/>
              </a:tabLst>
            </a:pPr>
            <a:r>
              <a:rPr lang="pl-PL" sz="1600" dirty="0">
                <a:solidFill>
                  <a:srgbClr val="000000"/>
                </a:solidFill>
                <a:effectLst/>
                <a:ea typeface="Times New Roman" panose="02020603050405020304" pitchFamily="18" charset="0"/>
                <a:cs typeface="Times New Roman"/>
              </a:rPr>
              <a:t>ściółkowanie i mulczowanie</a:t>
            </a:r>
            <a:r>
              <a:rPr lang="pl-PL" sz="1600" dirty="0">
                <a:solidFill>
                  <a:srgbClr val="000000"/>
                </a:solidFill>
                <a:ea typeface="Times New Roman" panose="02020603050405020304" pitchFamily="18" charset="0"/>
                <a:cs typeface="Times New Roman"/>
              </a:rPr>
              <a:t>.</a:t>
            </a:r>
            <a:endParaRPr lang="pl-PL" sz="1600" dirty="0">
              <a:effectLst/>
              <a:ea typeface="Calibri" panose="020F0502020204030204" pitchFamily="34" charset="0"/>
              <a:cs typeface="Times New Roman"/>
            </a:endParaRPr>
          </a:p>
        </p:txBody>
      </p:sp>
      <p:pic>
        <p:nvPicPr>
          <p:cNvPr id="3" name="Obraz 2">
            <a:extLst>
              <a:ext uri="{FF2B5EF4-FFF2-40B4-BE49-F238E27FC236}">
                <a16:creationId xmlns:a16="http://schemas.microsoft.com/office/drawing/2014/main" xmlns="" id="{5F3CD636-D231-19A4-0019-33EA91BC72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5430" y="3505504"/>
            <a:ext cx="3799496" cy="3113106"/>
          </a:xfrm>
          <a:prstGeom prst="rect">
            <a:avLst/>
          </a:prstGeom>
        </p:spPr>
      </p:pic>
      <p:sp>
        <p:nvSpPr>
          <p:cNvPr id="5" name="pole tekstowe 4">
            <a:extLst>
              <a:ext uri="{FF2B5EF4-FFF2-40B4-BE49-F238E27FC236}">
                <a16:creationId xmlns:a16="http://schemas.microsoft.com/office/drawing/2014/main" xmlns="" id="{0E322895-3C4B-64BD-B27A-3ADDDE0F1DAA}"/>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11" name="Obraz 10" descr="Obraz zawierający zieleń&#10;&#10;Zawartość wygenerowana przez sztuczną inteligencję może być niepoprawna.">
            <a:extLst>
              <a:ext uri="{FF2B5EF4-FFF2-40B4-BE49-F238E27FC236}">
                <a16:creationId xmlns:a16="http://schemas.microsoft.com/office/drawing/2014/main" xmlns="" id="{47BD2B00-22F8-CA55-AF99-74010C1DCD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sp>
        <p:nvSpPr>
          <p:cNvPr id="8" name="Tytuł 1">
            <a:extLst>
              <a:ext uri="{FF2B5EF4-FFF2-40B4-BE49-F238E27FC236}">
                <a16:creationId xmlns:a16="http://schemas.microsoft.com/office/drawing/2014/main" xmlns="" id="{D788633D-28F7-A8D4-B283-EF4F23B66E9D}"/>
              </a:ext>
            </a:extLst>
          </p:cNvPr>
          <p:cNvSpPr txBox="1">
            <a:spLocks/>
          </p:cNvSpPr>
          <p:nvPr/>
        </p:nvSpPr>
        <p:spPr>
          <a:xfrm>
            <a:off x="838200" y="1221229"/>
            <a:ext cx="10515600" cy="495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l-PL" sz="2800" b="1">
                <a:latin typeface="+mn-lt"/>
              </a:rPr>
              <a:t>ŚRODKI OCHRONY ROŚLIN</a:t>
            </a:r>
          </a:p>
        </p:txBody>
      </p:sp>
      <p:sp>
        <p:nvSpPr>
          <p:cNvPr id="12" name="pole tekstowe 11">
            <a:extLst>
              <a:ext uri="{FF2B5EF4-FFF2-40B4-BE49-F238E27FC236}">
                <a16:creationId xmlns:a16="http://schemas.microsoft.com/office/drawing/2014/main" xmlns="" id="{1357ED97-0651-EC04-332F-1146B3CEC88A}"/>
              </a:ext>
            </a:extLst>
          </p:cNvPr>
          <p:cNvSpPr txBox="1"/>
          <p:nvPr/>
        </p:nvSpPr>
        <p:spPr>
          <a:xfrm>
            <a:off x="2795267" y="459726"/>
            <a:ext cx="6392371" cy="523220"/>
          </a:xfrm>
          <a:prstGeom prst="rect">
            <a:avLst/>
          </a:prstGeom>
          <a:noFill/>
        </p:spPr>
        <p:txBody>
          <a:bodyPr wrap="square" lIns="91440" tIns="45720" rIns="91440" bIns="45720" rtlCol="0" anchor="t">
            <a:spAutoFit/>
          </a:bodyPr>
          <a:lstStyle/>
          <a:p>
            <a:pPr algn="ctr"/>
            <a:r>
              <a:rPr lang="pl-PL" sz="1400" i="1" dirty="0"/>
              <a:t>Rozporządzenie Parlamentu Europejskiego i Rady (UE) 2018/848 art. 24  ust. 1 lit. a)</a:t>
            </a:r>
            <a:br>
              <a:rPr lang="pl-PL" sz="1400" i="1" dirty="0"/>
            </a:br>
            <a:r>
              <a:rPr lang="pl-PL" sz="1400" i="1" dirty="0"/>
              <a:t>Rozporządzenie wykonawcze Komisji (UE) 2021/1165: Załącznik I</a:t>
            </a:r>
            <a:endParaRPr lang="pl-PL" i="1" dirty="0"/>
          </a:p>
        </p:txBody>
      </p:sp>
      <p:pic>
        <p:nvPicPr>
          <p:cNvPr id="14" name="Obraz 13" descr="Obraz zawierający clipart, Grafika, design&#10;&#10;Zawartość wygenerowana przez sztuczną inteligencję może być niepoprawna.">
            <a:extLst>
              <a:ext uri="{FF2B5EF4-FFF2-40B4-BE49-F238E27FC236}">
                <a16:creationId xmlns:a16="http://schemas.microsoft.com/office/drawing/2014/main" xmlns="" id="{4608448A-4524-125C-159D-32AB3289790B}"/>
              </a:ext>
            </a:extLst>
          </p:cNvPr>
          <p:cNvPicPr>
            <a:picLocks noChangeAspect="1"/>
          </p:cNvPicPr>
          <p:nvPr/>
        </p:nvPicPr>
        <p:blipFill>
          <a:blip r:embed="rId5"/>
          <a:stretch>
            <a:fillRect/>
          </a:stretch>
        </p:blipFill>
        <p:spPr>
          <a:xfrm>
            <a:off x="9540283" y="194488"/>
            <a:ext cx="2414920" cy="1046421"/>
          </a:xfrm>
          <a:prstGeom prst="rect">
            <a:avLst/>
          </a:prstGeom>
          <a:ln>
            <a:noFill/>
          </a:ln>
        </p:spPr>
      </p:pic>
    </p:spTree>
    <p:extLst>
      <p:ext uri="{BB962C8B-B14F-4D97-AF65-F5344CB8AC3E}">
        <p14:creationId xmlns:p14="http://schemas.microsoft.com/office/powerpoint/2010/main" val="40263560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A786026-ED54-E055-13F5-C2A46F08A350}"/>
            </a:ext>
          </a:extLst>
        </p:cNvPr>
        <p:cNvGrpSpPr/>
        <p:nvPr/>
      </p:nvGrpSpPr>
      <p:grpSpPr>
        <a:xfrm>
          <a:off x="0" y="0"/>
          <a:ext cx="0" cy="0"/>
          <a:chOff x="0" y="0"/>
          <a:chExt cx="0" cy="0"/>
        </a:xfrm>
      </p:grpSpPr>
      <p:sp>
        <p:nvSpPr>
          <p:cNvPr id="2" name="pole tekstowe 1">
            <a:extLst>
              <a:ext uri="{FF2B5EF4-FFF2-40B4-BE49-F238E27FC236}">
                <a16:creationId xmlns:a16="http://schemas.microsoft.com/office/drawing/2014/main" xmlns="" id="{6D9A60DA-B83D-87F8-704A-412039B62957}"/>
              </a:ext>
            </a:extLst>
          </p:cNvPr>
          <p:cNvSpPr txBox="1"/>
          <p:nvPr/>
        </p:nvSpPr>
        <p:spPr>
          <a:xfrm>
            <a:off x="2182381" y="1932422"/>
            <a:ext cx="4572000" cy="338554"/>
          </a:xfrm>
          <a:prstGeom prst="rect">
            <a:avLst/>
          </a:prstGeom>
          <a:noFill/>
        </p:spPr>
        <p:txBody>
          <a:bodyPr wrap="square">
            <a:spAutoFit/>
          </a:bodyPr>
          <a:lstStyle/>
          <a:p>
            <a:r>
              <a:rPr lang="pl-PL" sz="1600" b="1">
                <a:effectLst/>
              </a:rPr>
              <a:t>1. Substancje podstawowe</a:t>
            </a:r>
            <a:endParaRPr lang="pl-PL" sz="1600" b="1"/>
          </a:p>
        </p:txBody>
      </p:sp>
      <p:pic>
        <p:nvPicPr>
          <p:cNvPr id="4" name="Obraz 3">
            <a:extLst>
              <a:ext uri="{FF2B5EF4-FFF2-40B4-BE49-F238E27FC236}">
                <a16:creationId xmlns:a16="http://schemas.microsoft.com/office/drawing/2014/main" xmlns="" id="{C58E4CBE-4AA6-40EB-7AB8-CD749BB9BBE9}"/>
              </a:ext>
            </a:extLst>
          </p:cNvPr>
          <p:cNvPicPr>
            <a:picLocks noChangeAspect="1"/>
          </p:cNvPicPr>
          <p:nvPr/>
        </p:nvPicPr>
        <p:blipFill>
          <a:blip r:embed="rId2"/>
          <a:stretch>
            <a:fillRect/>
          </a:stretch>
        </p:blipFill>
        <p:spPr>
          <a:xfrm>
            <a:off x="2187266" y="2269420"/>
            <a:ext cx="7818356" cy="523744"/>
          </a:xfrm>
          <a:prstGeom prst="rect">
            <a:avLst/>
          </a:prstGeom>
        </p:spPr>
      </p:pic>
      <p:pic>
        <p:nvPicPr>
          <p:cNvPr id="13" name="Obraz 12">
            <a:extLst>
              <a:ext uri="{FF2B5EF4-FFF2-40B4-BE49-F238E27FC236}">
                <a16:creationId xmlns:a16="http://schemas.microsoft.com/office/drawing/2014/main" xmlns="" id="{7B436FF9-8A7F-D511-3F7D-25712E7B248F}"/>
              </a:ext>
            </a:extLst>
          </p:cNvPr>
          <p:cNvPicPr>
            <a:picLocks noChangeAspect="1"/>
          </p:cNvPicPr>
          <p:nvPr/>
        </p:nvPicPr>
        <p:blipFill rotWithShape="1">
          <a:blip r:embed="rId3"/>
          <a:srcRect b="22026"/>
          <a:stretch/>
        </p:blipFill>
        <p:spPr>
          <a:xfrm>
            <a:off x="2184602" y="2789737"/>
            <a:ext cx="7821019" cy="3918654"/>
          </a:xfrm>
          <a:prstGeom prst="rect">
            <a:avLst/>
          </a:prstGeom>
        </p:spPr>
      </p:pic>
      <p:sp>
        <p:nvSpPr>
          <p:cNvPr id="10" name="pole tekstowe 9">
            <a:extLst>
              <a:ext uri="{FF2B5EF4-FFF2-40B4-BE49-F238E27FC236}">
                <a16:creationId xmlns:a16="http://schemas.microsoft.com/office/drawing/2014/main" xmlns="" id="{3B84122E-00F7-987F-0C7E-3272FBCCF114}"/>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12" name="Obraz 11" descr="Obraz zawierający zieleń&#10;&#10;Zawartość wygenerowana przez sztuczną inteligencję może być niepoprawna.">
            <a:extLst>
              <a:ext uri="{FF2B5EF4-FFF2-40B4-BE49-F238E27FC236}">
                <a16:creationId xmlns:a16="http://schemas.microsoft.com/office/drawing/2014/main" xmlns="" id="{2E00D396-61E7-ED80-C534-8EB2F79EB7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sp>
        <p:nvSpPr>
          <p:cNvPr id="8" name="Tytuł 1">
            <a:extLst>
              <a:ext uri="{FF2B5EF4-FFF2-40B4-BE49-F238E27FC236}">
                <a16:creationId xmlns:a16="http://schemas.microsoft.com/office/drawing/2014/main" xmlns="" id="{EDD5C85D-ECCD-78A7-F821-60F4B57B5EA5}"/>
              </a:ext>
            </a:extLst>
          </p:cNvPr>
          <p:cNvSpPr txBox="1">
            <a:spLocks/>
          </p:cNvSpPr>
          <p:nvPr/>
        </p:nvSpPr>
        <p:spPr>
          <a:xfrm>
            <a:off x="838200" y="1221229"/>
            <a:ext cx="10515600" cy="495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l-PL" sz="2800" b="1">
                <a:latin typeface="+mn-lt"/>
              </a:rPr>
              <a:t>ŚRODKI OCHRONY ROŚLIN</a:t>
            </a:r>
          </a:p>
        </p:txBody>
      </p:sp>
      <p:sp>
        <p:nvSpPr>
          <p:cNvPr id="11" name="pole tekstowe 10">
            <a:extLst>
              <a:ext uri="{FF2B5EF4-FFF2-40B4-BE49-F238E27FC236}">
                <a16:creationId xmlns:a16="http://schemas.microsoft.com/office/drawing/2014/main" xmlns="" id="{480D7270-EE7B-DD9C-B88E-3E149249044C}"/>
              </a:ext>
            </a:extLst>
          </p:cNvPr>
          <p:cNvSpPr txBox="1"/>
          <p:nvPr/>
        </p:nvSpPr>
        <p:spPr>
          <a:xfrm>
            <a:off x="2795267" y="459726"/>
            <a:ext cx="6392371" cy="523220"/>
          </a:xfrm>
          <a:prstGeom prst="rect">
            <a:avLst/>
          </a:prstGeom>
          <a:noFill/>
        </p:spPr>
        <p:txBody>
          <a:bodyPr wrap="square" lIns="91440" tIns="45720" rIns="91440" bIns="45720" rtlCol="0" anchor="t">
            <a:spAutoFit/>
          </a:bodyPr>
          <a:lstStyle/>
          <a:p>
            <a:pPr algn="ctr"/>
            <a:r>
              <a:rPr lang="pl-PL" sz="1400" i="1" dirty="0"/>
              <a:t>Rozporządzenie Parlamentu Europejskiego i Rady (UE) 2018/848 art. 24  ust. 1 lit. a)</a:t>
            </a:r>
            <a:br>
              <a:rPr lang="pl-PL" sz="1400" i="1" dirty="0"/>
            </a:br>
            <a:r>
              <a:rPr lang="pl-PL" sz="1400" i="1" dirty="0"/>
              <a:t>Rozporządzenie wykonawcze Komisji (UE) 2021/1165: Załącznik I</a:t>
            </a:r>
            <a:endParaRPr lang="pl-PL" i="1" dirty="0"/>
          </a:p>
        </p:txBody>
      </p:sp>
      <p:pic>
        <p:nvPicPr>
          <p:cNvPr id="15" name="Obraz 14" descr="Obraz zawierający clipart, Grafika, design&#10;&#10;Zawartość wygenerowana przez sztuczną inteligencję może być niepoprawna.">
            <a:extLst>
              <a:ext uri="{FF2B5EF4-FFF2-40B4-BE49-F238E27FC236}">
                <a16:creationId xmlns:a16="http://schemas.microsoft.com/office/drawing/2014/main" xmlns="" id="{552B939C-7543-89AF-425A-38F82AD0C3B4}"/>
              </a:ext>
            </a:extLst>
          </p:cNvPr>
          <p:cNvPicPr>
            <a:picLocks noChangeAspect="1"/>
          </p:cNvPicPr>
          <p:nvPr/>
        </p:nvPicPr>
        <p:blipFill>
          <a:blip r:embed="rId5"/>
          <a:stretch>
            <a:fillRect/>
          </a:stretch>
        </p:blipFill>
        <p:spPr>
          <a:xfrm>
            <a:off x="9692683" y="346888"/>
            <a:ext cx="2414920" cy="1046421"/>
          </a:xfrm>
          <a:prstGeom prst="rect">
            <a:avLst/>
          </a:prstGeom>
          <a:ln>
            <a:noFill/>
          </a:ln>
        </p:spPr>
      </p:pic>
    </p:spTree>
    <p:extLst>
      <p:ext uri="{BB962C8B-B14F-4D97-AF65-F5344CB8AC3E}">
        <p14:creationId xmlns:p14="http://schemas.microsoft.com/office/powerpoint/2010/main" val="2413233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11E8FE2-D3C0-44D3-980D-02B33526AB7B}"/>
            </a:ext>
          </a:extLst>
        </p:cNvPr>
        <p:cNvGrpSpPr/>
        <p:nvPr/>
      </p:nvGrpSpPr>
      <p:grpSpPr>
        <a:xfrm>
          <a:off x="0" y="0"/>
          <a:ext cx="0" cy="0"/>
          <a:chOff x="0" y="0"/>
          <a:chExt cx="0" cy="0"/>
        </a:xfrm>
      </p:grpSpPr>
      <p:sp>
        <p:nvSpPr>
          <p:cNvPr id="2" name="pole tekstowe 1">
            <a:extLst>
              <a:ext uri="{FF2B5EF4-FFF2-40B4-BE49-F238E27FC236}">
                <a16:creationId xmlns:a16="http://schemas.microsoft.com/office/drawing/2014/main" xmlns="" id="{7B5F90C2-5B93-EC37-E40E-BA118A5E035C}"/>
              </a:ext>
            </a:extLst>
          </p:cNvPr>
          <p:cNvSpPr txBox="1"/>
          <p:nvPr/>
        </p:nvSpPr>
        <p:spPr>
          <a:xfrm>
            <a:off x="1553288" y="1914701"/>
            <a:ext cx="4572000" cy="338554"/>
          </a:xfrm>
          <a:prstGeom prst="rect">
            <a:avLst/>
          </a:prstGeom>
          <a:noFill/>
        </p:spPr>
        <p:txBody>
          <a:bodyPr wrap="square">
            <a:spAutoFit/>
          </a:bodyPr>
          <a:lstStyle/>
          <a:p>
            <a:r>
              <a:rPr lang="pl-PL" sz="1600" b="1">
                <a:effectLst/>
              </a:rPr>
              <a:t>1. Substancje podstawowe</a:t>
            </a:r>
            <a:endParaRPr lang="pl-PL" sz="1600" b="1"/>
          </a:p>
        </p:txBody>
      </p:sp>
      <p:pic>
        <p:nvPicPr>
          <p:cNvPr id="4" name="Obraz 3">
            <a:extLst>
              <a:ext uri="{FF2B5EF4-FFF2-40B4-BE49-F238E27FC236}">
                <a16:creationId xmlns:a16="http://schemas.microsoft.com/office/drawing/2014/main" xmlns="" id="{324112CD-C4D0-6510-45D7-AE7A7E03F6FE}"/>
              </a:ext>
            </a:extLst>
          </p:cNvPr>
          <p:cNvPicPr>
            <a:picLocks noChangeAspect="1"/>
          </p:cNvPicPr>
          <p:nvPr/>
        </p:nvPicPr>
        <p:blipFill>
          <a:blip r:embed="rId2"/>
          <a:stretch>
            <a:fillRect/>
          </a:stretch>
        </p:blipFill>
        <p:spPr>
          <a:xfrm>
            <a:off x="1548901" y="2248370"/>
            <a:ext cx="8678782" cy="648524"/>
          </a:xfrm>
          <a:prstGeom prst="rect">
            <a:avLst/>
          </a:prstGeom>
        </p:spPr>
      </p:pic>
      <p:pic>
        <p:nvPicPr>
          <p:cNvPr id="5" name="Obraz 4">
            <a:extLst>
              <a:ext uri="{FF2B5EF4-FFF2-40B4-BE49-F238E27FC236}">
                <a16:creationId xmlns:a16="http://schemas.microsoft.com/office/drawing/2014/main" xmlns="" id="{C0D9DA50-5274-7862-F096-D71358BB9C1A}"/>
              </a:ext>
            </a:extLst>
          </p:cNvPr>
          <p:cNvPicPr>
            <a:picLocks noChangeAspect="1"/>
          </p:cNvPicPr>
          <p:nvPr/>
        </p:nvPicPr>
        <p:blipFill>
          <a:blip r:embed="rId3"/>
          <a:stretch>
            <a:fillRect/>
          </a:stretch>
        </p:blipFill>
        <p:spPr>
          <a:xfrm>
            <a:off x="1549312" y="2897934"/>
            <a:ext cx="8678783" cy="3816000"/>
          </a:xfrm>
          <a:prstGeom prst="rect">
            <a:avLst/>
          </a:prstGeom>
        </p:spPr>
      </p:pic>
      <p:sp>
        <p:nvSpPr>
          <p:cNvPr id="11" name="pole tekstowe 10">
            <a:extLst>
              <a:ext uri="{FF2B5EF4-FFF2-40B4-BE49-F238E27FC236}">
                <a16:creationId xmlns:a16="http://schemas.microsoft.com/office/drawing/2014/main" xmlns="" id="{C6E2DCB5-A500-6C71-5E8B-C354CC035386}"/>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13" name="Obraz 12" descr="Obraz zawierający zieleń&#10;&#10;Zawartość wygenerowana przez sztuczną inteligencję może być niepoprawna.">
            <a:extLst>
              <a:ext uri="{FF2B5EF4-FFF2-40B4-BE49-F238E27FC236}">
                <a16:creationId xmlns:a16="http://schemas.microsoft.com/office/drawing/2014/main" xmlns="" id="{82501B9E-4356-A156-185B-ACF093F60A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sp>
        <p:nvSpPr>
          <p:cNvPr id="8" name="Tytuł 1">
            <a:extLst>
              <a:ext uri="{FF2B5EF4-FFF2-40B4-BE49-F238E27FC236}">
                <a16:creationId xmlns:a16="http://schemas.microsoft.com/office/drawing/2014/main" xmlns="" id="{202D5334-E89C-523E-B15D-52E4F28E5F45}"/>
              </a:ext>
            </a:extLst>
          </p:cNvPr>
          <p:cNvSpPr txBox="1">
            <a:spLocks/>
          </p:cNvSpPr>
          <p:nvPr/>
        </p:nvSpPr>
        <p:spPr>
          <a:xfrm>
            <a:off x="838200" y="1221229"/>
            <a:ext cx="10515600" cy="495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l-PL" sz="2800" b="1">
                <a:latin typeface="+mn-lt"/>
              </a:rPr>
              <a:t>ŚRODKI OCHRONY ROŚLIN</a:t>
            </a:r>
          </a:p>
        </p:txBody>
      </p:sp>
      <p:sp>
        <p:nvSpPr>
          <p:cNvPr id="12" name="pole tekstowe 11">
            <a:extLst>
              <a:ext uri="{FF2B5EF4-FFF2-40B4-BE49-F238E27FC236}">
                <a16:creationId xmlns:a16="http://schemas.microsoft.com/office/drawing/2014/main" xmlns="" id="{621F6448-F00D-626F-008C-6309518D4395}"/>
              </a:ext>
            </a:extLst>
          </p:cNvPr>
          <p:cNvSpPr txBox="1"/>
          <p:nvPr/>
        </p:nvSpPr>
        <p:spPr>
          <a:xfrm>
            <a:off x="2795267" y="459726"/>
            <a:ext cx="6392371" cy="523220"/>
          </a:xfrm>
          <a:prstGeom prst="rect">
            <a:avLst/>
          </a:prstGeom>
          <a:noFill/>
        </p:spPr>
        <p:txBody>
          <a:bodyPr wrap="square" lIns="91440" tIns="45720" rIns="91440" bIns="45720" rtlCol="0" anchor="t">
            <a:spAutoFit/>
          </a:bodyPr>
          <a:lstStyle/>
          <a:p>
            <a:pPr algn="ctr"/>
            <a:r>
              <a:rPr lang="pl-PL" sz="1400" i="1" dirty="0"/>
              <a:t>Rozporządzenie Parlamentu Europejskiego i Rady (UE) 2018/848 art. 24  ust. 1 lit. a)</a:t>
            </a:r>
            <a:br>
              <a:rPr lang="pl-PL" sz="1400" i="1" dirty="0"/>
            </a:br>
            <a:r>
              <a:rPr lang="pl-PL" sz="1400" i="1" dirty="0"/>
              <a:t>Rozporządzenie wykonawcze Komisji (UE) 2021/1165: Załącznik I</a:t>
            </a:r>
            <a:endParaRPr lang="pl-PL" i="1" dirty="0"/>
          </a:p>
        </p:txBody>
      </p:sp>
      <p:pic>
        <p:nvPicPr>
          <p:cNvPr id="15" name="Obraz 14" descr="Obraz zawierający clipart, Grafika, design&#10;&#10;Zawartość wygenerowana przez sztuczną inteligencję może być niepoprawna.">
            <a:extLst>
              <a:ext uri="{FF2B5EF4-FFF2-40B4-BE49-F238E27FC236}">
                <a16:creationId xmlns:a16="http://schemas.microsoft.com/office/drawing/2014/main" xmlns="" id="{596919BF-A119-6B63-281B-1464CFD747BA}"/>
              </a:ext>
            </a:extLst>
          </p:cNvPr>
          <p:cNvPicPr>
            <a:picLocks noChangeAspect="1"/>
          </p:cNvPicPr>
          <p:nvPr/>
        </p:nvPicPr>
        <p:blipFill>
          <a:blip r:embed="rId5"/>
          <a:stretch>
            <a:fillRect/>
          </a:stretch>
        </p:blipFill>
        <p:spPr>
          <a:xfrm>
            <a:off x="9692683" y="346888"/>
            <a:ext cx="2414920" cy="1046421"/>
          </a:xfrm>
          <a:prstGeom prst="rect">
            <a:avLst/>
          </a:prstGeom>
          <a:ln>
            <a:noFill/>
          </a:ln>
        </p:spPr>
      </p:pic>
    </p:spTree>
    <p:extLst>
      <p:ext uri="{BB962C8B-B14F-4D97-AF65-F5344CB8AC3E}">
        <p14:creationId xmlns:p14="http://schemas.microsoft.com/office/powerpoint/2010/main" val="1799370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F1A5409-A73D-EDF6-4818-8D879C32696E}"/>
            </a:ext>
          </a:extLst>
        </p:cNvPr>
        <p:cNvGrpSpPr/>
        <p:nvPr/>
      </p:nvGrpSpPr>
      <p:grpSpPr>
        <a:xfrm>
          <a:off x="0" y="0"/>
          <a:ext cx="0" cy="0"/>
          <a:chOff x="0" y="0"/>
          <a:chExt cx="0" cy="0"/>
        </a:xfrm>
      </p:grpSpPr>
      <p:sp>
        <p:nvSpPr>
          <p:cNvPr id="2" name="pole tekstowe 1">
            <a:extLst>
              <a:ext uri="{FF2B5EF4-FFF2-40B4-BE49-F238E27FC236}">
                <a16:creationId xmlns:a16="http://schemas.microsoft.com/office/drawing/2014/main" xmlns="" id="{D6C39DA0-EF98-218C-4B50-DD0057882418}"/>
              </a:ext>
            </a:extLst>
          </p:cNvPr>
          <p:cNvSpPr txBox="1"/>
          <p:nvPr/>
        </p:nvSpPr>
        <p:spPr>
          <a:xfrm>
            <a:off x="1730497" y="2986817"/>
            <a:ext cx="4572000" cy="338554"/>
          </a:xfrm>
          <a:prstGeom prst="rect">
            <a:avLst/>
          </a:prstGeom>
          <a:noFill/>
        </p:spPr>
        <p:txBody>
          <a:bodyPr wrap="square">
            <a:spAutoFit/>
          </a:bodyPr>
          <a:lstStyle/>
          <a:p>
            <a:r>
              <a:rPr lang="pl-PL" sz="1600" b="1">
                <a:effectLst/>
              </a:rPr>
              <a:t>2. Substancje czynne niskiego ryzyka</a:t>
            </a:r>
            <a:endParaRPr lang="pl-PL" sz="1600" b="1"/>
          </a:p>
        </p:txBody>
      </p:sp>
      <p:pic>
        <p:nvPicPr>
          <p:cNvPr id="9" name="Obraz 8">
            <a:extLst>
              <a:ext uri="{FF2B5EF4-FFF2-40B4-BE49-F238E27FC236}">
                <a16:creationId xmlns:a16="http://schemas.microsoft.com/office/drawing/2014/main" xmlns="" id="{D61B696D-0880-CB82-03B8-3B8EB47DDC36}"/>
              </a:ext>
            </a:extLst>
          </p:cNvPr>
          <p:cNvPicPr>
            <a:picLocks noChangeAspect="1"/>
          </p:cNvPicPr>
          <p:nvPr/>
        </p:nvPicPr>
        <p:blipFill>
          <a:blip r:embed="rId2"/>
          <a:stretch>
            <a:fillRect/>
          </a:stretch>
        </p:blipFill>
        <p:spPr>
          <a:xfrm>
            <a:off x="1694960" y="3479906"/>
            <a:ext cx="8602275" cy="1495634"/>
          </a:xfrm>
          <a:prstGeom prst="rect">
            <a:avLst/>
          </a:prstGeom>
        </p:spPr>
      </p:pic>
      <p:pic>
        <p:nvPicPr>
          <p:cNvPr id="11" name="Obraz 10">
            <a:extLst>
              <a:ext uri="{FF2B5EF4-FFF2-40B4-BE49-F238E27FC236}">
                <a16:creationId xmlns:a16="http://schemas.microsoft.com/office/drawing/2014/main" xmlns="" id="{4DDED79B-6871-E31A-3CC3-51FAA8FF0296}"/>
              </a:ext>
            </a:extLst>
          </p:cNvPr>
          <p:cNvPicPr>
            <a:picLocks noChangeAspect="1"/>
          </p:cNvPicPr>
          <p:nvPr/>
        </p:nvPicPr>
        <p:blipFill>
          <a:blip r:embed="rId3"/>
          <a:stretch>
            <a:fillRect/>
          </a:stretch>
        </p:blipFill>
        <p:spPr>
          <a:xfrm>
            <a:off x="1694959" y="4975540"/>
            <a:ext cx="8602275" cy="1581371"/>
          </a:xfrm>
          <a:prstGeom prst="rect">
            <a:avLst/>
          </a:prstGeom>
        </p:spPr>
      </p:pic>
      <p:sp>
        <p:nvSpPr>
          <p:cNvPr id="10" name="pole tekstowe 9">
            <a:extLst>
              <a:ext uri="{FF2B5EF4-FFF2-40B4-BE49-F238E27FC236}">
                <a16:creationId xmlns:a16="http://schemas.microsoft.com/office/drawing/2014/main" xmlns="" id="{5C66E930-AFEF-DCC2-5D58-EB68BEA28B30}"/>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13" name="Obraz 12" descr="Obraz zawierający zieleń&#10;&#10;Zawartość wygenerowana przez sztuczną inteligencję może być niepoprawna.">
            <a:extLst>
              <a:ext uri="{FF2B5EF4-FFF2-40B4-BE49-F238E27FC236}">
                <a16:creationId xmlns:a16="http://schemas.microsoft.com/office/drawing/2014/main" xmlns="" id="{29BB524D-076B-5160-8883-8491F0E1B4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sp>
        <p:nvSpPr>
          <p:cNvPr id="5" name="Tytuł 1">
            <a:extLst>
              <a:ext uri="{FF2B5EF4-FFF2-40B4-BE49-F238E27FC236}">
                <a16:creationId xmlns:a16="http://schemas.microsoft.com/office/drawing/2014/main" xmlns="" id="{EC21C349-5563-76A3-0469-AFE17AC722E3}"/>
              </a:ext>
            </a:extLst>
          </p:cNvPr>
          <p:cNvSpPr txBox="1">
            <a:spLocks/>
          </p:cNvSpPr>
          <p:nvPr/>
        </p:nvSpPr>
        <p:spPr>
          <a:xfrm>
            <a:off x="838200" y="1221229"/>
            <a:ext cx="10515600" cy="495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l-PL" sz="2800" b="1">
                <a:latin typeface="+mn-lt"/>
              </a:rPr>
              <a:t>ŚRODKI OCHRONY ROŚLIN</a:t>
            </a:r>
          </a:p>
        </p:txBody>
      </p:sp>
      <p:sp>
        <p:nvSpPr>
          <p:cNvPr id="12" name="pole tekstowe 11">
            <a:extLst>
              <a:ext uri="{FF2B5EF4-FFF2-40B4-BE49-F238E27FC236}">
                <a16:creationId xmlns:a16="http://schemas.microsoft.com/office/drawing/2014/main" xmlns="" id="{816913BC-736F-5BB7-9B9B-4F86932459DE}"/>
              </a:ext>
            </a:extLst>
          </p:cNvPr>
          <p:cNvSpPr txBox="1"/>
          <p:nvPr/>
        </p:nvSpPr>
        <p:spPr>
          <a:xfrm>
            <a:off x="2795267" y="459726"/>
            <a:ext cx="6392371" cy="523220"/>
          </a:xfrm>
          <a:prstGeom prst="rect">
            <a:avLst/>
          </a:prstGeom>
          <a:noFill/>
        </p:spPr>
        <p:txBody>
          <a:bodyPr wrap="square" lIns="91440" tIns="45720" rIns="91440" bIns="45720" rtlCol="0" anchor="t">
            <a:spAutoFit/>
          </a:bodyPr>
          <a:lstStyle/>
          <a:p>
            <a:pPr algn="ctr"/>
            <a:r>
              <a:rPr lang="pl-PL" sz="1400" i="1" dirty="0"/>
              <a:t>Rozporządzenie Parlamentu Europejskiego i Rady (UE) 2018/848 art. 24  ust. 1 lit. a)</a:t>
            </a:r>
            <a:br>
              <a:rPr lang="pl-PL" sz="1400" i="1" dirty="0"/>
            </a:br>
            <a:r>
              <a:rPr lang="pl-PL" sz="1400" i="1" dirty="0"/>
              <a:t>Rozporządzenie wykonawcze Komisji (UE) 2021/1165: Załącznik I</a:t>
            </a:r>
            <a:endParaRPr lang="pl-PL" i="1" dirty="0"/>
          </a:p>
        </p:txBody>
      </p:sp>
      <p:pic>
        <p:nvPicPr>
          <p:cNvPr id="15" name="Obraz 14" descr="Obraz zawierający clipart, Grafika, design&#10;&#10;Zawartość wygenerowana przez sztuczną inteligencję może być niepoprawna.">
            <a:extLst>
              <a:ext uri="{FF2B5EF4-FFF2-40B4-BE49-F238E27FC236}">
                <a16:creationId xmlns:a16="http://schemas.microsoft.com/office/drawing/2014/main" xmlns="" id="{F8A60CBC-EBC1-3635-6B9C-FD723EA18E38}"/>
              </a:ext>
            </a:extLst>
          </p:cNvPr>
          <p:cNvPicPr>
            <a:picLocks noChangeAspect="1"/>
          </p:cNvPicPr>
          <p:nvPr/>
        </p:nvPicPr>
        <p:blipFill>
          <a:blip r:embed="rId5"/>
          <a:stretch>
            <a:fillRect/>
          </a:stretch>
        </p:blipFill>
        <p:spPr>
          <a:xfrm>
            <a:off x="9692683" y="346888"/>
            <a:ext cx="2414920" cy="1046421"/>
          </a:xfrm>
          <a:prstGeom prst="rect">
            <a:avLst/>
          </a:prstGeom>
          <a:ln>
            <a:noFill/>
          </a:ln>
        </p:spPr>
      </p:pic>
    </p:spTree>
    <p:extLst>
      <p:ext uri="{BB962C8B-B14F-4D97-AF65-F5344CB8AC3E}">
        <p14:creationId xmlns:p14="http://schemas.microsoft.com/office/powerpoint/2010/main" val="1723649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69A59D2-7446-0905-9477-CB3F549931F9}"/>
            </a:ext>
          </a:extLst>
        </p:cNvPr>
        <p:cNvGrpSpPr/>
        <p:nvPr/>
      </p:nvGrpSpPr>
      <p:grpSpPr>
        <a:xfrm>
          <a:off x="0" y="0"/>
          <a:ext cx="0" cy="0"/>
          <a:chOff x="0" y="0"/>
          <a:chExt cx="0" cy="0"/>
        </a:xfrm>
      </p:grpSpPr>
      <p:sp>
        <p:nvSpPr>
          <p:cNvPr id="4" name="pole tekstowe 3">
            <a:extLst>
              <a:ext uri="{FF2B5EF4-FFF2-40B4-BE49-F238E27FC236}">
                <a16:creationId xmlns:a16="http://schemas.microsoft.com/office/drawing/2014/main" xmlns="" id="{64185DAB-1218-CBF1-8F60-8286A1735ACA}"/>
              </a:ext>
            </a:extLst>
          </p:cNvPr>
          <p:cNvSpPr txBox="1"/>
          <p:nvPr/>
        </p:nvSpPr>
        <p:spPr>
          <a:xfrm>
            <a:off x="1136846" y="2269119"/>
            <a:ext cx="4572000" cy="338554"/>
          </a:xfrm>
          <a:prstGeom prst="rect">
            <a:avLst/>
          </a:prstGeom>
          <a:noFill/>
        </p:spPr>
        <p:txBody>
          <a:bodyPr wrap="square">
            <a:spAutoFit/>
          </a:bodyPr>
          <a:lstStyle/>
          <a:p>
            <a:r>
              <a:rPr lang="pl-PL" sz="1600" b="1">
                <a:effectLst/>
              </a:rPr>
              <a:t>3. Mikroorganizmy</a:t>
            </a:r>
            <a:endParaRPr lang="pl-PL" sz="1600" b="1"/>
          </a:p>
        </p:txBody>
      </p:sp>
      <p:sp>
        <p:nvSpPr>
          <p:cNvPr id="5" name="pole tekstowe 4">
            <a:extLst>
              <a:ext uri="{FF2B5EF4-FFF2-40B4-BE49-F238E27FC236}">
                <a16:creationId xmlns:a16="http://schemas.microsoft.com/office/drawing/2014/main" xmlns="" id="{CF136DAC-4C4F-5830-A178-5CDB9D4A658F}"/>
              </a:ext>
            </a:extLst>
          </p:cNvPr>
          <p:cNvSpPr txBox="1"/>
          <p:nvPr/>
        </p:nvSpPr>
        <p:spPr>
          <a:xfrm>
            <a:off x="1139444" y="2691326"/>
            <a:ext cx="10398303" cy="1477328"/>
          </a:xfrm>
          <a:prstGeom prst="rect">
            <a:avLst/>
          </a:prstGeom>
          <a:noFill/>
        </p:spPr>
        <p:txBody>
          <a:bodyPr wrap="square" lIns="91440" tIns="45720" rIns="91440" bIns="45720" anchor="t">
            <a:spAutoFit/>
          </a:bodyPr>
          <a:lstStyle/>
          <a:p>
            <a:pPr algn="just"/>
            <a:r>
              <a:rPr lang="pl-PL" dirty="0">
                <a:effectLst/>
              </a:rPr>
              <a:t>Wszystkie mikroorganizmy wymienione w częściach A, B i D załącznika do rozporządzenia wykonawczego (UE) nr 540/2011 mogą być stosowane w produkcji ekologicznej, pod warunkiem </a:t>
            </a:r>
            <a:r>
              <a:rPr lang="pl-PL" u="sng" dirty="0">
                <a:solidFill>
                  <a:srgbClr val="2E96D6"/>
                </a:solidFill>
                <a:effectLst/>
              </a:rPr>
              <a:t>że nie pochodzą z GMO </a:t>
            </a:r>
            <a:r>
              <a:rPr lang="pl-PL" dirty="0">
                <a:effectLst/>
              </a:rPr>
              <a:t>i tylko wtedy, gdy są stosowane zgodnie z zastosowaniami, warunkami i ograniczeniami określonymi w odpowiednich sprawozdaniach z przeglądu. </a:t>
            </a:r>
            <a:r>
              <a:rPr lang="pl-PL" b="1" dirty="0">
                <a:effectLst/>
              </a:rPr>
              <a:t>Mikroorganizmy, w tym wirusy, są środkami kontroli biologicznej, </a:t>
            </a:r>
            <a:r>
              <a:rPr lang="pl-PL" dirty="0">
                <a:effectLst/>
              </a:rPr>
              <a:t>które w rozporządzeniu (WE) nr 1107/2009 uznaje się za substancje czynne.</a:t>
            </a:r>
            <a:endParaRPr lang="pl-PL" dirty="0"/>
          </a:p>
        </p:txBody>
      </p:sp>
      <p:pic>
        <p:nvPicPr>
          <p:cNvPr id="10" name="Obraz 9">
            <a:extLst>
              <a:ext uri="{FF2B5EF4-FFF2-40B4-BE49-F238E27FC236}">
                <a16:creationId xmlns:a16="http://schemas.microsoft.com/office/drawing/2014/main" xmlns="" id="{63529BCB-9447-E872-228E-B9A136A50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2861" y="4401460"/>
            <a:ext cx="3787848" cy="2078665"/>
          </a:xfrm>
          <a:prstGeom prst="rect">
            <a:avLst/>
          </a:prstGeom>
        </p:spPr>
      </p:pic>
      <p:sp>
        <p:nvSpPr>
          <p:cNvPr id="11" name="pole tekstowe 10">
            <a:extLst>
              <a:ext uri="{FF2B5EF4-FFF2-40B4-BE49-F238E27FC236}">
                <a16:creationId xmlns:a16="http://schemas.microsoft.com/office/drawing/2014/main" xmlns="" id="{EF8F7CC1-F469-DFB6-598E-B46DC8CC29DC}"/>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13" name="Obraz 12" descr="Obraz zawierający zieleń&#10;&#10;Zawartość wygenerowana przez sztuczną inteligencję może być niepoprawna.">
            <a:extLst>
              <a:ext uri="{FF2B5EF4-FFF2-40B4-BE49-F238E27FC236}">
                <a16:creationId xmlns:a16="http://schemas.microsoft.com/office/drawing/2014/main" xmlns="" id="{25439824-2690-766A-82C3-877A12F900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sp>
        <p:nvSpPr>
          <p:cNvPr id="8" name="Tytuł 1">
            <a:extLst>
              <a:ext uri="{FF2B5EF4-FFF2-40B4-BE49-F238E27FC236}">
                <a16:creationId xmlns:a16="http://schemas.microsoft.com/office/drawing/2014/main" xmlns="" id="{CBC6ABD5-B771-B792-D43B-FAA2FD3208D1}"/>
              </a:ext>
            </a:extLst>
          </p:cNvPr>
          <p:cNvSpPr txBox="1">
            <a:spLocks/>
          </p:cNvSpPr>
          <p:nvPr/>
        </p:nvSpPr>
        <p:spPr>
          <a:xfrm>
            <a:off x="838200" y="1221229"/>
            <a:ext cx="10515600" cy="495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l-PL" sz="2800" b="1">
                <a:latin typeface="+mn-lt"/>
              </a:rPr>
              <a:t>ŚRODKI OCHRONY ROŚLIN</a:t>
            </a:r>
          </a:p>
        </p:txBody>
      </p:sp>
      <p:sp>
        <p:nvSpPr>
          <p:cNvPr id="12" name="pole tekstowe 11">
            <a:extLst>
              <a:ext uri="{FF2B5EF4-FFF2-40B4-BE49-F238E27FC236}">
                <a16:creationId xmlns:a16="http://schemas.microsoft.com/office/drawing/2014/main" xmlns="" id="{6BDB80E6-D406-0305-3C3C-541D086031D3}"/>
              </a:ext>
            </a:extLst>
          </p:cNvPr>
          <p:cNvSpPr txBox="1"/>
          <p:nvPr/>
        </p:nvSpPr>
        <p:spPr>
          <a:xfrm>
            <a:off x="2795267" y="459726"/>
            <a:ext cx="6392371" cy="523220"/>
          </a:xfrm>
          <a:prstGeom prst="rect">
            <a:avLst/>
          </a:prstGeom>
          <a:noFill/>
        </p:spPr>
        <p:txBody>
          <a:bodyPr wrap="square" lIns="91440" tIns="45720" rIns="91440" bIns="45720" rtlCol="0" anchor="t">
            <a:spAutoFit/>
          </a:bodyPr>
          <a:lstStyle/>
          <a:p>
            <a:pPr algn="ctr"/>
            <a:r>
              <a:rPr lang="pl-PL" sz="1400" i="1" dirty="0"/>
              <a:t>Rozporządzenie Parlamentu Europejskiego i Rady (UE) 2018/848 art. 24  ust. 1 lit. a)</a:t>
            </a:r>
            <a:br>
              <a:rPr lang="pl-PL" sz="1400" i="1" dirty="0"/>
            </a:br>
            <a:r>
              <a:rPr lang="pl-PL" sz="1400" i="1" dirty="0"/>
              <a:t>Rozporządzenie wykonawcze Komisji (UE) 2021/1165: Załącznik I</a:t>
            </a:r>
            <a:endParaRPr lang="pl-PL" i="1" dirty="0"/>
          </a:p>
        </p:txBody>
      </p:sp>
      <p:pic>
        <p:nvPicPr>
          <p:cNvPr id="15" name="Obraz 14" descr="Obraz zawierający clipart, Grafika, design&#10;&#10;Zawartość wygenerowana przez sztuczną inteligencję może być niepoprawna.">
            <a:extLst>
              <a:ext uri="{FF2B5EF4-FFF2-40B4-BE49-F238E27FC236}">
                <a16:creationId xmlns:a16="http://schemas.microsoft.com/office/drawing/2014/main" xmlns="" id="{D383D127-E42E-8FFB-4A58-25B9890B5FFF}"/>
              </a:ext>
            </a:extLst>
          </p:cNvPr>
          <p:cNvPicPr>
            <a:picLocks noChangeAspect="1"/>
          </p:cNvPicPr>
          <p:nvPr/>
        </p:nvPicPr>
        <p:blipFill>
          <a:blip r:embed="rId4"/>
          <a:stretch>
            <a:fillRect/>
          </a:stretch>
        </p:blipFill>
        <p:spPr>
          <a:xfrm>
            <a:off x="9692683" y="346888"/>
            <a:ext cx="2414920" cy="1046421"/>
          </a:xfrm>
          <a:prstGeom prst="rect">
            <a:avLst/>
          </a:prstGeom>
          <a:ln>
            <a:noFill/>
          </a:ln>
        </p:spPr>
      </p:pic>
    </p:spTree>
    <p:extLst>
      <p:ext uri="{BB962C8B-B14F-4D97-AF65-F5344CB8AC3E}">
        <p14:creationId xmlns:p14="http://schemas.microsoft.com/office/powerpoint/2010/main" val="408981267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5CC977F-9C79-CA3A-F105-25FAEA283DF6}"/>
            </a:ext>
          </a:extLst>
        </p:cNvPr>
        <p:cNvGrpSpPr/>
        <p:nvPr/>
      </p:nvGrpSpPr>
      <p:grpSpPr>
        <a:xfrm>
          <a:off x="0" y="0"/>
          <a:ext cx="0" cy="0"/>
          <a:chOff x="0" y="0"/>
          <a:chExt cx="0" cy="0"/>
        </a:xfrm>
      </p:grpSpPr>
      <p:sp>
        <p:nvSpPr>
          <p:cNvPr id="4" name="pole tekstowe 3">
            <a:extLst>
              <a:ext uri="{FF2B5EF4-FFF2-40B4-BE49-F238E27FC236}">
                <a16:creationId xmlns:a16="http://schemas.microsoft.com/office/drawing/2014/main" xmlns="" id="{1C63B17D-5DBF-E017-2A46-79EED0736EF9}"/>
              </a:ext>
            </a:extLst>
          </p:cNvPr>
          <p:cNvSpPr txBox="1"/>
          <p:nvPr/>
        </p:nvSpPr>
        <p:spPr>
          <a:xfrm>
            <a:off x="3236777" y="1888120"/>
            <a:ext cx="6002252" cy="338554"/>
          </a:xfrm>
          <a:prstGeom prst="rect">
            <a:avLst/>
          </a:prstGeom>
          <a:noFill/>
        </p:spPr>
        <p:txBody>
          <a:bodyPr wrap="square">
            <a:spAutoFit/>
          </a:bodyPr>
          <a:lstStyle/>
          <a:p>
            <a:r>
              <a:rPr lang="pl-PL" sz="1600" b="1">
                <a:effectLst/>
              </a:rPr>
              <a:t>4. Substancje czynne nieujęte w żadnej z powyższych kategorii</a:t>
            </a:r>
            <a:endParaRPr lang="pl-PL" sz="1600" b="1"/>
          </a:p>
        </p:txBody>
      </p:sp>
      <p:pic>
        <p:nvPicPr>
          <p:cNvPr id="3" name="Obraz 2">
            <a:extLst>
              <a:ext uri="{FF2B5EF4-FFF2-40B4-BE49-F238E27FC236}">
                <a16:creationId xmlns:a16="http://schemas.microsoft.com/office/drawing/2014/main" xmlns="" id="{898F3E15-EFCD-0057-DCD7-A82C205677FA}"/>
              </a:ext>
            </a:extLst>
          </p:cNvPr>
          <p:cNvPicPr>
            <a:picLocks noChangeAspect="1"/>
          </p:cNvPicPr>
          <p:nvPr/>
        </p:nvPicPr>
        <p:blipFill>
          <a:blip r:embed="rId2"/>
          <a:stretch>
            <a:fillRect/>
          </a:stretch>
        </p:blipFill>
        <p:spPr>
          <a:xfrm>
            <a:off x="3237737" y="2225522"/>
            <a:ext cx="5514927" cy="4634595"/>
          </a:xfrm>
          <a:prstGeom prst="rect">
            <a:avLst/>
          </a:prstGeom>
        </p:spPr>
      </p:pic>
      <p:sp>
        <p:nvSpPr>
          <p:cNvPr id="10" name="pole tekstowe 9">
            <a:extLst>
              <a:ext uri="{FF2B5EF4-FFF2-40B4-BE49-F238E27FC236}">
                <a16:creationId xmlns:a16="http://schemas.microsoft.com/office/drawing/2014/main" xmlns="" id="{0034C0A1-F7B1-AA7C-6D61-1D3BDD3C8137}"/>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12" name="Obraz 11" descr="Obraz zawierający zieleń&#10;&#10;Zawartość wygenerowana przez sztuczną inteligencję może być niepoprawna.">
            <a:extLst>
              <a:ext uri="{FF2B5EF4-FFF2-40B4-BE49-F238E27FC236}">
                <a16:creationId xmlns:a16="http://schemas.microsoft.com/office/drawing/2014/main" xmlns="" id="{49AA453F-A0DC-7E31-9D35-6BE38C5229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sp>
        <p:nvSpPr>
          <p:cNvPr id="8" name="Tytuł 1">
            <a:extLst>
              <a:ext uri="{FF2B5EF4-FFF2-40B4-BE49-F238E27FC236}">
                <a16:creationId xmlns:a16="http://schemas.microsoft.com/office/drawing/2014/main" xmlns="" id="{7C6F27CD-F7F3-0C98-D61D-FB878C577023}"/>
              </a:ext>
            </a:extLst>
          </p:cNvPr>
          <p:cNvSpPr txBox="1">
            <a:spLocks/>
          </p:cNvSpPr>
          <p:nvPr/>
        </p:nvSpPr>
        <p:spPr>
          <a:xfrm>
            <a:off x="838200" y="1221229"/>
            <a:ext cx="10515600" cy="495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l-PL" sz="2800" b="1">
                <a:latin typeface="+mn-lt"/>
              </a:rPr>
              <a:t>ŚRODKI OCHRONY ROŚLIN</a:t>
            </a:r>
          </a:p>
        </p:txBody>
      </p:sp>
      <p:sp>
        <p:nvSpPr>
          <p:cNvPr id="11" name="pole tekstowe 10">
            <a:extLst>
              <a:ext uri="{FF2B5EF4-FFF2-40B4-BE49-F238E27FC236}">
                <a16:creationId xmlns:a16="http://schemas.microsoft.com/office/drawing/2014/main" xmlns="" id="{428832D2-813F-0822-E65B-1EEA88E72A71}"/>
              </a:ext>
            </a:extLst>
          </p:cNvPr>
          <p:cNvSpPr txBox="1"/>
          <p:nvPr/>
        </p:nvSpPr>
        <p:spPr>
          <a:xfrm>
            <a:off x="2795267" y="459726"/>
            <a:ext cx="6392371" cy="523220"/>
          </a:xfrm>
          <a:prstGeom prst="rect">
            <a:avLst/>
          </a:prstGeom>
          <a:noFill/>
        </p:spPr>
        <p:txBody>
          <a:bodyPr wrap="square" lIns="91440" tIns="45720" rIns="91440" bIns="45720" rtlCol="0" anchor="t">
            <a:spAutoFit/>
          </a:bodyPr>
          <a:lstStyle/>
          <a:p>
            <a:pPr algn="ctr"/>
            <a:r>
              <a:rPr lang="pl-PL" sz="1400" i="1" dirty="0"/>
              <a:t>Rozporządzenie Parlamentu Europejskiego i Rady (UE) 2018/848 art. 24  ust. 1 lit. a)</a:t>
            </a:r>
            <a:br>
              <a:rPr lang="pl-PL" sz="1400" i="1" dirty="0"/>
            </a:br>
            <a:r>
              <a:rPr lang="pl-PL" sz="1400" i="1" dirty="0"/>
              <a:t>Rozporządzenie wykonawcze Komisji (UE) 2021/1165: Załącznik I</a:t>
            </a:r>
            <a:endParaRPr lang="pl-PL" i="1" dirty="0"/>
          </a:p>
        </p:txBody>
      </p:sp>
      <p:pic>
        <p:nvPicPr>
          <p:cNvPr id="14" name="Obraz 13" descr="Obraz zawierający clipart, Grafika, design&#10;&#10;Zawartość wygenerowana przez sztuczną inteligencję może być niepoprawna.">
            <a:extLst>
              <a:ext uri="{FF2B5EF4-FFF2-40B4-BE49-F238E27FC236}">
                <a16:creationId xmlns:a16="http://schemas.microsoft.com/office/drawing/2014/main" xmlns="" id="{88A59F1D-F5C9-019E-B007-6188B3991DD9}"/>
              </a:ext>
            </a:extLst>
          </p:cNvPr>
          <p:cNvPicPr>
            <a:picLocks noChangeAspect="1"/>
          </p:cNvPicPr>
          <p:nvPr/>
        </p:nvPicPr>
        <p:blipFill>
          <a:blip r:embed="rId4"/>
          <a:stretch>
            <a:fillRect/>
          </a:stretch>
        </p:blipFill>
        <p:spPr>
          <a:xfrm>
            <a:off x="9692683" y="346888"/>
            <a:ext cx="2414920" cy="1046421"/>
          </a:xfrm>
          <a:prstGeom prst="rect">
            <a:avLst/>
          </a:prstGeom>
          <a:ln>
            <a:noFill/>
          </a:ln>
        </p:spPr>
      </p:pic>
    </p:spTree>
    <p:extLst>
      <p:ext uri="{BB962C8B-B14F-4D97-AF65-F5344CB8AC3E}">
        <p14:creationId xmlns:p14="http://schemas.microsoft.com/office/powerpoint/2010/main" val="35987997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A78C508-0395-7778-2AF0-83B6121A4FE1}"/>
            </a:ext>
          </a:extLst>
        </p:cNvPr>
        <p:cNvGrpSpPr/>
        <p:nvPr/>
      </p:nvGrpSpPr>
      <p:grpSpPr>
        <a:xfrm>
          <a:off x="0" y="0"/>
          <a:ext cx="0" cy="0"/>
          <a:chOff x="0" y="0"/>
          <a:chExt cx="0" cy="0"/>
        </a:xfrm>
      </p:grpSpPr>
      <p:sp>
        <p:nvSpPr>
          <p:cNvPr id="5" name="pole tekstowe 4">
            <a:extLst>
              <a:ext uri="{FF2B5EF4-FFF2-40B4-BE49-F238E27FC236}">
                <a16:creationId xmlns:a16="http://schemas.microsoft.com/office/drawing/2014/main" xmlns="" id="{B75AC425-1D69-88EA-0B1C-7119C5B7CEE1}"/>
              </a:ext>
            </a:extLst>
          </p:cNvPr>
          <p:cNvSpPr txBox="1"/>
          <p:nvPr/>
        </p:nvSpPr>
        <p:spPr>
          <a:xfrm>
            <a:off x="8157614" y="6197011"/>
            <a:ext cx="3080557" cy="461665"/>
          </a:xfrm>
          <a:prstGeom prst="rect">
            <a:avLst/>
          </a:prstGeom>
          <a:solidFill>
            <a:srgbClr val="A9C938"/>
          </a:solidFill>
          <a:ln w="38100">
            <a:solidFill>
              <a:srgbClr val="A9C938"/>
            </a:solidFill>
          </a:ln>
        </p:spPr>
        <p:txBody>
          <a:bodyPr wrap="square">
            <a:spAutoFit/>
          </a:bodyPr>
          <a:lstStyle/>
          <a:p>
            <a:pPr marL="85725" indent="0" algn="ctr">
              <a:buNone/>
            </a:pPr>
            <a:r>
              <a:rPr lang="pl-PL" sz="2400" b="1" i="1">
                <a:solidFill>
                  <a:srgbClr val="1F5B41"/>
                </a:solidFill>
              </a:rPr>
              <a:t>www.ior.poznan.pl</a:t>
            </a:r>
          </a:p>
        </p:txBody>
      </p:sp>
      <p:pic>
        <p:nvPicPr>
          <p:cNvPr id="10" name="Obraz 9">
            <a:extLst>
              <a:ext uri="{FF2B5EF4-FFF2-40B4-BE49-F238E27FC236}">
                <a16:creationId xmlns:a16="http://schemas.microsoft.com/office/drawing/2014/main" xmlns="" id="{6014D59B-831E-F71B-19B3-3DE9DB17D2A9}"/>
              </a:ext>
            </a:extLst>
          </p:cNvPr>
          <p:cNvPicPr>
            <a:picLocks noChangeAspect="1"/>
          </p:cNvPicPr>
          <p:nvPr/>
        </p:nvPicPr>
        <p:blipFill>
          <a:blip r:embed="rId2"/>
          <a:stretch>
            <a:fillRect/>
          </a:stretch>
        </p:blipFill>
        <p:spPr>
          <a:xfrm>
            <a:off x="227493" y="1915498"/>
            <a:ext cx="5868613" cy="4844586"/>
          </a:xfrm>
          <a:prstGeom prst="rect">
            <a:avLst/>
          </a:prstGeom>
        </p:spPr>
      </p:pic>
      <p:pic>
        <p:nvPicPr>
          <p:cNvPr id="12" name="Obraz 11">
            <a:extLst>
              <a:ext uri="{FF2B5EF4-FFF2-40B4-BE49-F238E27FC236}">
                <a16:creationId xmlns:a16="http://schemas.microsoft.com/office/drawing/2014/main" xmlns="" id="{A8D8D384-6BC6-DC80-19E2-05DB917CE86D}"/>
              </a:ext>
            </a:extLst>
          </p:cNvPr>
          <p:cNvPicPr>
            <a:picLocks noChangeAspect="1"/>
          </p:cNvPicPr>
          <p:nvPr/>
        </p:nvPicPr>
        <p:blipFill>
          <a:blip r:embed="rId3"/>
          <a:stretch>
            <a:fillRect/>
          </a:stretch>
        </p:blipFill>
        <p:spPr>
          <a:xfrm>
            <a:off x="6751714" y="1916512"/>
            <a:ext cx="5107777" cy="2874491"/>
          </a:xfrm>
          <a:prstGeom prst="rect">
            <a:avLst/>
          </a:prstGeom>
        </p:spPr>
      </p:pic>
      <p:sp>
        <p:nvSpPr>
          <p:cNvPr id="15" name="pole tekstowe 14">
            <a:extLst>
              <a:ext uri="{FF2B5EF4-FFF2-40B4-BE49-F238E27FC236}">
                <a16:creationId xmlns:a16="http://schemas.microsoft.com/office/drawing/2014/main" xmlns="" id="{47729CFF-4C75-2E03-B935-BF481BB2F81D}"/>
              </a:ext>
            </a:extLst>
          </p:cNvPr>
          <p:cNvSpPr txBox="1"/>
          <p:nvPr/>
        </p:nvSpPr>
        <p:spPr>
          <a:xfrm>
            <a:off x="6751714" y="4803918"/>
            <a:ext cx="5106246" cy="1169551"/>
          </a:xfrm>
          <a:prstGeom prst="rect">
            <a:avLst/>
          </a:prstGeom>
          <a:noFill/>
        </p:spPr>
        <p:txBody>
          <a:bodyPr wrap="square">
            <a:spAutoFit/>
          </a:bodyPr>
          <a:lstStyle/>
          <a:p>
            <a:pPr algn="just"/>
            <a:r>
              <a:rPr lang="pl-PL" sz="1400"/>
              <a:t>Jednostką organizacyjną oceniającą i potwierdzającą zgodność </a:t>
            </a:r>
            <a:br>
              <a:rPr lang="pl-PL" sz="1400"/>
            </a:br>
            <a:r>
              <a:rPr lang="pl-PL" sz="1400"/>
              <a:t>w zakresie wymagań określonych w przepisach dotyczących rolnictwa ekologicznego jest dla środków ochrony roślin </a:t>
            </a:r>
            <a:br>
              <a:rPr lang="pl-PL" sz="1400"/>
            </a:br>
            <a:r>
              <a:rPr lang="pl-PL" sz="1400"/>
              <a:t>– Instytut Ochrony Roślin – Państwowy Instytut Badawczy </a:t>
            </a:r>
            <a:br>
              <a:rPr lang="pl-PL" sz="1400"/>
            </a:br>
            <a:r>
              <a:rPr lang="pl-PL" sz="1400"/>
              <a:t>w Poznaniu, który prowadzi także wykaz tych środków.</a:t>
            </a:r>
          </a:p>
        </p:txBody>
      </p:sp>
      <p:sp>
        <p:nvSpPr>
          <p:cNvPr id="9" name="pole tekstowe 8">
            <a:extLst>
              <a:ext uri="{FF2B5EF4-FFF2-40B4-BE49-F238E27FC236}">
                <a16:creationId xmlns:a16="http://schemas.microsoft.com/office/drawing/2014/main" xmlns="" id="{61C68BC0-367F-6793-8E72-D929F20A4186}"/>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13" name="Obraz 12" descr="Obraz zawierający zieleń&#10;&#10;Zawartość wygenerowana przez sztuczną inteligencję może być niepoprawna.">
            <a:extLst>
              <a:ext uri="{FF2B5EF4-FFF2-40B4-BE49-F238E27FC236}">
                <a16:creationId xmlns:a16="http://schemas.microsoft.com/office/drawing/2014/main" xmlns="" id="{117D923B-B8F4-1F4B-3E76-DC34083F29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sp>
        <p:nvSpPr>
          <p:cNvPr id="4" name="Tytuł 1">
            <a:extLst>
              <a:ext uri="{FF2B5EF4-FFF2-40B4-BE49-F238E27FC236}">
                <a16:creationId xmlns:a16="http://schemas.microsoft.com/office/drawing/2014/main" xmlns="" id="{CDA16F55-DE81-1060-F7BB-27A7D6B6647F}"/>
              </a:ext>
            </a:extLst>
          </p:cNvPr>
          <p:cNvSpPr txBox="1">
            <a:spLocks/>
          </p:cNvSpPr>
          <p:nvPr/>
        </p:nvSpPr>
        <p:spPr>
          <a:xfrm>
            <a:off x="838200" y="1221229"/>
            <a:ext cx="10515600" cy="495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l-PL" sz="2800" b="1">
                <a:latin typeface="+mn-lt"/>
              </a:rPr>
              <a:t>ŚRODKI OCHRONY ROŚLIN</a:t>
            </a:r>
          </a:p>
        </p:txBody>
      </p:sp>
      <p:sp>
        <p:nvSpPr>
          <p:cNvPr id="11" name="pole tekstowe 10">
            <a:extLst>
              <a:ext uri="{FF2B5EF4-FFF2-40B4-BE49-F238E27FC236}">
                <a16:creationId xmlns:a16="http://schemas.microsoft.com/office/drawing/2014/main" xmlns="" id="{E1E993C2-0B3E-7889-2269-45F934EF6019}"/>
              </a:ext>
            </a:extLst>
          </p:cNvPr>
          <p:cNvSpPr txBox="1"/>
          <p:nvPr/>
        </p:nvSpPr>
        <p:spPr>
          <a:xfrm>
            <a:off x="2795267" y="459726"/>
            <a:ext cx="6392371" cy="523220"/>
          </a:xfrm>
          <a:prstGeom prst="rect">
            <a:avLst/>
          </a:prstGeom>
          <a:noFill/>
        </p:spPr>
        <p:txBody>
          <a:bodyPr wrap="square" lIns="91440" tIns="45720" rIns="91440" bIns="45720" rtlCol="0" anchor="t">
            <a:spAutoFit/>
          </a:bodyPr>
          <a:lstStyle/>
          <a:p>
            <a:pPr algn="ctr"/>
            <a:r>
              <a:rPr lang="pl-PL" sz="1400" i="1" dirty="0"/>
              <a:t>Rozporządzenie Parlamentu Europejskiego i Rady (UE) 2018/848 art. 24  ust. 1 lit. a)</a:t>
            </a:r>
            <a:br>
              <a:rPr lang="pl-PL" sz="1400" i="1" dirty="0"/>
            </a:br>
            <a:r>
              <a:rPr lang="pl-PL" sz="1400" i="1" dirty="0"/>
              <a:t>Rozporządzenie wykonawcze Komisji (UE) 2021/1165: Załącznik I</a:t>
            </a:r>
            <a:endParaRPr lang="pl-PL" i="1" dirty="0"/>
          </a:p>
        </p:txBody>
      </p:sp>
      <p:pic>
        <p:nvPicPr>
          <p:cNvPr id="16" name="Obraz 15" descr="Obraz zawierający clipart, Grafika, design&#10;&#10;Zawartość wygenerowana przez sztuczną inteligencję może być niepoprawna.">
            <a:extLst>
              <a:ext uri="{FF2B5EF4-FFF2-40B4-BE49-F238E27FC236}">
                <a16:creationId xmlns:a16="http://schemas.microsoft.com/office/drawing/2014/main" xmlns="" id="{D51EF017-6521-5EAD-0DC8-68BA25F5EF02}"/>
              </a:ext>
            </a:extLst>
          </p:cNvPr>
          <p:cNvPicPr>
            <a:picLocks noChangeAspect="1"/>
          </p:cNvPicPr>
          <p:nvPr/>
        </p:nvPicPr>
        <p:blipFill>
          <a:blip r:embed="rId5"/>
          <a:stretch>
            <a:fillRect/>
          </a:stretch>
        </p:blipFill>
        <p:spPr>
          <a:xfrm>
            <a:off x="9692683" y="346888"/>
            <a:ext cx="2414920" cy="1046421"/>
          </a:xfrm>
          <a:prstGeom prst="rect">
            <a:avLst/>
          </a:prstGeom>
          <a:ln>
            <a:noFill/>
          </a:ln>
        </p:spPr>
      </p:pic>
    </p:spTree>
    <p:extLst>
      <p:ext uri="{BB962C8B-B14F-4D97-AF65-F5344CB8AC3E}">
        <p14:creationId xmlns:p14="http://schemas.microsoft.com/office/powerpoint/2010/main" val="33934727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BFF2D9E-7ABA-560A-6EE9-DAF137EAF67F}"/>
            </a:ext>
          </a:extLst>
        </p:cNvPr>
        <p:cNvGrpSpPr/>
        <p:nvPr/>
      </p:nvGrpSpPr>
      <p:grpSpPr>
        <a:xfrm>
          <a:off x="0" y="0"/>
          <a:ext cx="0" cy="0"/>
          <a:chOff x="0" y="0"/>
          <a:chExt cx="0" cy="0"/>
        </a:xfrm>
      </p:grpSpPr>
      <p:sp>
        <p:nvSpPr>
          <p:cNvPr id="5" name="pole tekstowe 4">
            <a:extLst>
              <a:ext uri="{FF2B5EF4-FFF2-40B4-BE49-F238E27FC236}">
                <a16:creationId xmlns:a16="http://schemas.microsoft.com/office/drawing/2014/main" xmlns="" id="{73EC0E33-52B9-74E3-0579-4672E168AD33}"/>
              </a:ext>
            </a:extLst>
          </p:cNvPr>
          <p:cNvSpPr txBox="1"/>
          <p:nvPr/>
        </p:nvSpPr>
        <p:spPr>
          <a:xfrm>
            <a:off x="8937335" y="4043918"/>
            <a:ext cx="3080557" cy="461665"/>
          </a:xfrm>
          <a:prstGeom prst="rect">
            <a:avLst/>
          </a:prstGeom>
          <a:solidFill>
            <a:srgbClr val="A9C938"/>
          </a:solidFill>
          <a:ln w="38100">
            <a:solidFill>
              <a:srgbClr val="A9C938"/>
            </a:solidFill>
          </a:ln>
        </p:spPr>
        <p:txBody>
          <a:bodyPr wrap="square">
            <a:spAutoFit/>
          </a:bodyPr>
          <a:lstStyle/>
          <a:p>
            <a:pPr marL="85725" indent="0" algn="ctr">
              <a:buNone/>
            </a:pPr>
            <a:r>
              <a:rPr lang="pl-PL" sz="2400" b="1" i="1">
                <a:solidFill>
                  <a:srgbClr val="1F5B41"/>
                </a:solidFill>
              </a:rPr>
              <a:t>www.ior.poznan.pl</a:t>
            </a:r>
          </a:p>
        </p:txBody>
      </p:sp>
      <p:pic>
        <p:nvPicPr>
          <p:cNvPr id="11" name="Obraz 10">
            <a:extLst>
              <a:ext uri="{FF2B5EF4-FFF2-40B4-BE49-F238E27FC236}">
                <a16:creationId xmlns:a16="http://schemas.microsoft.com/office/drawing/2014/main" xmlns="" id="{A40852D7-8793-17E9-5A50-4ECFA8982CE6}"/>
              </a:ext>
            </a:extLst>
          </p:cNvPr>
          <p:cNvPicPr>
            <a:picLocks noChangeAspect="1"/>
          </p:cNvPicPr>
          <p:nvPr/>
        </p:nvPicPr>
        <p:blipFill>
          <a:blip r:embed="rId2"/>
          <a:stretch>
            <a:fillRect/>
          </a:stretch>
        </p:blipFill>
        <p:spPr>
          <a:xfrm>
            <a:off x="2893239" y="6109875"/>
            <a:ext cx="5795800" cy="749250"/>
          </a:xfrm>
          <a:prstGeom prst="rect">
            <a:avLst/>
          </a:prstGeom>
        </p:spPr>
      </p:pic>
      <p:pic>
        <p:nvPicPr>
          <p:cNvPr id="14" name="Obraz 13">
            <a:extLst>
              <a:ext uri="{FF2B5EF4-FFF2-40B4-BE49-F238E27FC236}">
                <a16:creationId xmlns:a16="http://schemas.microsoft.com/office/drawing/2014/main" xmlns="" id="{D4734057-6D00-D259-BB37-406FE4FE18F4}"/>
              </a:ext>
            </a:extLst>
          </p:cNvPr>
          <p:cNvPicPr>
            <a:picLocks noChangeAspect="1"/>
          </p:cNvPicPr>
          <p:nvPr/>
        </p:nvPicPr>
        <p:blipFill rotWithShape="1">
          <a:blip r:embed="rId3"/>
          <a:srcRect b="29635"/>
          <a:stretch/>
        </p:blipFill>
        <p:spPr>
          <a:xfrm>
            <a:off x="2893239" y="1855382"/>
            <a:ext cx="5786940" cy="4376224"/>
          </a:xfrm>
          <a:prstGeom prst="rect">
            <a:avLst/>
          </a:prstGeom>
        </p:spPr>
      </p:pic>
      <p:sp>
        <p:nvSpPr>
          <p:cNvPr id="10" name="pole tekstowe 9">
            <a:extLst>
              <a:ext uri="{FF2B5EF4-FFF2-40B4-BE49-F238E27FC236}">
                <a16:creationId xmlns:a16="http://schemas.microsoft.com/office/drawing/2014/main" xmlns="" id="{F3F4CB75-E8A4-429B-E214-88BCBCF07C30}"/>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13" name="Obraz 12" descr="Obraz zawierający zieleń&#10;&#10;Zawartość wygenerowana przez sztuczną inteligencję może być niepoprawna.">
            <a:extLst>
              <a:ext uri="{FF2B5EF4-FFF2-40B4-BE49-F238E27FC236}">
                <a16:creationId xmlns:a16="http://schemas.microsoft.com/office/drawing/2014/main" xmlns="" id="{FAD83474-01AC-97D6-F04A-47F06894D5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sp>
        <p:nvSpPr>
          <p:cNvPr id="8" name="Tytuł 1">
            <a:extLst>
              <a:ext uri="{FF2B5EF4-FFF2-40B4-BE49-F238E27FC236}">
                <a16:creationId xmlns:a16="http://schemas.microsoft.com/office/drawing/2014/main" xmlns="" id="{0C23AEC6-DA5C-42C3-5AE7-734601C29A92}"/>
              </a:ext>
            </a:extLst>
          </p:cNvPr>
          <p:cNvSpPr txBox="1">
            <a:spLocks/>
          </p:cNvSpPr>
          <p:nvPr/>
        </p:nvSpPr>
        <p:spPr>
          <a:xfrm>
            <a:off x="2441944" y="1221229"/>
            <a:ext cx="7113182" cy="495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l-PL" sz="2800" b="1">
                <a:latin typeface="+mn-lt"/>
              </a:rPr>
              <a:t>ŚRODKI OCHRONY ROŚLIN</a:t>
            </a:r>
          </a:p>
        </p:txBody>
      </p:sp>
      <p:sp>
        <p:nvSpPr>
          <p:cNvPr id="12" name="pole tekstowe 11">
            <a:extLst>
              <a:ext uri="{FF2B5EF4-FFF2-40B4-BE49-F238E27FC236}">
                <a16:creationId xmlns:a16="http://schemas.microsoft.com/office/drawing/2014/main" xmlns="" id="{0B1931BA-B34F-267C-05A5-FA74F8D77F86}"/>
              </a:ext>
            </a:extLst>
          </p:cNvPr>
          <p:cNvSpPr txBox="1"/>
          <p:nvPr/>
        </p:nvSpPr>
        <p:spPr>
          <a:xfrm>
            <a:off x="2795267" y="459726"/>
            <a:ext cx="6392371" cy="523220"/>
          </a:xfrm>
          <a:prstGeom prst="rect">
            <a:avLst/>
          </a:prstGeom>
          <a:noFill/>
        </p:spPr>
        <p:txBody>
          <a:bodyPr wrap="square" lIns="91440" tIns="45720" rIns="91440" bIns="45720" rtlCol="0" anchor="t">
            <a:spAutoFit/>
          </a:bodyPr>
          <a:lstStyle/>
          <a:p>
            <a:pPr algn="ctr"/>
            <a:r>
              <a:rPr lang="pl-PL" sz="1400" i="1" dirty="0"/>
              <a:t>Rozporządzenie Parlamentu Europejskiego i Rady (UE) 2018/848 art. 24  ust. 1 lit. a)</a:t>
            </a:r>
            <a:br>
              <a:rPr lang="pl-PL" sz="1400" i="1" dirty="0"/>
            </a:br>
            <a:r>
              <a:rPr lang="pl-PL" sz="1400" i="1" dirty="0"/>
              <a:t>Rozporządzenie wykonawcze Komisji (UE) 2021/1165: Załącznik I</a:t>
            </a:r>
            <a:endParaRPr lang="pl-PL" i="1" dirty="0"/>
          </a:p>
        </p:txBody>
      </p:sp>
      <p:pic>
        <p:nvPicPr>
          <p:cNvPr id="16" name="Obraz 15" descr="Obraz zawierający clipart, Grafika, design&#10;&#10;Zawartość wygenerowana przez sztuczną inteligencję może być niepoprawna.">
            <a:extLst>
              <a:ext uri="{FF2B5EF4-FFF2-40B4-BE49-F238E27FC236}">
                <a16:creationId xmlns:a16="http://schemas.microsoft.com/office/drawing/2014/main" xmlns="" id="{8B27C7ED-69C5-7E49-51D0-39246638FAE6}"/>
              </a:ext>
            </a:extLst>
          </p:cNvPr>
          <p:cNvPicPr>
            <a:picLocks noChangeAspect="1"/>
          </p:cNvPicPr>
          <p:nvPr/>
        </p:nvPicPr>
        <p:blipFill>
          <a:blip r:embed="rId5"/>
          <a:stretch>
            <a:fillRect/>
          </a:stretch>
        </p:blipFill>
        <p:spPr>
          <a:xfrm>
            <a:off x="9692683" y="346888"/>
            <a:ext cx="2414920" cy="1046421"/>
          </a:xfrm>
          <a:prstGeom prst="rect">
            <a:avLst/>
          </a:prstGeom>
          <a:ln>
            <a:noFill/>
          </a:ln>
        </p:spPr>
      </p:pic>
    </p:spTree>
    <p:extLst>
      <p:ext uri="{BB962C8B-B14F-4D97-AF65-F5344CB8AC3E}">
        <p14:creationId xmlns:p14="http://schemas.microsoft.com/office/powerpoint/2010/main" val="29578274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B27161C-4E89-2943-6410-030A4661594E}"/>
            </a:ext>
          </a:extLst>
        </p:cNvPr>
        <p:cNvGrpSpPr/>
        <p:nvPr/>
      </p:nvGrpSpPr>
      <p:grpSpPr>
        <a:xfrm>
          <a:off x="0" y="0"/>
          <a:ext cx="0" cy="0"/>
          <a:chOff x="0" y="0"/>
          <a:chExt cx="0" cy="0"/>
        </a:xfrm>
      </p:grpSpPr>
      <p:pic>
        <p:nvPicPr>
          <p:cNvPr id="3" name="Obraz 2">
            <a:extLst>
              <a:ext uri="{FF2B5EF4-FFF2-40B4-BE49-F238E27FC236}">
                <a16:creationId xmlns:a16="http://schemas.microsoft.com/office/drawing/2014/main" xmlns="" id="{FB667E86-D74B-D5FA-6111-DE69A56698A2}"/>
              </a:ext>
            </a:extLst>
          </p:cNvPr>
          <p:cNvPicPr>
            <a:picLocks noChangeAspect="1"/>
          </p:cNvPicPr>
          <p:nvPr/>
        </p:nvPicPr>
        <p:blipFill>
          <a:blip r:embed="rId2"/>
          <a:stretch>
            <a:fillRect/>
          </a:stretch>
        </p:blipFill>
        <p:spPr>
          <a:xfrm>
            <a:off x="994798" y="1717066"/>
            <a:ext cx="10191750" cy="5076169"/>
          </a:xfrm>
          <a:prstGeom prst="rect">
            <a:avLst/>
          </a:prstGeom>
        </p:spPr>
      </p:pic>
      <p:sp>
        <p:nvSpPr>
          <p:cNvPr id="5" name="pole tekstowe 4">
            <a:extLst>
              <a:ext uri="{FF2B5EF4-FFF2-40B4-BE49-F238E27FC236}">
                <a16:creationId xmlns:a16="http://schemas.microsoft.com/office/drawing/2014/main" xmlns="" id="{B80AE0F4-AA27-312F-ABCF-53FC4F25FCCD}"/>
              </a:ext>
            </a:extLst>
          </p:cNvPr>
          <p:cNvSpPr txBox="1"/>
          <p:nvPr/>
        </p:nvSpPr>
        <p:spPr>
          <a:xfrm>
            <a:off x="8122171" y="1952848"/>
            <a:ext cx="3080557" cy="461665"/>
          </a:xfrm>
          <a:prstGeom prst="rect">
            <a:avLst/>
          </a:prstGeom>
          <a:solidFill>
            <a:srgbClr val="A9C938"/>
          </a:solidFill>
          <a:ln w="38100">
            <a:solidFill>
              <a:srgbClr val="A9C938"/>
            </a:solidFill>
          </a:ln>
        </p:spPr>
        <p:txBody>
          <a:bodyPr wrap="square">
            <a:spAutoFit/>
          </a:bodyPr>
          <a:lstStyle/>
          <a:p>
            <a:pPr marL="85725" indent="0" algn="ctr">
              <a:buNone/>
            </a:pPr>
            <a:r>
              <a:rPr lang="pl-PL" sz="2400" b="1" i="1">
                <a:solidFill>
                  <a:srgbClr val="1F5B41"/>
                </a:solidFill>
              </a:rPr>
              <a:t>www.ior.poznan.pl</a:t>
            </a:r>
          </a:p>
        </p:txBody>
      </p:sp>
      <p:sp>
        <p:nvSpPr>
          <p:cNvPr id="10" name="pole tekstowe 9">
            <a:extLst>
              <a:ext uri="{FF2B5EF4-FFF2-40B4-BE49-F238E27FC236}">
                <a16:creationId xmlns:a16="http://schemas.microsoft.com/office/drawing/2014/main" xmlns="" id="{8024A4BB-2F84-B18E-8CA5-BADDF2B0044E}"/>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12" name="Obraz 11" descr="Obraz zawierający zieleń&#10;&#10;Zawartość wygenerowana przez sztuczną inteligencję może być niepoprawna.">
            <a:extLst>
              <a:ext uri="{FF2B5EF4-FFF2-40B4-BE49-F238E27FC236}">
                <a16:creationId xmlns:a16="http://schemas.microsoft.com/office/drawing/2014/main" xmlns="" id="{68EFB49E-8643-A248-8DCB-8EE94EC975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sp>
        <p:nvSpPr>
          <p:cNvPr id="8" name="Tytuł 1">
            <a:extLst>
              <a:ext uri="{FF2B5EF4-FFF2-40B4-BE49-F238E27FC236}">
                <a16:creationId xmlns:a16="http://schemas.microsoft.com/office/drawing/2014/main" xmlns="" id="{5EC11C13-EA19-1544-9DC6-C22DF74BAA77}"/>
              </a:ext>
            </a:extLst>
          </p:cNvPr>
          <p:cNvSpPr txBox="1">
            <a:spLocks/>
          </p:cNvSpPr>
          <p:nvPr/>
        </p:nvSpPr>
        <p:spPr>
          <a:xfrm>
            <a:off x="1077433" y="1300973"/>
            <a:ext cx="10515600" cy="495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l-PL" sz="2800" b="1">
                <a:latin typeface="+mn-lt"/>
              </a:rPr>
              <a:t>ŚRODKI OCHRONY ROŚLIN</a:t>
            </a:r>
          </a:p>
        </p:txBody>
      </p:sp>
      <p:sp>
        <p:nvSpPr>
          <p:cNvPr id="11" name="pole tekstowe 10">
            <a:extLst>
              <a:ext uri="{FF2B5EF4-FFF2-40B4-BE49-F238E27FC236}">
                <a16:creationId xmlns:a16="http://schemas.microsoft.com/office/drawing/2014/main" xmlns="" id="{87A8EFA7-DE2F-59EF-6F5E-5B7101ADC6BB}"/>
              </a:ext>
            </a:extLst>
          </p:cNvPr>
          <p:cNvSpPr txBox="1"/>
          <p:nvPr/>
        </p:nvSpPr>
        <p:spPr>
          <a:xfrm>
            <a:off x="2795267" y="459726"/>
            <a:ext cx="6392371" cy="523220"/>
          </a:xfrm>
          <a:prstGeom prst="rect">
            <a:avLst/>
          </a:prstGeom>
          <a:noFill/>
        </p:spPr>
        <p:txBody>
          <a:bodyPr wrap="square" lIns="91440" tIns="45720" rIns="91440" bIns="45720" rtlCol="0" anchor="t">
            <a:spAutoFit/>
          </a:bodyPr>
          <a:lstStyle/>
          <a:p>
            <a:pPr algn="ctr"/>
            <a:r>
              <a:rPr lang="pl-PL" sz="1400" i="1" dirty="0"/>
              <a:t>Rozporządzenie Parlamentu Europejskiego i Rady (UE) 2018/848 art. 24  ust. 1 lit. a)</a:t>
            </a:r>
            <a:br>
              <a:rPr lang="pl-PL" sz="1400" i="1" dirty="0"/>
            </a:br>
            <a:r>
              <a:rPr lang="pl-PL" sz="1400" i="1" dirty="0"/>
              <a:t>Rozporządzenie wykonawcze Komisji (UE) 2021/1165: Załącznik I</a:t>
            </a:r>
            <a:endParaRPr lang="pl-PL" i="1" dirty="0"/>
          </a:p>
        </p:txBody>
      </p:sp>
      <p:pic>
        <p:nvPicPr>
          <p:cNvPr id="14" name="Obraz 13" descr="Obraz zawierający clipart, Grafika, design&#10;&#10;Zawartość wygenerowana przez sztuczną inteligencję może być niepoprawna.">
            <a:extLst>
              <a:ext uri="{FF2B5EF4-FFF2-40B4-BE49-F238E27FC236}">
                <a16:creationId xmlns:a16="http://schemas.microsoft.com/office/drawing/2014/main" xmlns="" id="{39871302-0E3E-0B7F-D9F3-D4232F3D7BAF}"/>
              </a:ext>
            </a:extLst>
          </p:cNvPr>
          <p:cNvPicPr>
            <a:picLocks noChangeAspect="1"/>
          </p:cNvPicPr>
          <p:nvPr/>
        </p:nvPicPr>
        <p:blipFill>
          <a:blip r:embed="rId4"/>
          <a:stretch>
            <a:fillRect/>
          </a:stretch>
        </p:blipFill>
        <p:spPr>
          <a:xfrm>
            <a:off x="9692683" y="346888"/>
            <a:ext cx="2414920" cy="1046421"/>
          </a:xfrm>
          <a:prstGeom prst="rect">
            <a:avLst/>
          </a:prstGeom>
          <a:ln>
            <a:noFill/>
          </a:ln>
        </p:spPr>
      </p:pic>
    </p:spTree>
    <p:extLst>
      <p:ext uri="{BB962C8B-B14F-4D97-AF65-F5344CB8AC3E}">
        <p14:creationId xmlns:p14="http://schemas.microsoft.com/office/powerpoint/2010/main" val="19298186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F9BA4CE-44F4-8E53-FDDF-94BA0F4540F7}"/>
            </a:ext>
          </a:extLst>
        </p:cNvPr>
        <p:cNvGrpSpPr/>
        <p:nvPr/>
      </p:nvGrpSpPr>
      <p:grpSpPr>
        <a:xfrm>
          <a:off x="0" y="0"/>
          <a:ext cx="0" cy="0"/>
          <a:chOff x="0" y="0"/>
          <a:chExt cx="0" cy="0"/>
        </a:xfrm>
      </p:grpSpPr>
      <p:pic>
        <p:nvPicPr>
          <p:cNvPr id="5" name="Obraz 4">
            <a:extLst>
              <a:ext uri="{FF2B5EF4-FFF2-40B4-BE49-F238E27FC236}">
                <a16:creationId xmlns:a16="http://schemas.microsoft.com/office/drawing/2014/main" xmlns="" id="{EE720F53-AD38-6E3A-D105-EA50F19F65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pic>
        <p:nvPicPr>
          <p:cNvPr id="9" name="Obraz 8" descr="Obraz zawierający clipart, Grafika, design&#10;&#10;Zawartość wygenerowana przez sztuczną inteligencję może być niepoprawna.">
            <a:extLst>
              <a:ext uri="{FF2B5EF4-FFF2-40B4-BE49-F238E27FC236}">
                <a16:creationId xmlns:a16="http://schemas.microsoft.com/office/drawing/2014/main" xmlns="" id="{0444055B-81C2-8DF6-CBC7-BA9A94C4721D}"/>
              </a:ext>
            </a:extLst>
          </p:cNvPr>
          <p:cNvPicPr>
            <a:picLocks noChangeAspect="1"/>
          </p:cNvPicPr>
          <p:nvPr/>
        </p:nvPicPr>
        <p:blipFill>
          <a:blip r:embed="rId3"/>
          <a:stretch>
            <a:fillRect/>
          </a:stretch>
        </p:blipFill>
        <p:spPr>
          <a:xfrm>
            <a:off x="9540283" y="194488"/>
            <a:ext cx="2414920" cy="1046421"/>
          </a:xfrm>
          <a:prstGeom prst="rect">
            <a:avLst/>
          </a:prstGeom>
          <a:ln>
            <a:noFill/>
          </a:ln>
        </p:spPr>
      </p:pic>
      <p:sp>
        <p:nvSpPr>
          <p:cNvPr id="11" name="pole tekstowe 10">
            <a:extLst>
              <a:ext uri="{FF2B5EF4-FFF2-40B4-BE49-F238E27FC236}">
                <a16:creationId xmlns:a16="http://schemas.microsoft.com/office/drawing/2014/main" xmlns="" id="{76810038-DDC0-C632-EF6C-DCB9944A5779}"/>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sp>
        <p:nvSpPr>
          <p:cNvPr id="10" name="Tytuł 9">
            <a:extLst>
              <a:ext uri="{FF2B5EF4-FFF2-40B4-BE49-F238E27FC236}">
                <a16:creationId xmlns:a16="http://schemas.microsoft.com/office/drawing/2014/main" xmlns="" id="{4929DC12-A26A-95B2-DBC8-12BBC53704BB}"/>
              </a:ext>
            </a:extLst>
          </p:cNvPr>
          <p:cNvSpPr>
            <a:spLocks noGrp="1"/>
          </p:cNvSpPr>
          <p:nvPr>
            <p:ph type="title"/>
          </p:nvPr>
        </p:nvSpPr>
        <p:spPr>
          <a:xfrm>
            <a:off x="2723661" y="199048"/>
            <a:ext cx="6744677" cy="1325563"/>
          </a:xfrm>
        </p:spPr>
        <p:txBody>
          <a:bodyPr>
            <a:normAutofit/>
          </a:bodyPr>
          <a:lstStyle/>
          <a:p>
            <a:pPr algn="ctr"/>
            <a:r>
              <a:rPr lang="pl-PL" sz="4000" b="1">
                <a:latin typeface="Arial"/>
                <a:cs typeface="Arial"/>
              </a:rPr>
              <a:t>Co się opłaca? </a:t>
            </a:r>
            <a:endParaRPr lang="pl-PL" sz="4000" b="1">
              <a:ea typeface="Calibri Light" panose="020F0302020204030204"/>
              <a:cs typeface="Calibri Light" panose="020F0302020204030204"/>
            </a:endParaRPr>
          </a:p>
        </p:txBody>
      </p:sp>
      <p:pic>
        <p:nvPicPr>
          <p:cNvPr id="13" name="Picture 3" descr="6">
            <a:extLst>
              <a:ext uri="{FF2B5EF4-FFF2-40B4-BE49-F238E27FC236}">
                <a16:creationId xmlns:a16="http://schemas.microsoft.com/office/drawing/2014/main" xmlns="" id="{F20450D4-09E3-8009-4D03-350C62AB2D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810421" y="2032000"/>
            <a:ext cx="10560049" cy="27955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pole tekstowe 15">
            <a:extLst>
              <a:ext uri="{FF2B5EF4-FFF2-40B4-BE49-F238E27FC236}">
                <a16:creationId xmlns:a16="http://schemas.microsoft.com/office/drawing/2014/main" xmlns="" id="{524D25CE-8E5D-28B1-85EE-0E183CEEE399}"/>
              </a:ext>
            </a:extLst>
          </p:cNvPr>
          <p:cNvSpPr txBox="1"/>
          <p:nvPr/>
        </p:nvSpPr>
        <p:spPr>
          <a:xfrm>
            <a:off x="809367" y="5242199"/>
            <a:ext cx="52839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sz="2400" b="1">
                <a:solidFill>
                  <a:schemeClr val="accent6">
                    <a:lumMod val="76000"/>
                  </a:schemeClr>
                </a:solidFill>
                <a:ea typeface="Calibri"/>
                <a:cs typeface="Calibri"/>
              </a:rPr>
              <a:t>GLEBA W DOBREJ KULTURZE</a:t>
            </a:r>
          </a:p>
        </p:txBody>
      </p:sp>
      <p:sp>
        <p:nvSpPr>
          <p:cNvPr id="17" name="pole tekstowe 16">
            <a:extLst>
              <a:ext uri="{FF2B5EF4-FFF2-40B4-BE49-F238E27FC236}">
                <a16:creationId xmlns:a16="http://schemas.microsoft.com/office/drawing/2014/main" xmlns="" id="{C768B2D7-ED24-92CB-6228-05D28E52FEB6}"/>
              </a:ext>
            </a:extLst>
          </p:cNvPr>
          <p:cNvSpPr txBox="1"/>
          <p:nvPr/>
        </p:nvSpPr>
        <p:spPr>
          <a:xfrm>
            <a:off x="6091174" y="5242198"/>
            <a:ext cx="52839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sz="2400" b="1">
                <a:solidFill>
                  <a:srgbClr val="C00000"/>
                </a:solidFill>
                <a:ea typeface="Calibri"/>
                <a:cs typeface="Calibri"/>
              </a:rPr>
              <a:t>GLEBA W Z</a:t>
            </a:r>
            <a:r>
              <a:rPr lang="pl-PL" sz="2400" b="1">
                <a:solidFill>
                  <a:srgbClr val="C00000"/>
                </a:solidFill>
                <a:latin typeface="Calibri"/>
                <a:ea typeface="Calibri"/>
                <a:cs typeface="Calibri"/>
              </a:rPr>
              <a:t>Ł</a:t>
            </a:r>
            <a:r>
              <a:rPr lang="pl-PL" sz="2400" b="1">
                <a:solidFill>
                  <a:srgbClr val="C00000"/>
                </a:solidFill>
                <a:ea typeface="Calibri"/>
                <a:cs typeface="Calibri"/>
              </a:rPr>
              <a:t>EJ KULTURZE</a:t>
            </a:r>
          </a:p>
        </p:txBody>
      </p:sp>
    </p:spTree>
    <p:extLst>
      <p:ext uri="{BB962C8B-B14F-4D97-AF65-F5344CB8AC3E}">
        <p14:creationId xmlns:p14="http://schemas.microsoft.com/office/powerpoint/2010/main" val="1142334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D84283A-A429-7063-5FB2-563E7F016C71}"/>
            </a:ext>
          </a:extLst>
        </p:cNvPr>
        <p:cNvGrpSpPr/>
        <p:nvPr/>
      </p:nvGrpSpPr>
      <p:grpSpPr>
        <a:xfrm>
          <a:off x="0" y="0"/>
          <a:ext cx="0" cy="0"/>
          <a:chOff x="0" y="0"/>
          <a:chExt cx="0" cy="0"/>
        </a:xfrm>
      </p:grpSpPr>
      <p:pic>
        <p:nvPicPr>
          <p:cNvPr id="9" name="Obraz 8">
            <a:extLst>
              <a:ext uri="{FF2B5EF4-FFF2-40B4-BE49-F238E27FC236}">
                <a16:creationId xmlns:a16="http://schemas.microsoft.com/office/drawing/2014/main" xmlns="" id="{2DE48023-8A8D-17AC-79F8-FE94895122E7}"/>
              </a:ext>
            </a:extLst>
          </p:cNvPr>
          <p:cNvPicPr>
            <a:picLocks noChangeAspect="1"/>
          </p:cNvPicPr>
          <p:nvPr/>
        </p:nvPicPr>
        <p:blipFill>
          <a:blip r:embed="rId2"/>
          <a:stretch>
            <a:fillRect/>
          </a:stretch>
        </p:blipFill>
        <p:spPr>
          <a:xfrm>
            <a:off x="1736180" y="1850147"/>
            <a:ext cx="8722270" cy="5021448"/>
          </a:xfrm>
          <a:prstGeom prst="rect">
            <a:avLst/>
          </a:prstGeom>
        </p:spPr>
      </p:pic>
      <p:sp>
        <p:nvSpPr>
          <p:cNvPr id="5" name="pole tekstowe 4">
            <a:extLst>
              <a:ext uri="{FF2B5EF4-FFF2-40B4-BE49-F238E27FC236}">
                <a16:creationId xmlns:a16="http://schemas.microsoft.com/office/drawing/2014/main" xmlns="" id="{B6F7D247-FB1A-4B01-BD43-B10F71B33420}"/>
              </a:ext>
            </a:extLst>
          </p:cNvPr>
          <p:cNvSpPr txBox="1"/>
          <p:nvPr/>
        </p:nvSpPr>
        <p:spPr>
          <a:xfrm>
            <a:off x="7377893" y="6391941"/>
            <a:ext cx="3080557" cy="461665"/>
          </a:xfrm>
          <a:prstGeom prst="rect">
            <a:avLst/>
          </a:prstGeom>
          <a:solidFill>
            <a:srgbClr val="A9C938"/>
          </a:solidFill>
          <a:ln w="38100">
            <a:solidFill>
              <a:srgbClr val="A9C938"/>
            </a:solidFill>
          </a:ln>
        </p:spPr>
        <p:txBody>
          <a:bodyPr wrap="square">
            <a:spAutoFit/>
          </a:bodyPr>
          <a:lstStyle/>
          <a:p>
            <a:pPr marL="85725" indent="0" algn="ctr">
              <a:buNone/>
            </a:pPr>
            <a:r>
              <a:rPr lang="pl-PL" sz="2400" b="1" i="1">
                <a:solidFill>
                  <a:srgbClr val="1F5B41"/>
                </a:solidFill>
              </a:rPr>
              <a:t>www.ior.poznan.pl</a:t>
            </a:r>
          </a:p>
        </p:txBody>
      </p:sp>
      <p:sp>
        <p:nvSpPr>
          <p:cNvPr id="10" name="pole tekstowe 9">
            <a:extLst>
              <a:ext uri="{FF2B5EF4-FFF2-40B4-BE49-F238E27FC236}">
                <a16:creationId xmlns:a16="http://schemas.microsoft.com/office/drawing/2014/main" xmlns="" id="{E8E76917-2292-22D6-21FE-4B5E75267D5E}"/>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12" name="Obraz 11" descr="Obraz zawierający zieleń&#10;&#10;Zawartość wygenerowana przez sztuczną inteligencję może być niepoprawna.">
            <a:extLst>
              <a:ext uri="{FF2B5EF4-FFF2-40B4-BE49-F238E27FC236}">
                <a16:creationId xmlns:a16="http://schemas.microsoft.com/office/drawing/2014/main" xmlns="" id="{75BE9361-07C5-12E8-CAC2-C89127C7EE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sp>
        <p:nvSpPr>
          <p:cNvPr id="4" name="Tytuł 1">
            <a:extLst>
              <a:ext uri="{FF2B5EF4-FFF2-40B4-BE49-F238E27FC236}">
                <a16:creationId xmlns:a16="http://schemas.microsoft.com/office/drawing/2014/main" xmlns="" id="{AB926690-A79A-C401-44C1-C5C47F4A673B}"/>
              </a:ext>
            </a:extLst>
          </p:cNvPr>
          <p:cNvSpPr txBox="1">
            <a:spLocks/>
          </p:cNvSpPr>
          <p:nvPr/>
        </p:nvSpPr>
        <p:spPr>
          <a:xfrm>
            <a:off x="740735" y="1300973"/>
            <a:ext cx="10515600" cy="495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l-PL" sz="2800" b="1">
                <a:latin typeface="+mn-lt"/>
              </a:rPr>
              <a:t>ŚRODKI OCHRONY ROŚLIN</a:t>
            </a:r>
          </a:p>
        </p:txBody>
      </p:sp>
      <p:sp>
        <p:nvSpPr>
          <p:cNvPr id="11" name="pole tekstowe 10">
            <a:extLst>
              <a:ext uri="{FF2B5EF4-FFF2-40B4-BE49-F238E27FC236}">
                <a16:creationId xmlns:a16="http://schemas.microsoft.com/office/drawing/2014/main" xmlns="" id="{445185AC-0EA6-4D90-95B6-A1556A7F44CC}"/>
              </a:ext>
            </a:extLst>
          </p:cNvPr>
          <p:cNvSpPr txBox="1"/>
          <p:nvPr/>
        </p:nvSpPr>
        <p:spPr>
          <a:xfrm>
            <a:off x="2795267" y="459726"/>
            <a:ext cx="6392371" cy="523220"/>
          </a:xfrm>
          <a:prstGeom prst="rect">
            <a:avLst/>
          </a:prstGeom>
          <a:noFill/>
        </p:spPr>
        <p:txBody>
          <a:bodyPr wrap="square" lIns="91440" tIns="45720" rIns="91440" bIns="45720" rtlCol="0" anchor="t">
            <a:spAutoFit/>
          </a:bodyPr>
          <a:lstStyle/>
          <a:p>
            <a:pPr algn="ctr"/>
            <a:r>
              <a:rPr lang="pl-PL" sz="1400" i="1" dirty="0"/>
              <a:t>Rozporządzenie Parlamentu Europejskiego i Rady (UE) 2018/848 art. 24  ust. 1 lit. a)</a:t>
            </a:r>
            <a:br>
              <a:rPr lang="pl-PL" sz="1400" i="1" dirty="0"/>
            </a:br>
            <a:r>
              <a:rPr lang="pl-PL" sz="1400" i="1" dirty="0"/>
              <a:t>Rozporządzenie wykonawcze Komisji (UE) 2021/1165: Załącznik I</a:t>
            </a:r>
            <a:endParaRPr lang="pl-PL" i="1" dirty="0"/>
          </a:p>
        </p:txBody>
      </p:sp>
      <p:pic>
        <p:nvPicPr>
          <p:cNvPr id="14" name="Obraz 13" descr="Obraz zawierający clipart, Grafika, design&#10;&#10;Zawartość wygenerowana przez sztuczną inteligencję może być niepoprawna.">
            <a:extLst>
              <a:ext uri="{FF2B5EF4-FFF2-40B4-BE49-F238E27FC236}">
                <a16:creationId xmlns:a16="http://schemas.microsoft.com/office/drawing/2014/main" xmlns="" id="{AC81E4BE-CADD-E7B5-6A54-EAC520C00C04}"/>
              </a:ext>
            </a:extLst>
          </p:cNvPr>
          <p:cNvPicPr>
            <a:picLocks noChangeAspect="1"/>
          </p:cNvPicPr>
          <p:nvPr/>
        </p:nvPicPr>
        <p:blipFill>
          <a:blip r:embed="rId4"/>
          <a:stretch>
            <a:fillRect/>
          </a:stretch>
        </p:blipFill>
        <p:spPr>
          <a:xfrm>
            <a:off x="9692683" y="346888"/>
            <a:ext cx="2414920" cy="1046421"/>
          </a:xfrm>
          <a:prstGeom prst="rect">
            <a:avLst/>
          </a:prstGeom>
          <a:ln>
            <a:noFill/>
          </a:ln>
        </p:spPr>
      </p:pic>
    </p:spTree>
    <p:extLst>
      <p:ext uri="{BB962C8B-B14F-4D97-AF65-F5344CB8AC3E}">
        <p14:creationId xmlns:p14="http://schemas.microsoft.com/office/powerpoint/2010/main" val="32091652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FE74E88-E941-B075-8F3B-A3F8C7CBC337}"/>
            </a:ext>
          </a:extLst>
        </p:cNvPr>
        <p:cNvGrpSpPr/>
        <p:nvPr/>
      </p:nvGrpSpPr>
      <p:grpSpPr>
        <a:xfrm>
          <a:off x="0" y="0"/>
          <a:ext cx="0" cy="0"/>
          <a:chOff x="0" y="0"/>
          <a:chExt cx="0" cy="0"/>
        </a:xfrm>
      </p:grpSpPr>
      <p:pic>
        <p:nvPicPr>
          <p:cNvPr id="3" name="Obraz 2">
            <a:extLst>
              <a:ext uri="{FF2B5EF4-FFF2-40B4-BE49-F238E27FC236}">
                <a16:creationId xmlns:a16="http://schemas.microsoft.com/office/drawing/2014/main" xmlns="" id="{DE1510DD-D0C2-4FB0-E7E7-D087FB7373E4}"/>
              </a:ext>
            </a:extLst>
          </p:cNvPr>
          <p:cNvPicPr>
            <a:picLocks noChangeAspect="1"/>
          </p:cNvPicPr>
          <p:nvPr/>
        </p:nvPicPr>
        <p:blipFill>
          <a:blip r:embed="rId2"/>
          <a:stretch>
            <a:fillRect/>
          </a:stretch>
        </p:blipFill>
        <p:spPr>
          <a:xfrm>
            <a:off x="1987450" y="2139807"/>
            <a:ext cx="8220962" cy="4719211"/>
          </a:xfrm>
          <a:prstGeom prst="rect">
            <a:avLst/>
          </a:prstGeom>
        </p:spPr>
      </p:pic>
      <p:sp>
        <p:nvSpPr>
          <p:cNvPr id="5" name="pole tekstowe 4">
            <a:extLst>
              <a:ext uri="{FF2B5EF4-FFF2-40B4-BE49-F238E27FC236}">
                <a16:creationId xmlns:a16="http://schemas.microsoft.com/office/drawing/2014/main" xmlns="" id="{4822A5F7-882A-70DF-DCCC-E78D738C310F}"/>
              </a:ext>
            </a:extLst>
          </p:cNvPr>
          <p:cNvSpPr txBox="1"/>
          <p:nvPr/>
        </p:nvSpPr>
        <p:spPr>
          <a:xfrm>
            <a:off x="7138660" y="2138918"/>
            <a:ext cx="3080557" cy="461665"/>
          </a:xfrm>
          <a:prstGeom prst="rect">
            <a:avLst/>
          </a:prstGeom>
          <a:solidFill>
            <a:srgbClr val="A9C938"/>
          </a:solidFill>
          <a:ln w="38100">
            <a:solidFill>
              <a:srgbClr val="A9C938"/>
            </a:solidFill>
          </a:ln>
        </p:spPr>
        <p:txBody>
          <a:bodyPr wrap="square">
            <a:spAutoFit/>
          </a:bodyPr>
          <a:lstStyle/>
          <a:p>
            <a:pPr marL="85725" indent="0" algn="ctr">
              <a:buNone/>
            </a:pPr>
            <a:r>
              <a:rPr lang="pl-PL" sz="2400" b="1" i="1">
                <a:solidFill>
                  <a:srgbClr val="1F5B41"/>
                </a:solidFill>
              </a:rPr>
              <a:t>www.ior.poznan.pl</a:t>
            </a:r>
          </a:p>
        </p:txBody>
      </p:sp>
      <p:sp>
        <p:nvSpPr>
          <p:cNvPr id="10" name="pole tekstowe 9">
            <a:extLst>
              <a:ext uri="{FF2B5EF4-FFF2-40B4-BE49-F238E27FC236}">
                <a16:creationId xmlns:a16="http://schemas.microsoft.com/office/drawing/2014/main" xmlns="" id="{0EDB6A98-4DF3-1D06-7A3C-610B714012B7}"/>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12" name="Obraz 11" descr="Obraz zawierający zieleń&#10;&#10;Zawartość wygenerowana przez sztuczną inteligencję może być niepoprawna.">
            <a:extLst>
              <a:ext uri="{FF2B5EF4-FFF2-40B4-BE49-F238E27FC236}">
                <a16:creationId xmlns:a16="http://schemas.microsoft.com/office/drawing/2014/main" xmlns="" id="{342D0BF2-CF2F-0212-5472-29BE6585FF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sp>
        <p:nvSpPr>
          <p:cNvPr id="8" name="Tytuł 1">
            <a:extLst>
              <a:ext uri="{FF2B5EF4-FFF2-40B4-BE49-F238E27FC236}">
                <a16:creationId xmlns:a16="http://schemas.microsoft.com/office/drawing/2014/main" xmlns="" id="{453099E2-B900-8EA9-7DB9-48AC034FDE25}"/>
              </a:ext>
            </a:extLst>
          </p:cNvPr>
          <p:cNvSpPr txBox="1">
            <a:spLocks/>
          </p:cNvSpPr>
          <p:nvPr/>
        </p:nvSpPr>
        <p:spPr>
          <a:xfrm>
            <a:off x="838200" y="1345275"/>
            <a:ext cx="10515600" cy="495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l-PL" sz="2800" b="1">
                <a:latin typeface="+mn-lt"/>
              </a:rPr>
              <a:t>ŚRODKI OCHRONY ROŚLIN</a:t>
            </a:r>
          </a:p>
        </p:txBody>
      </p:sp>
      <p:sp>
        <p:nvSpPr>
          <p:cNvPr id="11" name="pole tekstowe 10">
            <a:extLst>
              <a:ext uri="{FF2B5EF4-FFF2-40B4-BE49-F238E27FC236}">
                <a16:creationId xmlns:a16="http://schemas.microsoft.com/office/drawing/2014/main" xmlns="" id="{B88F1F10-069B-C0E3-9D65-EC5D23A77E7D}"/>
              </a:ext>
            </a:extLst>
          </p:cNvPr>
          <p:cNvSpPr txBox="1"/>
          <p:nvPr/>
        </p:nvSpPr>
        <p:spPr>
          <a:xfrm>
            <a:off x="2795267" y="459726"/>
            <a:ext cx="6392371" cy="523220"/>
          </a:xfrm>
          <a:prstGeom prst="rect">
            <a:avLst/>
          </a:prstGeom>
          <a:noFill/>
        </p:spPr>
        <p:txBody>
          <a:bodyPr wrap="square" lIns="91440" tIns="45720" rIns="91440" bIns="45720" rtlCol="0" anchor="t">
            <a:spAutoFit/>
          </a:bodyPr>
          <a:lstStyle/>
          <a:p>
            <a:pPr algn="ctr"/>
            <a:r>
              <a:rPr lang="pl-PL" sz="1400" i="1" dirty="0"/>
              <a:t>Rozporządzenie Parlamentu Europejskiego i Rady (UE) 2018/848 art. 24  ust. 1 lit. a)</a:t>
            </a:r>
            <a:br>
              <a:rPr lang="pl-PL" sz="1400" i="1" dirty="0"/>
            </a:br>
            <a:r>
              <a:rPr lang="pl-PL" sz="1400" i="1" dirty="0"/>
              <a:t>Rozporządzenie wykonawcze Komisji (UE) 2021/1165: Załącznik I</a:t>
            </a:r>
            <a:endParaRPr lang="pl-PL" i="1" dirty="0"/>
          </a:p>
        </p:txBody>
      </p:sp>
      <p:pic>
        <p:nvPicPr>
          <p:cNvPr id="14" name="Obraz 13" descr="Obraz zawierający clipart, Grafika, design&#10;&#10;Zawartość wygenerowana przez sztuczną inteligencję może być niepoprawna.">
            <a:extLst>
              <a:ext uri="{FF2B5EF4-FFF2-40B4-BE49-F238E27FC236}">
                <a16:creationId xmlns:a16="http://schemas.microsoft.com/office/drawing/2014/main" xmlns="" id="{C6390ECC-3520-611C-2445-166600AD4C89}"/>
              </a:ext>
            </a:extLst>
          </p:cNvPr>
          <p:cNvPicPr>
            <a:picLocks noChangeAspect="1"/>
          </p:cNvPicPr>
          <p:nvPr/>
        </p:nvPicPr>
        <p:blipFill>
          <a:blip r:embed="rId4"/>
          <a:stretch>
            <a:fillRect/>
          </a:stretch>
        </p:blipFill>
        <p:spPr>
          <a:xfrm>
            <a:off x="9692683" y="346888"/>
            <a:ext cx="2414920" cy="1046421"/>
          </a:xfrm>
          <a:prstGeom prst="rect">
            <a:avLst/>
          </a:prstGeom>
          <a:ln>
            <a:noFill/>
          </a:ln>
        </p:spPr>
      </p:pic>
    </p:spTree>
    <p:extLst>
      <p:ext uri="{BB962C8B-B14F-4D97-AF65-F5344CB8AC3E}">
        <p14:creationId xmlns:p14="http://schemas.microsoft.com/office/powerpoint/2010/main" val="36227612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D96AD50-F346-7C1D-30EC-348190283373}"/>
            </a:ext>
          </a:extLst>
        </p:cNvPr>
        <p:cNvGrpSpPr/>
        <p:nvPr/>
      </p:nvGrpSpPr>
      <p:grpSpPr>
        <a:xfrm>
          <a:off x="0" y="0"/>
          <a:ext cx="0" cy="0"/>
          <a:chOff x="0" y="0"/>
          <a:chExt cx="0" cy="0"/>
        </a:xfrm>
      </p:grpSpPr>
      <p:sp>
        <p:nvSpPr>
          <p:cNvPr id="6" name="Tytuł 1">
            <a:extLst>
              <a:ext uri="{FF2B5EF4-FFF2-40B4-BE49-F238E27FC236}">
                <a16:creationId xmlns:a16="http://schemas.microsoft.com/office/drawing/2014/main" xmlns="" id="{9F8C3FEF-413F-8A89-74F9-AFDC61A748FF}"/>
              </a:ext>
            </a:extLst>
          </p:cNvPr>
          <p:cNvSpPr txBox="1">
            <a:spLocks/>
          </p:cNvSpPr>
          <p:nvPr/>
        </p:nvSpPr>
        <p:spPr>
          <a:xfrm>
            <a:off x="833548" y="1242278"/>
            <a:ext cx="10515600" cy="495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l-PL" sz="2800" b="1">
                <a:latin typeface="+mn-lt"/>
              </a:rPr>
              <a:t>Żyzność i aktywność biologiczna gleby</a:t>
            </a:r>
          </a:p>
        </p:txBody>
      </p:sp>
      <p:sp>
        <p:nvSpPr>
          <p:cNvPr id="7" name="pole tekstowe 6">
            <a:extLst>
              <a:ext uri="{FF2B5EF4-FFF2-40B4-BE49-F238E27FC236}">
                <a16:creationId xmlns:a16="http://schemas.microsoft.com/office/drawing/2014/main" xmlns="" id="{3000408B-322C-6102-A5AE-1E64CBF4F7C7}"/>
              </a:ext>
            </a:extLst>
          </p:cNvPr>
          <p:cNvSpPr txBox="1"/>
          <p:nvPr/>
        </p:nvSpPr>
        <p:spPr>
          <a:xfrm>
            <a:off x="2662361" y="424284"/>
            <a:ext cx="6870836" cy="584775"/>
          </a:xfrm>
          <a:prstGeom prst="rect">
            <a:avLst/>
          </a:prstGeom>
          <a:noFill/>
        </p:spPr>
        <p:txBody>
          <a:bodyPr wrap="square" lIns="91440" tIns="45720" rIns="91440" bIns="45720" rtlCol="0" anchor="t">
            <a:spAutoFit/>
          </a:bodyPr>
          <a:lstStyle/>
          <a:p>
            <a:r>
              <a:rPr lang="pl-PL" sz="1400" i="1" dirty="0"/>
              <a:t>Rozporządzenie Parlamentu Europejskiego i Rady (UE) 2018/848 załącznik II część I pkt  1.9.2</a:t>
            </a:r>
            <a:r>
              <a:rPr lang="pl-PL" i="1" dirty="0"/>
              <a:t/>
            </a:r>
            <a:br>
              <a:rPr lang="pl-PL" i="1" dirty="0"/>
            </a:br>
            <a:endParaRPr lang="pl-PL" i="1"/>
          </a:p>
        </p:txBody>
      </p:sp>
      <p:sp>
        <p:nvSpPr>
          <p:cNvPr id="2" name="pole tekstowe 1">
            <a:extLst>
              <a:ext uri="{FF2B5EF4-FFF2-40B4-BE49-F238E27FC236}">
                <a16:creationId xmlns:a16="http://schemas.microsoft.com/office/drawing/2014/main" xmlns="" id="{936A54BC-1444-CD81-221D-6A8ACE88D733}"/>
              </a:ext>
            </a:extLst>
          </p:cNvPr>
          <p:cNvSpPr txBox="1"/>
          <p:nvPr/>
        </p:nvSpPr>
        <p:spPr>
          <a:xfrm>
            <a:off x="374916" y="3077372"/>
            <a:ext cx="7914924" cy="3600986"/>
          </a:xfrm>
          <a:prstGeom prst="rect">
            <a:avLst/>
          </a:prstGeom>
          <a:noFill/>
        </p:spPr>
        <p:txBody>
          <a:bodyPr wrap="square">
            <a:spAutoFit/>
          </a:bodyPr>
          <a:lstStyle/>
          <a:p>
            <a:pPr marL="85725" indent="0" algn="ctr">
              <a:buNone/>
            </a:pPr>
            <a:r>
              <a:rPr lang="pl-PL"/>
              <a:t>Żyzność i aktywność biologiczna gleby jest utrzymywana i zwiększana:</a:t>
            </a:r>
          </a:p>
          <a:p>
            <a:endParaRPr lang="pl-PL"/>
          </a:p>
          <a:p>
            <a:r>
              <a:rPr lang="pl-PL"/>
              <a:t>a) </a:t>
            </a:r>
            <a:r>
              <a:rPr lang="pl-PL" sz="1600"/>
              <a:t>z wyjątkiem łąk i upraw wieloletnich na paszę – </a:t>
            </a:r>
            <a:r>
              <a:rPr lang="pl-PL" sz="1600" b="1">
                <a:solidFill>
                  <a:srgbClr val="A9C938"/>
                </a:solidFill>
              </a:rPr>
              <a:t>poprzez stosowanie wieloletniego płodozmianu, w tym obowiązkową uprawę roślin bobowatych jako uprawę podstawową lub okrywową w ramach płodozmianu i innych roślin na nawóz zielony;</a:t>
            </a:r>
          </a:p>
          <a:p>
            <a:endParaRPr lang="pl-PL" sz="1600"/>
          </a:p>
          <a:p>
            <a:pPr>
              <a:spcBef>
                <a:spcPts val="1200"/>
              </a:spcBef>
            </a:pPr>
            <a:r>
              <a:rPr lang="pl-PL" sz="1600"/>
              <a:t>b) w przypadku </a:t>
            </a:r>
            <a:r>
              <a:rPr lang="pl-PL" sz="1600" b="1"/>
              <a:t>szklarni lub upraw wieloletnich</a:t>
            </a:r>
            <a:r>
              <a:rPr lang="pl-PL" sz="1600"/>
              <a:t> innych niż rośliny na paszę – poprzez </a:t>
            </a:r>
            <a:r>
              <a:rPr lang="pl-PL" sz="1600" b="1"/>
              <a:t>stosowanie krótkoterminowej uprawy roślin na nawóz zielony i roślin strączkowych</a:t>
            </a:r>
            <a:r>
              <a:rPr lang="pl-PL" sz="1600"/>
              <a:t>, </a:t>
            </a:r>
            <a:br>
              <a:rPr lang="pl-PL" sz="1600"/>
            </a:br>
            <a:r>
              <a:rPr lang="pl-PL" sz="1600"/>
              <a:t>a także stosowanie różnorodnych roślin; oraz</a:t>
            </a:r>
          </a:p>
          <a:p>
            <a:pPr>
              <a:spcBef>
                <a:spcPts val="1200"/>
              </a:spcBef>
            </a:pPr>
            <a:r>
              <a:rPr lang="pl-PL" sz="1600"/>
              <a:t>c) </a:t>
            </a:r>
            <a:r>
              <a:rPr lang="pl-PL" sz="1600" b="1"/>
              <a:t>we wszystkich przypadkach – poprzez stosowanie obornika lub materii organicznej</a:t>
            </a:r>
            <a:r>
              <a:rPr lang="pl-PL" sz="1600"/>
              <a:t>, </a:t>
            </a:r>
            <a:br>
              <a:rPr lang="pl-PL" sz="1600"/>
            </a:br>
            <a:r>
              <a:rPr lang="pl-PL" sz="1600"/>
              <a:t>w obu przypadkach </a:t>
            </a:r>
            <a:r>
              <a:rPr lang="pl-PL" sz="1600" u="sng"/>
              <a:t>najlepiej</a:t>
            </a:r>
            <a:r>
              <a:rPr lang="pl-PL" sz="1600"/>
              <a:t> przekompostowanych, pochodzących z produkcji ekologicznej.</a:t>
            </a:r>
          </a:p>
          <a:p>
            <a:pPr>
              <a:spcBef>
                <a:spcPts val="1200"/>
              </a:spcBef>
            </a:pPr>
            <a:r>
              <a:rPr lang="pl-PL" sz="1600" b="1">
                <a:solidFill>
                  <a:srgbClr val="FF0000"/>
                </a:solidFill>
              </a:rPr>
              <a:t>               MAX 170 kg N/ha</a:t>
            </a:r>
          </a:p>
        </p:txBody>
      </p:sp>
      <p:sp>
        <p:nvSpPr>
          <p:cNvPr id="3" name="pole tekstowe 2">
            <a:extLst>
              <a:ext uri="{FF2B5EF4-FFF2-40B4-BE49-F238E27FC236}">
                <a16:creationId xmlns:a16="http://schemas.microsoft.com/office/drawing/2014/main" xmlns="" id="{0E49BCF6-0F06-976D-E477-ADDA2E2DBF8C}"/>
              </a:ext>
            </a:extLst>
          </p:cNvPr>
          <p:cNvSpPr txBox="1"/>
          <p:nvPr/>
        </p:nvSpPr>
        <p:spPr>
          <a:xfrm>
            <a:off x="424989" y="2203390"/>
            <a:ext cx="8064638" cy="584775"/>
          </a:xfrm>
          <a:prstGeom prst="rect">
            <a:avLst/>
          </a:prstGeom>
          <a:noFill/>
        </p:spPr>
        <p:txBody>
          <a:bodyPr wrap="square">
            <a:spAutoFit/>
          </a:bodyPr>
          <a:lstStyle/>
          <a:p>
            <a:pPr marL="85725" indent="0" algn="ctr">
              <a:buNone/>
            </a:pPr>
            <a:r>
              <a:rPr lang="pl-PL" sz="1600" b="1"/>
              <a:t>Istotą nawożenia w rolnictwie ekologicznym jest utrzymanie lub podwyższenie żyzności </a:t>
            </a:r>
            <a:br>
              <a:rPr lang="pl-PL" sz="1600" b="1"/>
            </a:br>
            <a:r>
              <a:rPr lang="pl-PL" sz="1600" b="1"/>
              <a:t>i biologicznej aktywności gleby oraz stworzenie optymalnych warunków rozwoju roślin</a:t>
            </a:r>
          </a:p>
        </p:txBody>
      </p:sp>
      <p:pic>
        <p:nvPicPr>
          <p:cNvPr id="9" name="Obraz 8" descr="Obraz zawierający tekst, tkanina&#10;&#10;Opis wygenerowany automatycznie">
            <a:extLst>
              <a:ext uri="{FF2B5EF4-FFF2-40B4-BE49-F238E27FC236}">
                <a16:creationId xmlns:a16="http://schemas.microsoft.com/office/drawing/2014/main" xmlns="" id="{BC6DAE28-817C-966D-8581-27B86AD8F3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45727" y="2199007"/>
            <a:ext cx="3203848" cy="2334171"/>
          </a:xfrm>
          <a:prstGeom prst="rect">
            <a:avLst/>
          </a:prstGeom>
        </p:spPr>
      </p:pic>
      <p:pic>
        <p:nvPicPr>
          <p:cNvPr id="10" name="Obraz 9">
            <a:extLst>
              <a:ext uri="{FF2B5EF4-FFF2-40B4-BE49-F238E27FC236}">
                <a16:creationId xmlns:a16="http://schemas.microsoft.com/office/drawing/2014/main" xmlns="" id="{16F46E4A-3D79-7948-7A01-B543BDC861F9}"/>
              </a:ext>
            </a:extLst>
          </p:cNvPr>
          <p:cNvPicPr>
            <a:picLocks noChangeAspect="1"/>
          </p:cNvPicPr>
          <p:nvPr/>
        </p:nvPicPr>
        <p:blipFill>
          <a:blip r:embed="rId3"/>
          <a:stretch>
            <a:fillRect/>
          </a:stretch>
        </p:blipFill>
        <p:spPr>
          <a:xfrm>
            <a:off x="8745727" y="4551047"/>
            <a:ext cx="3203848" cy="2135899"/>
          </a:xfrm>
          <a:prstGeom prst="rect">
            <a:avLst/>
          </a:prstGeom>
        </p:spPr>
      </p:pic>
      <p:pic>
        <p:nvPicPr>
          <p:cNvPr id="5" name="Obraz 4" descr="Obraz zawierający clipart, Grafika, design&#10;&#10;Zawartość wygenerowana przez sztuczną inteligencję może być niepoprawna.">
            <a:extLst>
              <a:ext uri="{FF2B5EF4-FFF2-40B4-BE49-F238E27FC236}">
                <a16:creationId xmlns:a16="http://schemas.microsoft.com/office/drawing/2014/main" xmlns="" id="{14E5275E-7917-9C96-4945-772560B9693E}"/>
              </a:ext>
            </a:extLst>
          </p:cNvPr>
          <p:cNvPicPr>
            <a:picLocks noChangeAspect="1"/>
          </p:cNvPicPr>
          <p:nvPr/>
        </p:nvPicPr>
        <p:blipFill>
          <a:blip r:embed="rId4"/>
          <a:stretch>
            <a:fillRect/>
          </a:stretch>
        </p:blipFill>
        <p:spPr>
          <a:xfrm>
            <a:off x="9540283" y="194488"/>
            <a:ext cx="2414920" cy="1046421"/>
          </a:xfrm>
          <a:prstGeom prst="rect">
            <a:avLst/>
          </a:prstGeom>
          <a:ln>
            <a:noFill/>
          </a:ln>
        </p:spPr>
      </p:pic>
      <p:sp>
        <p:nvSpPr>
          <p:cNvPr id="12" name="pole tekstowe 11">
            <a:extLst>
              <a:ext uri="{FF2B5EF4-FFF2-40B4-BE49-F238E27FC236}">
                <a16:creationId xmlns:a16="http://schemas.microsoft.com/office/drawing/2014/main" xmlns="" id="{91AAB1B3-F204-2A17-6AD4-FA177C3406ED}"/>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14" name="Obraz 13" descr="Obraz zawierający zieleń&#10;&#10;Zawartość wygenerowana przez sztuczną inteligencję może być niepoprawna.">
            <a:extLst>
              <a:ext uri="{FF2B5EF4-FFF2-40B4-BE49-F238E27FC236}">
                <a16:creationId xmlns:a16="http://schemas.microsoft.com/office/drawing/2014/main" xmlns="" id="{BD56DABA-6757-50FB-6D0C-6B76D819CA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spTree>
    <p:extLst>
      <p:ext uri="{BB962C8B-B14F-4D97-AF65-F5344CB8AC3E}">
        <p14:creationId xmlns:p14="http://schemas.microsoft.com/office/powerpoint/2010/main" val="228663719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8"/>
          <p:cNvSpPr>
            <a:spLocks noGrp="1" noChangeArrowheads="1"/>
          </p:cNvSpPr>
          <p:nvPr>
            <p:ph type="title"/>
          </p:nvPr>
        </p:nvSpPr>
        <p:spPr>
          <a:xfrm>
            <a:off x="3841897" y="196776"/>
            <a:ext cx="4517066" cy="1343283"/>
          </a:xfrm>
        </p:spPr>
        <p:txBody>
          <a:bodyPr/>
          <a:lstStyle/>
          <a:p>
            <a:pPr eaLnBrk="1" hangingPunct="1"/>
            <a:r>
              <a:rPr lang="pl-PL" altLang="pl-PL" sz="2400" b="1" dirty="0"/>
              <a:t>Rośliny </a:t>
            </a:r>
            <a:r>
              <a:rPr lang="pl-PL" altLang="pl-PL" sz="2400" b="1" err="1"/>
              <a:t>bobowate</a:t>
            </a:r>
            <a:r>
              <a:rPr lang="pl-PL" altLang="pl-PL" sz="2400" b="1" dirty="0"/>
              <a:t> w płodozmianie</a:t>
            </a:r>
          </a:p>
        </p:txBody>
      </p:sp>
      <p:pic>
        <p:nvPicPr>
          <p:cNvPr id="55299" name="Picture 4" descr="P6250138"/>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32391" y="1989138"/>
            <a:ext cx="5384800" cy="4032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5300" name="Picture 7"/>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460172" y="1936903"/>
            <a:ext cx="4162154" cy="4144963"/>
          </a:xfrm>
          <a:noFill/>
        </p:spPr>
      </p:pic>
      <p:pic>
        <p:nvPicPr>
          <p:cNvPr id="3" name="Obraz 2" descr="Obraz zawierający clipart, Grafika, design&#10;&#10;Zawartość wygenerowana przez sztuczną inteligencję może być niepoprawna.">
            <a:extLst>
              <a:ext uri="{FF2B5EF4-FFF2-40B4-BE49-F238E27FC236}">
                <a16:creationId xmlns:a16="http://schemas.microsoft.com/office/drawing/2014/main" xmlns="" id="{7664A1A6-72B6-292A-C606-935F0CDA1B0F}"/>
              </a:ext>
            </a:extLst>
          </p:cNvPr>
          <p:cNvPicPr>
            <a:picLocks noChangeAspect="1"/>
          </p:cNvPicPr>
          <p:nvPr/>
        </p:nvPicPr>
        <p:blipFill>
          <a:blip r:embed="rId4"/>
          <a:stretch>
            <a:fillRect/>
          </a:stretch>
        </p:blipFill>
        <p:spPr>
          <a:xfrm>
            <a:off x="9540283" y="194488"/>
            <a:ext cx="2414920" cy="1046421"/>
          </a:xfrm>
          <a:prstGeom prst="rect">
            <a:avLst/>
          </a:prstGeom>
          <a:ln>
            <a:noFill/>
          </a:ln>
        </p:spPr>
      </p:pic>
      <p:sp>
        <p:nvSpPr>
          <p:cNvPr id="5" name="pole tekstowe 4">
            <a:extLst>
              <a:ext uri="{FF2B5EF4-FFF2-40B4-BE49-F238E27FC236}">
                <a16:creationId xmlns:a16="http://schemas.microsoft.com/office/drawing/2014/main" xmlns="" id="{60918E80-4C83-4DE5-EA1C-3632BF2E1C00}"/>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7" name="Obraz 6" descr="Obraz zawierający zieleń&#10;&#10;Zawartość wygenerowana przez sztuczną inteligencję może być niepoprawna.">
            <a:extLst>
              <a:ext uri="{FF2B5EF4-FFF2-40B4-BE49-F238E27FC236}">
                <a16:creationId xmlns:a16="http://schemas.microsoft.com/office/drawing/2014/main" xmlns="" id="{19F256CC-33C6-BE6B-F218-DFDB3FA62A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spTree>
    <p:extLst>
      <p:ext uri="{BB962C8B-B14F-4D97-AF65-F5344CB8AC3E}">
        <p14:creationId xmlns:p14="http://schemas.microsoft.com/office/powerpoint/2010/main" val="36754273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1" name="Picture 4" descr="P6250151"/>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621466" y="1710070"/>
            <a:ext cx="8949119" cy="494074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Obraz 2" descr="Obraz zawierający clipart, Grafika, design&#10;&#10;Zawartość wygenerowana przez sztuczną inteligencję może być niepoprawna.">
            <a:extLst>
              <a:ext uri="{FF2B5EF4-FFF2-40B4-BE49-F238E27FC236}">
                <a16:creationId xmlns:a16="http://schemas.microsoft.com/office/drawing/2014/main" xmlns="" id="{F968CE46-C1C5-6071-9E3A-5919E83CBB06}"/>
              </a:ext>
            </a:extLst>
          </p:cNvPr>
          <p:cNvPicPr>
            <a:picLocks noChangeAspect="1"/>
          </p:cNvPicPr>
          <p:nvPr/>
        </p:nvPicPr>
        <p:blipFill>
          <a:blip r:embed="rId3"/>
          <a:stretch>
            <a:fillRect/>
          </a:stretch>
        </p:blipFill>
        <p:spPr>
          <a:xfrm>
            <a:off x="9540283" y="194488"/>
            <a:ext cx="2414920" cy="1046421"/>
          </a:xfrm>
          <a:prstGeom prst="rect">
            <a:avLst/>
          </a:prstGeom>
          <a:ln>
            <a:noFill/>
          </a:ln>
        </p:spPr>
      </p:pic>
      <p:sp>
        <p:nvSpPr>
          <p:cNvPr id="5" name="pole tekstowe 4">
            <a:extLst>
              <a:ext uri="{FF2B5EF4-FFF2-40B4-BE49-F238E27FC236}">
                <a16:creationId xmlns:a16="http://schemas.microsoft.com/office/drawing/2014/main" xmlns="" id="{18946648-FFFC-BA8B-9652-D2D2D74627D1}"/>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7" name="Obraz 6" descr="Obraz zawierający zieleń&#10;&#10;Zawartość wygenerowana przez sztuczną inteligencję może być niepoprawna.">
            <a:extLst>
              <a:ext uri="{FF2B5EF4-FFF2-40B4-BE49-F238E27FC236}">
                <a16:creationId xmlns:a16="http://schemas.microsoft.com/office/drawing/2014/main" xmlns="" id="{306A92C8-5951-9DFF-FC39-84EE473140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spTree>
    <p:extLst>
      <p:ext uri="{BB962C8B-B14F-4D97-AF65-F5344CB8AC3E}">
        <p14:creationId xmlns:p14="http://schemas.microsoft.com/office/powerpoint/2010/main" val="4906908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3874" name="Rectangle 2"/>
          <p:cNvSpPr>
            <a:spLocks noGrp="1" noChangeArrowheads="1"/>
          </p:cNvSpPr>
          <p:nvPr>
            <p:ph type="title"/>
          </p:nvPr>
        </p:nvSpPr>
        <p:spPr>
          <a:xfrm>
            <a:off x="1970449" y="5667860"/>
            <a:ext cx="8258775" cy="1008112"/>
          </a:xfrm>
        </p:spPr>
        <p:txBody>
          <a:bodyPr/>
          <a:lstStyle/>
          <a:p>
            <a:r>
              <a:rPr lang="pl-PL" altLang="pl-PL" sz="2400" dirty="0"/>
              <a:t>Żyzność gleby utrzymywana jest przez kompost, produkowany we własnym gospodarstwie.</a:t>
            </a:r>
          </a:p>
        </p:txBody>
      </p:sp>
      <p:pic>
        <p:nvPicPr>
          <p:cNvPr id="1103875" name="Picture 3" descr="Obraz 046"/>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2293790" y="1708277"/>
            <a:ext cx="7616135" cy="380826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Obraz 2" descr="Obraz zawierający clipart, Grafika, design&#10;&#10;Zawartość wygenerowana przez sztuczną inteligencję może być niepoprawna.">
            <a:extLst>
              <a:ext uri="{FF2B5EF4-FFF2-40B4-BE49-F238E27FC236}">
                <a16:creationId xmlns:a16="http://schemas.microsoft.com/office/drawing/2014/main" xmlns="" id="{CEC3D109-79D8-1A8E-49E5-FF8C2C3DCA07}"/>
              </a:ext>
            </a:extLst>
          </p:cNvPr>
          <p:cNvPicPr>
            <a:picLocks noChangeAspect="1"/>
          </p:cNvPicPr>
          <p:nvPr/>
        </p:nvPicPr>
        <p:blipFill>
          <a:blip r:embed="rId3"/>
          <a:stretch>
            <a:fillRect/>
          </a:stretch>
        </p:blipFill>
        <p:spPr>
          <a:xfrm>
            <a:off x="9540283" y="194488"/>
            <a:ext cx="2414920" cy="1046421"/>
          </a:xfrm>
          <a:prstGeom prst="rect">
            <a:avLst/>
          </a:prstGeom>
          <a:ln>
            <a:noFill/>
          </a:ln>
        </p:spPr>
      </p:pic>
      <p:sp>
        <p:nvSpPr>
          <p:cNvPr id="5" name="pole tekstowe 4">
            <a:extLst>
              <a:ext uri="{FF2B5EF4-FFF2-40B4-BE49-F238E27FC236}">
                <a16:creationId xmlns:a16="http://schemas.microsoft.com/office/drawing/2014/main" xmlns="" id="{3D2C5ED5-D961-4910-3796-FFFF97398B0A}"/>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7" name="Obraz 6" descr="Obraz zawierający zieleń&#10;&#10;Zawartość wygenerowana przez sztuczną inteligencję może być niepoprawna.">
            <a:extLst>
              <a:ext uri="{FF2B5EF4-FFF2-40B4-BE49-F238E27FC236}">
                <a16:creationId xmlns:a16="http://schemas.microsoft.com/office/drawing/2014/main" xmlns="" id="{CFAA34CD-F6E4-6047-60DA-219F0FE41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spTree>
    <p:extLst>
      <p:ext uri="{BB962C8B-B14F-4D97-AF65-F5344CB8AC3E}">
        <p14:creationId xmlns:p14="http://schemas.microsoft.com/office/powerpoint/2010/main" val="2956294064"/>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657060" y="19567"/>
            <a:ext cx="2886740" cy="1343283"/>
          </a:xfrm>
        </p:spPr>
        <p:txBody>
          <a:bodyPr/>
          <a:lstStyle/>
          <a:p>
            <a:r>
              <a:rPr lang="pl-PL" b="1" dirty="0"/>
              <a:t>Dżdżownice</a:t>
            </a:r>
          </a:p>
        </p:txBody>
      </p:sp>
      <p:sp>
        <p:nvSpPr>
          <p:cNvPr id="3" name="Symbol zastępczy zawartości 2"/>
          <p:cNvSpPr>
            <a:spLocks noGrp="1"/>
          </p:cNvSpPr>
          <p:nvPr>
            <p:ph idx="1"/>
          </p:nvPr>
        </p:nvSpPr>
        <p:spPr>
          <a:xfrm>
            <a:off x="838200" y="2410416"/>
            <a:ext cx="10515600" cy="2029897"/>
          </a:xfrm>
        </p:spPr>
        <p:txBody>
          <a:bodyPr>
            <a:normAutofit/>
          </a:bodyPr>
          <a:lstStyle/>
          <a:p>
            <a:pPr marL="228600" lvl="0" indent="-228600" fontAlgn="auto">
              <a:lnSpc>
                <a:spcPct val="90000"/>
              </a:lnSpc>
              <a:spcBef>
                <a:spcPts val="1000"/>
              </a:spcBef>
              <a:spcAft>
                <a:spcPts val="0"/>
              </a:spcAft>
              <a:buFont typeface="Arial" panose="020B0604020202020204" pitchFamily="34" charset="0"/>
              <a:buChar char="•"/>
            </a:pPr>
            <a:r>
              <a:rPr lang="pl-PL" sz="3600" kern="1200">
                <a:solidFill>
                  <a:prstClr val="black"/>
                </a:solidFill>
                <a:latin typeface="Calibri" panose="020F0502020204030204"/>
              </a:rPr>
              <a:t>Liczniej na łąkach 900-2200 kg</a:t>
            </a:r>
          </a:p>
          <a:p>
            <a:pPr marL="228600" lvl="0" indent="-228600" fontAlgn="auto">
              <a:lnSpc>
                <a:spcPct val="90000"/>
              </a:lnSpc>
              <a:spcBef>
                <a:spcPts val="1000"/>
              </a:spcBef>
              <a:spcAft>
                <a:spcPts val="0"/>
              </a:spcAft>
              <a:buFont typeface="Arial" panose="020B0604020202020204" pitchFamily="34" charset="0"/>
              <a:buChar char="•"/>
            </a:pPr>
            <a:r>
              <a:rPr lang="pl-PL" sz="3600" kern="1200">
                <a:solidFill>
                  <a:prstClr val="black"/>
                </a:solidFill>
                <a:latin typeface="Calibri" panose="020F0502020204030204"/>
              </a:rPr>
              <a:t>Pastwiskach przemiennych 700kg</a:t>
            </a:r>
          </a:p>
          <a:p>
            <a:pPr marL="228600" lvl="0" indent="-228600" fontAlgn="auto">
              <a:lnSpc>
                <a:spcPct val="90000"/>
              </a:lnSpc>
              <a:spcBef>
                <a:spcPts val="1000"/>
              </a:spcBef>
              <a:spcAft>
                <a:spcPts val="0"/>
              </a:spcAft>
              <a:buFont typeface="Arial" panose="020B0604020202020204" pitchFamily="34" charset="0"/>
              <a:buChar char="•"/>
            </a:pPr>
            <a:r>
              <a:rPr lang="pl-PL" sz="3600" kern="1200">
                <a:solidFill>
                  <a:prstClr val="black"/>
                </a:solidFill>
                <a:latin typeface="Calibri" panose="020F0502020204030204"/>
              </a:rPr>
              <a:t>Uprawy zbożowe 50 kg</a:t>
            </a:r>
          </a:p>
          <a:p>
            <a:pPr marL="228600" lvl="0" indent="-228600" fontAlgn="auto">
              <a:lnSpc>
                <a:spcPct val="90000"/>
              </a:lnSpc>
              <a:spcBef>
                <a:spcPts val="1000"/>
              </a:spcBef>
              <a:spcAft>
                <a:spcPts val="0"/>
              </a:spcAft>
              <a:buFont typeface="Arial" panose="020B0604020202020204" pitchFamily="34" charset="0"/>
              <a:buChar char="•"/>
            </a:pPr>
            <a:endParaRPr lang="pl-PL" sz="3600" kern="1200">
              <a:solidFill>
                <a:prstClr val="black"/>
              </a:solidFill>
              <a:latin typeface="Calibri" panose="020F0502020204030204"/>
            </a:endParaRPr>
          </a:p>
          <a:p>
            <a:endParaRPr lang="pl-PL" sz="3600"/>
          </a:p>
        </p:txBody>
      </p:sp>
      <p:pic>
        <p:nvPicPr>
          <p:cNvPr id="5" name="Obraz 4" descr="Obraz zawierający clipart, Grafika, design&#10;&#10;Zawartość wygenerowana przez sztuczną inteligencję może być niepoprawna.">
            <a:extLst>
              <a:ext uri="{FF2B5EF4-FFF2-40B4-BE49-F238E27FC236}">
                <a16:creationId xmlns:a16="http://schemas.microsoft.com/office/drawing/2014/main" xmlns="" id="{049CBED3-FE0E-C0BF-725B-3F65ED2C1E67}"/>
              </a:ext>
            </a:extLst>
          </p:cNvPr>
          <p:cNvPicPr>
            <a:picLocks noChangeAspect="1"/>
          </p:cNvPicPr>
          <p:nvPr/>
        </p:nvPicPr>
        <p:blipFill>
          <a:blip r:embed="rId2"/>
          <a:stretch>
            <a:fillRect/>
          </a:stretch>
        </p:blipFill>
        <p:spPr>
          <a:xfrm>
            <a:off x="9540283" y="194488"/>
            <a:ext cx="2414920" cy="1046421"/>
          </a:xfrm>
          <a:prstGeom prst="rect">
            <a:avLst/>
          </a:prstGeom>
          <a:ln>
            <a:noFill/>
          </a:ln>
        </p:spPr>
      </p:pic>
      <p:sp>
        <p:nvSpPr>
          <p:cNvPr id="7" name="pole tekstowe 6">
            <a:extLst>
              <a:ext uri="{FF2B5EF4-FFF2-40B4-BE49-F238E27FC236}">
                <a16:creationId xmlns:a16="http://schemas.microsoft.com/office/drawing/2014/main" xmlns="" id="{276D987C-C510-D8BB-36DF-8171D0FE46EE}"/>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9" name="Obraz 8" descr="Obraz zawierający zieleń&#10;&#10;Zawartość wygenerowana przez sztuczną inteligencję może być niepoprawna.">
            <a:extLst>
              <a:ext uri="{FF2B5EF4-FFF2-40B4-BE49-F238E27FC236}">
                <a16:creationId xmlns:a16="http://schemas.microsoft.com/office/drawing/2014/main" xmlns="" id="{2237A5EA-FD87-D7E0-836D-4E92972635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spTree>
    <p:extLst>
      <p:ext uri="{BB962C8B-B14F-4D97-AF65-F5344CB8AC3E}">
        <p14:creationId xmlns:p14="http://schemas.microsoft.com/office/powerpoint/2010/main" val="379883384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2" name="Picture 4" descr="z książek zdjęcia o owocach 047"/>
          <p:cNvPicPr>
            <a:picLocks noGrp="1"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7005" y="1555860"/>
            <a:ext cx="9082617" cy="5137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Obraz 2" descr="Obraz zawierający clipart, Grafika, design&#10;&#10;Zawartość wygenerowana przez sztuczną inteligencję może być niepoprawna.">
            <a:extLst>
              <a:ext uri="{FF2B5EF4-FFF2-40B4-BE49-F238E27FC236}">
                <a16:creationId xmlns:a16="http://schemas.microsoft.com/office/drawing/2014/main" xmlns="" id="{EEEE426D-4397-0C0B-4DA3-C9172EEFB3B6}"/>
              </a:ext>
            </a:extLst>
          </p:cNvPr>
          <p:cNvPicPr>
            <a:picLocks noChangeAspect="1"/>
          </p:cNvPicPr>
          <p:nvPr/>
        </p:nvPicPr>
        <p:blipFill>
          <a:blip r:embed="rId3"/>
          <a:stretch>
            <a:fillRect/>
          </a:stretch>
        </p:blipFill>
        <p:spPr>
          <a:xfrm>
            <a:off x="9540283" y="194488"/>
            <a:ext cx="2414920" cy="1046421"/>
          </a:xfrm>
          <a:prstGeom prst="rect">
            <a:avLst/>
          </a:prstGeom>
          <a:ln>
            <a:noFill/>
          </a:ln>
        </p:spPr>
      </p:pic>
      <p:sp>
        <p:nvSpPr>
          <p:cNvPr id="5" name="pole tekstowe 4">
            <a:extLst>
              <a:ext uri="{FF2B5EF4-FFF2-40B4-BE49-F238E27FC236}">
                <a16:creationId xmlns:a16="http://schemas.microsoft.com/office/drawing/2014/main" xmlns="" id="{6494A9AF-A569-3092-9E12-83C12F9DA323}"/>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7" name="Obraz 6" descr="Obraz zawierający zieleń&#10;&#10;Zawartość wygenerowana przez sztuczną inteligencję może być niepoprawna.">
            <a:extLst>
              <a:ext uri="{FF2B5EF4-FFF2-40B4-BE49-F238E27FC236}">
                <a16:creationId xmlns:a16="http://schemas.microsoft.com/office/drawing/2014/main" xmlns="" id="{8C4F5C5F-0834-E9B3-575B-AE77CBA91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spTree>
    <p:extLst>
      <p:ext uri="{BB962C8B-B14F-4D97-AF65-F5344CB8AC3E}">
        <p14:creationId xmlns:p14="http://schemas.microsoft.com/office/powerpoint/2010/main" val="158958669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5" name="Picture 3" descr="z książek zdjęcia o owocach 048"/>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918046" y="1181285"/>
            <a:ext cx="4230675" cy="2827448"/>
          </a:xfrm>
          <a:noFill/>
        </p:spPr>
      </p:pic>
      <p:pic>
        <p:nvPicPr>
          <p:cNvPr id="84996" name="Picture 4" descr="z książek zdjęcia o owocach 049"/>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151379" y="1190146"/>
            <a:ext cx="4580909" cy="2825860"/>
          </a:xfrm>
          <a:noFill/>
        </p:spPr>
      </p:pic>
      <p:pic>
        <p:nvPicPr>
          <p:cNvPr id="84997" name="Picture 5" descr="z książek zdjęcia o owocach 050"/>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058579" y="4008733"/>
            <a:ext cx="5088467" cy="2836862"/>
          </a:xfrm>
          <a:noFill/>
        </p:spPr>
      </p:pic>
      <p:pic>
        <p:nvPicPr>
          <p:cNvPr id="84998" name="Picture 6" descr="z książek zdjęcia o owocach 051"/>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6153692" y="4010875"/>
            <a:ext cx="5856817" cy="2735262"/>
          </a:xfrm>
          <a:noFill/>
        </p:spPr>
      </p:pic>
      <p:pic>
        <p:nvPicPr>
          <p:cNvPr id="3" name="Obraz 2" descr="Obraz zawierający clipart, Grafika, design&#10;&#10;Zawartość wygenerowana przez sztuczną inteligencję może być niepoprawna.">
            <a:extLst>
              <a:ext uri="{FF2B5EF4-FFF2-40B4-BE49-F238E27FC236}">
                <a16:creationId xmlns:a16="http://schemas.microsoft.com/office/drawing/2014/main" xmlns="" id="{E5BC2E9D-1900-0ED5-B499-342ADFDE8B03}"/>
              </a:ext>
            </a:extLst>
          </p:cNvPr>
          <p:cNvPicPr>
            <a:picLocks noChangeAspect="1"/>
          </p:cNvPicPr>
          <p:nvPr/>
        </p:nvPicPr>
        <p:blipFill>
          <a:blip r:embed="rId6"/>
          <a:stretch>
            <a:fillRect/>
          </a:stretch>
        </p:blipFill>
        <p:spPr>
          <a:xfrm>
            <a:off x="9540283" y="194488"/>
            <a:ext cx="2414920" cy="1046421"/>
          </a:xfrm>
          <a:prstGeom prst="rect">
            <a:avLst/>
          </a:prstGeom>
          <a:ln>
            <a:noFill/>
          </a:ln>
        </p:spPr>
      </p:pic>
      <p:sp>
        <p:nvSpPr>
          <p:cNvPr id="5" name="pole tekstowe 4">
            <a:extLst>
              <a:ext uri="{FF2B5EF4-FFF2-40B4-BE49-F238E27FC236}">
                <a16:creationId xmlns:a16="http://schemas.microsoft.com/office/drawing/2014/main" xmlns="" id="{812795E7-35C4-41CE-8F91-BEA97405DF47}"/>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7" name="Obraz 6" descr="Obraz zawierający zieleń&#10;&#10;Zawartość wygenerowana przez sztuczną inteligencję może być niepoprawna.">
            <a:extLst>
              <a:ext uri="{FF2B5EF4-FFF2-40B4-BE49-F238E27FC236}">
                <a16:creationId xmlns:a16="http://schemas.microsoft.com/office/drawing/2014/main" xmlns="" id="{EFE437CE-BDF9-EB60-EC48-60FEC4C69B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spTree>
    <p:extLst>
      <p:ext uri="{BB962C8B-B14F-4D97-AF65-F5344CB8AC3E}">
        <p14:creationId xmlns:p14="http://schemas.microsoft.com/office/powerpoint/2010/main" val="39143062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504" y="1554864"/>
            <a:ext cx="10858500" cy="4897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Obraz 2" descr="Obraz zawierający clipart, Grafika, design&#10;&#10;Zawartość wygenerowana przez sztuczną inteligencję może być niepoprawna.">
            <a:extLst>
              <a:ext uri="{FF2B5EF4-FFF2-40B4-BE49-F238E27FC236}">
                <a16:creationId xmlns:a16="http://schemas.microsoft.com/office/drawing/2014/main" xmlns="" id="{23655077-2E09-ED87-2A22-6454E77E142A}"/>
              </a:ext>
            </a:extLst>
          </p:cNvPr>
          <p:cNvPicPr>
            <a:picLocks noChangeAspect="1"/>
          </p:cNvPicPr>
          <p:nvPr/>
        </p:nvPicPr>
        <p:blipFill>
          <a:blip r:embed="rId3"/>
          <a:stretch>
            <a:fillRect/>
          </a:stretch>
        </p:blipFill>
        <p:spPr>
          <a:xfrm>
            <a:off x="9540283" y="194488"/>
            <a:ext cx="2414920" cy="1046421"/>
          </a:xfrm>
          <a:prstGeom prst="rect">
            <a:avLst/>
          </a:prstGeom>
          <a:ln>
            <a:noFill/>
          </a:ln>
        </p:spPr>
      </p:pic>
      <p:sp>
        <p:nvSpPr>
          <p:cNvPr id="5" name="pole tekstowe 4">
            <a:extLst>
              <a:ext uri="{FF2B5EF4-FFF2-40B4-BE49-F238E27FC236}">
                <a16:creationId xmlns:a16="http://schemas.microsoft.com/office/drawing/2014/main" xmlns="" id="{B8ED48FA-5BDE-29A9-3FF1-A2DFD7146A39}"/>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7" name="Obraz 6" descr="Obraz zawierający zieleń&#10;&#10;Zawartość wygenerowana przez sztuczną inteligencję może być niepoprawna.">
            <a:extLst>
              <a:ext uri="{FF2B5EF4-FFF2-40B4-BE49-F238E27FC236}">
                <a16:creationId xmlns:a16="http://schemas.microsoft.com/office/drawing/2014/main" xmlns="" id="{B5854AA0-958D-1C59-29A3-57726842E0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spTree>
    <p:extLst>
      <p:ext uri="{BB962C8B-B14F-4D97-AF65-F5344CB8AC3E}">
        <p14:creationId xmlns:p14="http://schemas.microsoft.com/office/powerpoint/2010/main" val="41376587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72" name="Rectangle 5158">
            <a:extLst>
              <a:ext uri="{FF2B5EF4-FFF2-40B4-BE49-F238E27FC236}">
                <a16:creationId xmlns:a16="http://schemas.microsoft.com/office/drawing/2014/main" xmlns="" id="{657F69E0-C4B0-4BEC-A689-4F8D877F05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p:cNvPicPr>
            <a:picLocks noChangeAspect="1" noChangeArrowheads="1"/>
          </p:cNvPicPr>
          <p:nvPr/>
        </p:nvPicPr>
        <p:blipFill>
          <a:blip r:embed="rId2" cstate="print">
            <a:alphaModFix amt="50000"/>
            <a:extLst>
              <a:ext uri="{28A0092B-C50C-407E-A947-70E740481C1C}">
                <a14:useLocalDpi xmlns:a14="http://schemas.microsoft.com/office/drawing/2010/main" val="0"/>
              </a:ext>
            </a:extLst>
          </a:blip>
          <a:srcRect r="-1" b="15391"/>
          <a:stretch/>
        </p:blipFill>
        <p:spPr bwMode="auto">
          <a:xfrm>
            <a:off x="20" y="10"/>
            <a:ext cx="12191980" cy="68579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Prostokąt 1"/>
          <p:cNvSpPr/>
          <p:nvPr/>
        </p:nvSpPr>
        <p:spPr>
          <a:xfrm>
            <a:off x="1524000" y="1122363"/>
            <a:ext cx="9144000" cy="306324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400" b="1">
                <a:solidFill>
                  <a:schemeClr val="bg1"/>
                </a:solidFill>
                <a:latin typeface="+mj-lt"/>
                <a:ea typeface="+mj-ea"/>
                <a:cs typeface="+mj-cs"/>
              </a:rPr>
              <a:t>Na </a:t>
            </a:r>
            <a:r>
              <a:rPr lang="en-US" sz="5400" b="1" err="1">
                <a:solidFill>
                  <a:schemeClr val="bg1"/>
                </a:solidFill>
                <a:latin typeface="+mj-lt"/>
                <a:ea typeface="+mj-ea"/>
                <a:cs typeface="+mj-cs"/>
              </a:rPr>
              <a:t>wytworzenie</a:t>
            </a:r>
            <a:r>
              <a:rPr lang="en-US" sz="5400" b="1">
                <a:solidFill>
                  <a:schemeClr val="bg1"/>
                </a:solidFill>
                <a:latin typeface="+mj-lt"/>
                <a:ea typeface="+mj-ea"/>
                <a:cs typeface="+mj-cs"/>
              </a:rPr>
              <a:t> 2-3 cm </a:t>
            </a:r>
            <a:r>
              <a:rPr lang="en-US" sz="5400" b="1" err="1">
                <a:solidFill>
                  <a:schemeClr val="bg1"/>
                </a:solidFill>
                <a:latin typeface="+mj-lt"/>
                <a:ea typeface="+mj-ea"/>
                <a:cs typeface="+mj-cs"/>
              </a:rPr>
              <a:t>gleby</a:t>
            </a:r>
            <a:r>
              <a:rPr lang="en-US" sz="5400" b="1">
                <a:solidFill>
                  <a:schemeClr val="bg1"/>
                </a:solidFill>
                <a:latin typeface="+mj-lt"/>
                <a:ea typeface="+mj-ea"/>
                <a:cs typeface="+mj-cs"/>
              </a:rPr>
              <a:t> </a:t>
            </a:r>
            <a:r>
              <a:rPr lang="en-US" sz="5400" b="1" err="1">
                <a:solidFill>
                  <a:schemeClr val="bg1"/>
                </a:solidFill>
                <a:latin typeface="+mj-lt"/>
                <a:ea typeface="+mj-ea"/>
                <a:cs typeface="+mj-cs"/>
              </a:rPr>
              <a:t>potrzeba</a:t>
            </a:r>
            <a:r>
              <a:rPr lang="en-US" sz="5400" b="1">
                <a:solidFill>
                  <a:schemeClr val="bg1"/>
                </a:solidFill>
                <a:latin typeface="+mj-lt"/>
                <a:ea typeface="+mj-ea"/>
                <a:cs typeface="+mj-cs"/>
              </a:rPr>
              <a:t> </a:t>
            </a:r>
            <a:r>
              <a:rPr lang="en-US" sz="5400" b="1" err="1">
                <a:solidFill>
                  <a:schemeClr val="bg1"/>
                </a:solidFill>
                <a:latin typeface="+mj-lt"/>
                <a:ea typeface="+mj-ea"/>
                <a:cs typeface="+mj-cs"/>
              </a:rPr>
              <a:t>nawet</a:t>
            </a:r>
            <a:r>
              <a:rPr lang="en-US" sz="5400" b="1">
                <a:solidFill>
                  <a:schemeClr val="bg1"/>
                </a:solidFill>
                <a:latin typeface="+mj-lt"/>
                <a:ea typeface="+mj-ea"/>
                <a:cs typeface="+mj-cs"/>
              </a:rPr>
              <a:t> do 1000 </a:t>
            </a:r>
            <a:r>
              <a:rPr lang="en-US" sz="5400" b="1" err="1">
                <a:solidFill>
                  <a:schemeClr val="bg1"/>
                </a:solidFill>
                <a:latin typeface="+mj-lt"/>
                <a:ea typeface="+mj-ea"/>
                <a:cs typeface="+mj-cs"/>
              </a:rPr>
              <a:t>lat</a:t>
            </a:r>
            <a:endParaRPr lang="en-US" sz="5400">
              <a:solidFill>
                <a:schemeClr val="bg1"/>
              </a:solidFill>
              <a:latin typeface="+mj-lt"/>
              <a:ea typeface="Calibri Light"/>
              <a:cs typeface="Calibri Light"/>
            </a:endParaRPr>
          </a:p>
        </p:txBody>
      </p:sp>
      <p:sp>
        <p:nvSpPr>
          <p:cNvPr id="5174" name="sketchy line">
            <a:extLst>
              <a:ext uri="{FF2B5EF4-FFF2-40B4-BE49-F238E27FC236}">
                <a16:creationId xmlns:a16="http://schemas.microsoft.com/office/drawing/2014/main" xmlns="" id="{9F6380B4-6A1C-481E-8408-B4E6C75B9B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3" descr="Obraz zawierający zieleń&#10;&#10;Zawartość wygenerowana przez sztuczną inteligencję może być niepoprawna.">
            <a:extLst>
              <a:ext uri="{FF2B5EF4-FFF2-40B4-BE49-F238E27FC236}">
                <a16:creationId xmlns:a16="http://schemas.microsoft.com/office/drawing/2014/main" xmlns="" id="{34F40F20-BF27-A5AC-3836-D43119F4C8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sp>
        <p:nvSpPr>
          <p:cNvPr id="8" name="pole tekstowe 7">
            <a:extLst>
              <a:ext uri="{FF2B5EF4-FFF2-40B4-BE49-F238E27FC236}">
                <a16:creationId xmlns:a16="http://schemas.microsoft.com/office/drawing/2014/main" xmlns="" id="{B26C981C-FAEF-7E1C-B13B-A890B7E92810}"/>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solidFill>
                  <a:schemeClr val="bg1"/>
                </a:solidFill>
              </a:rPr>
              <a:t>PL-EKO-14</a:t>
            </a:r>
          </a:p>
        </p:txBody>
      </p:sp>
      <p:pic>
        <p:nvPicPr>
          <p:cNvPr id="5" name="Obraz 4" descr="Obraz zawierający Grafika, Czcionka, symbol, clipart&#10;&#10;Zawartość wygenerowana przez sztuczną inteligencję może być niepoprawna.">
            <a:extLst>
              <a:ext uri="{FF2B5EF4-FFF2-40B4-BE49-F238E27FC236}">
                <a16:creationId xmlns:a16="http://schemas.microsoft.com/office/drawing/2014/main" xmlns="" id="{0DA9E54E-41AC-7828-A7D7-728FF9A00528}"/>
              </a:ext>
            </a:extLst>
          </p:cNvPr>
          <p:cNvPicPr>
            <a:picLocks noChangeAspect="1"/>
          </p:cNvPicPr>
          <p:nvPr/>
        </p:nvPicPr>
        <p:blipFill>
          <a:blip r:embed="rId4"/>
          <a:stretch>
            <a:fillRect/>
          </a:stretch>
        </p:blipFill>
        <p:spPr>
          <a:xfrm>
            <a:off x="9981312" y="163701"/>
            <a:ext cx="1838325" cy="1028700"/>
          </a:xfrm>
          <a:prstGeom prst="rect">
            <a:avLst/>
          </a:prstGeom>
        </p:spPr>
      </p:pic>
    </p:spTree>
    <p:extLst>
      <p:ext uri="{BB962C8B-B14F-4D97-AF65-F5344CB8AC3E}">
        <p14:creationId xmlns:p14="http://schemas.microsoft.com/office/powerpoint/2010/main" val="264590269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Szef\Desktop\Bejo\IMG_20190905_1424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32860" y="1550580"/>
            <a:ext cx="9310778" cy="5280839"/>
          </a:xfrm>
          <a:prstGeom prst="rect">
            <a:avLst/>
          </a:prstGeom>
          <a:noFill/>
          <a:extLst>
            <a:ext uri="{909E8E84-426E-40DD-AFC4-6F175D3DCCD1}">
              <a14:hiddenFill xmlns:a14="http://schemas.microsoft.com/office/drawing/2010/main">
                <a:solidFill>
                  <a:srgbClr val="FFFFFF"/>
                </a:solidFill>
              </a14:hiddenFill>
            </a:ext>
          </a:extLst>
        </p:spPr>
      </p:pic>
      <p:pic>
        <p:nvPicPr>
          <p:cNvPr id="5" name="Obraz 4" descr="Obraz zawierający clipart, Grafika, design&#10;&#10;Zawartość wygenerowana przez sztuczną inteligencję może być niepoprawna.">
            <a:extLst>
              <a:ext uri="{FF2B5EF4-FFF2-40B4-BE49-F238E27FC236}">
                <a16:creationId xmlns:a16="http://schemas.microsoft.com/office/drawing/2014/main" xmlns="" id="{CFD41DC3-E797-38EE-289C-CC812AD5B34A}"/>
              </a:ext>
            </a:extLst>
          </p:cNvPr>
          <p:cNvPicPr>
            <a:picLocks noChangeAspect="1"/>
          </p:cNvPicPr>
          <p:nvPr/>
        </p:nvPicPr>
        <p:blipFill>
          <a:blip r:embed="rId3"/>
          <a:stretch>
            <a:fillRect/>
          </a:stretch>
        </p:blipFill>
        <p:spPr>
          <a:xfrm>
            <a:off x="9540283" y="194488"/>
            <a:ext cx="2414920" cy="1046421"/>
          </a:xfrm>
          <a:prstGeom prst="rect">
            <a:avLst/>
          </a:prstGeom>
          <a:ln>
            <a:noFill/>
          </a:ln>
        </p:spPr>
      </p:pic>
      <p:sp>
        <p:nvSpPr>
          <p:cNvPr id="7" name="pole tekstowe 6">
            <a:extLst>
              <a:ext uri="{FF2B5EF4-FFF2-40B4-BE49-F238E27FC236}">
                <a16:creationId xmlns:a16="http://schemas.microsoft.com/office/drawing/2014/main" xmlns="" id="{49859B71-D157-75CA-D06A-478BE879C5FE}"/>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9" name="Obraz 8" descr="Obraz zawierający zieleń&#10;&#10;Zawartość wygenerowana przez sztuczną inteligencję może być niepoprawna.">
            <a:extLst>
              <a:ext uri="{FF2B5EF4-FFF2-40B4-BE49-F238E27FC236}">
                <a16:creationId xmlns:a16="http://schemas.microsoft.com/office/drawing/2014/main" xmlns="" id="{CA3002BF-EFFD-1617-58A8-4BD9D23D28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spTree>
    <p:extLst>
      <p:ext uri="{BB962C8B-B14F-4D97-AF65-F5344CB8AC3E}">
        <p14:creationId xmlns:p14="http://schemas.microsoft.com/office/powerpoint/2010/main" val="122323988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Szef\Desktop\Bejo\IMG_20190905_14245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1838" y="1364512"/>
            <a:ext cx="8869210" cy="5121349"/>
          </a:xfrm>
          <a:prstGeom prst="rect">
            <a:avLst/>
          </a:prstGeom>
          <a:noFill/>
          <a:extLst>
            <a:ext uri="{909E8E84-426E-40DD-AFC4-6F175D3DCCD1}">
              <a14:hiddenFill xmlns:a14="http://schemas.microsoft.com/office/drawing/2010/main">
                <a:solidFill>
                  <a:srgbClr val="FFFFFF"/>
                </a:solidFill>
              </a14:hiddenFill>
            </a:ext>
          </a:extLst>
        </p:spPr>
      </p:pic>
      <p:pic>
        <p:nvPicPr>
          <p:cNvPr id="5" name="Obraz 4" descr="Obraz zawierający clipart, Grafika, design&#10;&#10;Zawartość wygenerowana przez sztuczną inteligencję może być niepoprawna.">
            <a:extLst>
              <a:ext uri="{FF2B5EF4-FFF2-40B4-BE49-F238E27FC236}">
                <a16:creationId xmlns:a16="http://schemas.microsoft.com/office/drawing/2014/main" xmlns="" id="{DE0FACAF-B289-74C7-D8D6-CC08A83566DD}"/>
              </a:ext>
            </a:extLst>
          </p:cNvPr>
          <p:cNvPicPr>
            <a:picLocks noChangeAspect="1"/>
          </p:cNvPicPr>
          <p:nvPr/>
        </p:nvPicPr>
        <p:blipFill>
          <a:blip r:embed="rId3"/>
          <a:stretch>
            <a:fillRect/>
          </a:stretch>
        </p:blipFill>
        <p:spPr>
          <a:xfrm>
            <a:off x="9540283" y="194488"/>
            <a:ext cx="2414920" cy="1046421"/>
          </a:xfrm>
          <a:prstGeom prst="rect">
            <a:avLst/>
          </a:prstGeom>
          <a:ln>
            <a:noFill/>
          </a:ln>
        </p:spPr>
      </p:pic>
      <p:sp>
        <p:nvSpPr>
          <p:cNvPr id="7" name="pole tekstowe 6">
            <a:extLst>
              <a:ext uri="{FF2B5EF4-FFF2-40B4-BE49-F238E27FC236}">
                <a16:creationId xmlns:a16="http://schemas.microsoft.com/office/drawing/2014/main" xmlns="" id="{9D700FA7-6DD1-0E9E-7073-63A8586B6606}"/>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9" name="Obraz 8" descr="Obraz zawierający zieleń&#10;&#10;Zawartość wygenerowana przez sztuczną inteligencję może być niepoprawna.">
            <a:extLst>
              <a:ext uri="{FF2B5EF4-FFF2-40B4-BE49-F238E27FC236}">
                <a16:creationId xmlns:a16="http://schemas.microsoft.com/office/drawing/2014/main" xmlns="" id="{14251EA0-E137-67F9-EA18-E46BCC3F6B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spTree>
    <p:extLst>
      <p:ext uri="{BB962C8B-B14F-4D97-AF65-F5344CB8AC3E}">
        <p14:creationId xmlns:p14="http://schemas.microsoft.com/office/powerpoint/2010/main" val="329017200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7927D66-8059-1D27-EE27-3E1844EF842A}"/>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xmlns="" id="{C011787D-C0B1-A0F9-311A-C42BA9D61E7D}"/>
              </a:ext>
            </a:extLst>
          </p:cNvPr>
          <p:cNvSpPr>
            <a:spLocks noGrp="1"/>
          </p:cNvSpPr>
          <p:nvPr>
            <p:ph type="title"/>
          </p:nvPr>
        </p:nvSpPr>
        <p:spPr>
          <a:xfrm>
            <a:off x="135418" y="979687"/>
            <a:ext cx="3104739" cy="4914218"/>
          </a:xfrm>
        </p:spPr>
        <p:txBody>
          <a:bodyPr>
            <a:normAutofit/>
          </a:bodyPr>
          <a:lstStyle/>
          <a:p>
            <a:pPr algn="ctr"/>
            <a:r>
              <a:rPr lang="pl-PL" sz="3200" b="1">
                <a:solidFill>
                  <a:schemeClr val="bg1"/>
                </a:solidFill>
              </a:rPr>
              <a:t>WYPAS</a:t>
            </a:r>
            <a:endParaRPr lang="pl-PL" sz="2000">
              <a:solidFill>
                <a:schemeClr val="bg1"/>
              </a:solidFill>
            </a:endParaRPr>
          </a:p>
        </p:txBody>
      </p:sp>
      <p:sp>
        <p:nvSpPr>
          <p:cNvPr id="4" name="Symbol zastępczy numeru slajdu 3">
            <a:extLst>
              <a:ext uri="{FF2B5EF4-FFF2-40B4-BE49-F238E27FC236}">
                <a16:creationId xmlns:a16="http://schemas.microsoft.com/office/drawing/2014/main" xmlns="" id="{3CBBF526-A907-BB58-CE42-4E1D3CB01330}"/>
              </a:ext>
            </a:extLst>
          </p:cNvPr>
          <p:cNvSpPr>
            <a:spLocks noGrp="1"/>
          </p:cNvSpPr>
          <p:nvPr>
            <p:ph type="sldNum" sz="quarter" idx="12"/>
          </p:nvPr>
        </p:nvSpPr>
        <p:spPr/>
        <p:txBody>
          <a:bodyPr/>
          <a:lstStyle/>
          <a:p>
            <a:fld id="{0EF54458-A954-4D11-8428-FD13794891E1}" type="slidenum">
              <a:rPr lang="pl-PL" smtClean="0"/>
              <a:t>52</a:t>
            </a:fld>
            <a:endParaRPr lang="pl-PL"/>
          </a:p>
        </p:txBody>
      </p:sp>
      <p:pic>
        <p:nvPicPr>
          <p:cNvPr id="7" name="Obraz 6" descr="Obraz zawierający clipart, Grafika, design&#10;&#10;Zawartość wygenerowana przez sztuczną inteligencję może być niepoprawna.">
            <a:extLst>
              <a:ext uri="{FF2B5EF4-FFF2-40B4-BE49-F238E27FC236}">
                <a16:creationId xmlns:a16="http://schemas.microsoft.com/office/drawing/2014/main" xmlns="" id="{1BF4B58B-4AA1-9790-C035-45D5F9B2D3AD}"/>
              </a:ext>
            </a:extLst>
          </p:cNvPr>
          <p:cNvPicPr>
            <a:picLocks noChangeAspect="1"/>
          </p:cNvPicPr>
          <p:nvPr/>
        </p:nvPicPr>
        <p:blipFill>
          <a:blip r:embed="rId2"/>
          <a:stretch>
            <a:fillRect/>
          </a:stretch>
        </p:blipFill>
        <p:spPr>
          <a:xfrm>
            <a:off x="9540283" y="194488"/>
            <a:ext cx="2414920" cy="1046421"/>
          </a:xfrm>
          <a:prstGeom prst="rect">
            <a:avLst/>
          </a:prstGeom>
          <a:ln>
            <a:noFill/>
          </a:ln>
        </p:spPr>
      </p:pic>
      <p:sp>
        <p:nvSpPr>
          <p:cNvPr id="9" name="pole tekstowe 8">
            <a:extLst>
              <a:ext uri="{FF2B5EF4-FFF2-40B4-BE49-F238E27FC236}">
                <a16:creationId xmlns:a16="http://schemas.microsoft.com/office/drawing/2014/main" xmlns="" id="{3DF2AF49-C916-E571-4217-46581DFA3A50}"/>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11" name="Obraz 10" descr="Obraz zawierający zieleń&#10;&#10;Zawartość wygenerowana przez sztuczną inteligencję może być niepoprawna.">
            <a:extLst>
              <a:ext uri="{FF2B5EF4-FFF2-40B4-BE49-F238E27FC236}">
                <a16:creationId xmlns:a16="http://schemas.microsoft.com/office/drawing/2014/main" xmlns="" id="{91DB961E-88C7-103E-E460-8D6D1AF82D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sp>
        <p:nvSpPr>
          <p:cNvPr id="12" name="Tytuł 1">
            <a:extLst>
              <a:ext uri="{FF2B5EF4-FFF2-40B4-BE49-F238E27FC236}">
                <a16:creationId xmlns:a16="http://schemas.microsoft.com/office/drawing/2014/main" xmlns="" id="{81FE0DE7-BA48-EE7E-5FED-083870F5CA7E}"/>
              </a:ext>
            </a:extLst>
          </p:cNvPr>
          <p:cNvSpPr txBox="1">
            <a:spLocks/>
          </p:cNvSpPr>
          <p:nvPr/>
        </p:nvSpPr>
        <p:spPr>
          <a:xfrm>
            <a:off x="3942798" y="178682"/>
            <a:ext cx="4123076" cy="10005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tx1">
                    <a:lumMod val="85000"/>
                    <a:lumOff val="15000"/>
                  </a:schemeClr>
                </a:solidFill>
              </a:rPr>
              <a:t>WYMÓG OGÓLNY</a:t>
            </a:r>
            <a:endParaRPr lang="pl-PL" dirty="0"/>
          </a:p>
        </p:txBody>
      </p:sp>
      <p:sp>
        <p:nvSpPr>
          <p:cNvPr id="5" name="Symbol zastępczy zawartości 2">
            <a:extLst>
              <a:ext uri="{FF2B5EF4-FFF2-40B4-BE49-F238E27FC236}">
                <a16:creationId xmlns:a16="http://schemas.microsoft.com/office/drawing/2014/main" xmlns="" id="{BC0BD41B-6F90-B3A7-62EE-E5311EF60B4E}"/>
              </a:ext>
            </a:extLst>
          </p:cNvPr>
          <p:cNvSpPr>
            <a:spLocks noGrp="1"/>
          </p:cNvSpPr>
          <p:nvPr>
            <p:ph idx="1"/>
          </p:nvPr>
        </p:nvSpPr>
        <p:spPr>
          <a:xfrm>
            <a:off x="1918845" y="1362339"/>
            <a:ext cx="7757061" cy="5120640"/>
          </a:xfrm>
        </p:spPr>
        <p:txBody>
          <a:bodyPr vert="horz" lIns="91440" tIns="45720" rIns="91440" bIns="45720" rtlCol="0" anchor="ctr">
            <a:normAutofit/>
          </a:bodyPr>
          <a:lstStyle/>
          <a:p>
            <a:pPr marL="0" indent="0" algn="just">
              <a:buNone/>
            </a:pPr>
            <a:r>
              <a:rPr lang="pl-PL" sz="2400"/>
              <a:t>	</a:t>
            </a:r>
            <a:r>
              <a:rPr lang="en-US" sz="2400"/>
              <a:t>Z </a:t>
            </a:r>
            <a:r>
              <a:rPr lang="en-US" sz="2400" err="1"/>
              <a:t>wyjątkiem</a:t>
            </a:r>
            <a:r>
              <a:rPr lang="en-US" sz="2400"/>
              <a:t> </a:t>
            </a:r>
            <a:r>
              <a:rPr lang="en-US" sz="2400" err="1"/>
              <a:t>przypadku</a:t>
            </a:r>
            <a:r>
              <a:rPr lang="en-US" sz="2400"/>
              <a:t> </a:t>
            </a:r>
            <a:r>
              <a:rPr lang="en-US" sz="2400" err="1"/>
              <a:t>pszczelarstwa</a:t>
            </a:r>
            <a:r>
              <a:rPr lang="en-US" sz="2400"/>
              <a:t> </a:t>
            </a:r>
            <a:r>
              <a:rPr lang="en-US" sz="2400" b="1" u="sng" err="1"/>
              <a:t>zabrania</a:t>
            </a:r>
            <a:r>
              <a:rPr lang="en-US" sz="2400" b="1" u="sng"/>
              <a:t> </a:t>
            </a:r>
            <a:r>
              <a:rPr lang="en-US" sz="2400" b="1" u="sng" err="1"/>
              <a:t>się</a:t>
            </a:r>
            <a:r>
              <a:rPr lang="en-US" sz="2400" b="1" u="sng"/>
              <a:t> </a:t>
            </a:r>
            <a:r>
              <a:rPr lang="en-US" sz="2400" b="1" u="sng" err="1"/>
              <a:t>produkcji</a:t>
            </a:r>
            <a:r>
              <a:rPr lang="en-US" sz="2400" b="1" u="sng"/>
              <a:t> </a:t>
            </a:r>
            <a:r>
              <a:rPr lang="en-US" sz="2400" b="1" u="sng" err="1"/>
              <a:t>zwierzęcej</a:t>
            </a:r>
            <a:r>
              <a:rPr lang="en-US" sz="2400" b="1" u="sng"/>
              <a:t> bez </a:t>
            </a:r>
            <a:r>
              <a:rPr lang="en-US" sz="2400" b="1" u="sng" err="1"/>
              <a:t>gruntów</a:t>
            </a:r>
            <a:r>
              <a:rPr lang="en-US" sz="2400" b="1" u="sng"/>
              <a:t> </a:t>
            </a:r>
            <a:r>
              <a:rPr lang="en-US" sz="2400" b="1" u="sng" err="1"/>
              <a:t>rolnych</a:t>
            </a:r>
            <a:r>
              <a:rPr lang="en-US" sz="2400"/>
              <a:t>, w </a:t>
            </a:r>
            <a:r>
              <a:rPr lang="en-US" sz="2400" err="1"/>
              <a:t>przypadku</a:t>
            </a:r>
            <a:r>
              <a:rPr lang="en-US" sz="2400"/>
              <a:t> </a:t>
            </a:r>
            <a:r>
              <a:rPr lang="en-US" sz="2400" err="1"/>
              <a:t>gdy</a:t>
            </a:r>
            <a:r>
              <a:rPr lang="en-US" sz="2400"/>
              <a:t> </a:t>
            </a:r>
            <a:r>
              <a:rPr lang="en-US" sz="2400" err="1"/>
              <a:t>rolnik</a:t>
            </a:r>
            <a:r>
              <a:rPr lang="en-US" sz="2400"/>
              <a:t> </a:t>
            </a:r>
            <a:r>
              <a:rPr lang="en-US" sz="2400" err="1"/>
              <a:t>zamierzający</a:t>
            </a:r>
            <a:r>
              <a:rPr lang="en-US" sz="2400"/>
              <a:t> </a:t>
            </a:r>
            <a:r>
              <a:rPr lang="en-US" sz="2400" err="1"/>
              <a:t>prowadzić</a:t>
            </a:r>
            <a:r>
              <a:rPr lang="en-US" sz="2400"/>
              <a:t> </a:t>
            </a:r>
            <a:r>
              <a:rPr lang="en-US" sz="2400" err="1"/>
              <a:t>ekologiczną</a:t>
            </a:r>
            <a:r>
              <a:rPr lang="en-US" sz="2400"/>
              <a:t> </a:t>
            </a:r>
            <a:r>
              <a:rPr lang="en-US" sz="2400" err="1"/>
              <a:t>produkcję</a:t>
            </a:r>
            <a:r>
              <a:rPr lang="en-US" sz="2400"/>
              <a:t> </a:t>
            </a:r>
            <a:r>
              <a:rPr lang="en-US" sz="2400" err="1"/>
              <a:t>zwierzęcą</a:t>
            </a:r>
            <a:r>
              <a:rPr lang="en-US" sz="2400"/>
              <a:t> </a:t>
            </a:r>
            <a:r>
              <a:rPr lang="en-US" sz="2400" err="1"/>
              <a:t>nie</a:t>
            </a:r>
            <a:r>
              <a:rPr lang="en-US" sz="2400"/>
              <a:t> </a:t>
            </a:r>
            <a:r>
              <a:rPr lang="en-US" sz="2400" err="1"/>
              <a:t>gospodaruje</a:t>
            </a:r>
            <a:r>
              <a:rPr lang="en-US" sz="2400"/>
              <a:t> </a:t>
            </a:r>
            <a:r>
              <a:rPr lang="en-US" sz="2400" err="1"/>
              <a:t>gruntami</a:t>
            </a:r>
            <a:r>
              <a:rPr lang="en-US" sz="2400"/>
              <a:t> </a:t>
            </a:r>
            <a:r>
              <a:rPr lang="en-US" sz="2400" err="1"/>
              <a:t>rolnymi</a:t>
            </a:r>
            <a:r>
              <a:rPr lang="en-US" sz="2400"/>
              <a:t> ani </a:t>
            </a:r>
            <a:r>
              <a:rPr lang="en-US" sz="2400" err="1"/>
              <a:t>nie</a:t>
            </a:r>
            <a:r>
              <a:rPr lang="en-US" sz="2400"/>
              <a:t> </a:t>
            </a:r>
            <a:r>
              <a:rPr lang="en-US" sz="2400" err="1"/>
              <a:t>zawarł</a:t>
            </a:r>
            <a:r>
              <a:rPr lang="en-US" sz="2400"/>
              <a:t> </a:t>
            </a:r>
            <a:r>
              <a:rPr lang="en-US" sz="2400" err="1"/>
              <a:t>pisemnej</a:t>
            </a:r>
            <a:r>
              <a:rPr lang="en-US" sz="2400"/>
              <a:t> </a:t>
            </a:r>
            <a:r>
              <a:rPr lang="en-US" sz="2400" err="1"/>
              <a:t>umowy</a:t>
            </a:r>
            <a:r>
              <a:rPr lang="en-US" sz="2400"/>
              <a:t> o </a:t>
            </a:r>
            <a:r>
              <a:rPr lang="en-US" sz="2400" err="1"/>
              <a:t>współpracy</a:t>
            </a:r>
            <a:r>
              <a:rPr lang="en-US" sz="2400"/>
              <a:t> z </a:t>
            </a:r>
            <a:r>
              <a:rPr lang="en-US" sz="2400" err="1"/>
              <a:t>innym</a:t>
            </a:r>
            <a:r>
              <a:rPr lang="en-US" sz="2400"/>
              <a:t> </a:t>
            </a:r>
            <a:r>
              <a:rPr lang="en-US" sz="2400" err="1"/>
              <a:t>rolnikiem</a:t>
            </a:r>
            <a:r>
              <a:rPr lang="en-US" sz="2400"/>
              <a:t>, </a:t>
            </a:r>
            <a:r>
              <a:rPr lang="en-US" sz="2400" err="1"/>
              <a:t>jeżeli</a:t>
            </a:r>
            <a:r>
              <a:rPr lang="en-US" sz="2400"/>
              <a:t> </a:t>
            </a:r>
            <a:r>
              <a:rPr lang="en-US" sz="2400" err="1"/>
              <a:t>chodzi</a:t>
            </a:r>
            <a:r>
              <a:rPr lang="en-US" sz="2400"/>
              <a:t> o </a:t>
            </a:r>
            <a:r>
              <a:rPr lang="en-US" sz="2400" err="1"/>
              <a:t>stosowanie</a:t>
            </a:r>
            <a:r>
              <a:rPr lang="en-US" sz="2400"/>
              <a:t> </a:t>
            </a:r>
            <a:r>
              <a:rPr lang="en-US" sz="2400" err="1"/>
              <a:t>ekologicznych</a:t>
            </a:r>
            <a:r>
              <a:rPr lang="en-US" sz="2400"/>
              <a:t> </a:t>
            </a:r>
            <a:r>
              <a:rPr lang="en-US" sz="2400" err="1"/>
              <a:t>jednostek</a:t>
            </a:r>
            <a:r>
              <a:rPr lang="en-US" sz="2400"/>
              <a:t> </a:t>
            </a:r>
            <a:r>
              <a:rPr lang="en-US" sz="2400" err="1"/>
              <a:t>produkcyjnych</a:t>
            </a:r>
            <a:r>
              <a:rPr lang="en-US" sz="2400"/>
              <a:t> </a:t>
            </a:r>
            <a:r>
              <a:rPr lang="en-US" sz="2400" err="1"/>
              <a:t>lub</a:t>
            </a:r>
            <a:r>
              <a:rPr lang="en-US" sz="2400"/>
              <a:t> </a:t>
            </a:r>
            <a:r>
              <a:rPr lang="en-US" sz="2400" err="1"/>
              <a:t>jednostek</a:t>
            </a:r>
            <a:r>
              <a:rPr lang="en-US" sz="2400"/>
              <a:t> </a:t>
            </a:r>
            <a:r>
              <a:rPr lang="en-US" sz="2400" err="1"/>
              <a:t>produkcyjnych</a:t>
            </a:r>
            <a:r>
              <a:rPr lang="en-US" sz="2400"/>
              <a:t> w </a:t>
            </a:r>
            <a:r>
              <a:rPr lang="en-US" sz="2400" err="1"/>
              <a:t>okresie</a:t>
            </a:r>
            <a:r>
              <a:rPr lang="en-US" sz="2400"/>
              <a:t> </a:t>
            </a:r>
            <a:r>
              <a:rPr lang="en-US" sz="2400" err="1"/>
              <a:t>konwersji</a:t>
            </a:r>
            <a:r>
              <a:rPr lang="en-US" sz="2400"/>
              <a:t> </a:t>
            </a:r>
            <a:r>
              <a:rPr lang="en-US" sz="2400" err="1"/>
              <a:t>dla</a:t>
            </a:r>
            <a:r>
              <a:rPr lang="en-US" sz="2400"/>
              <a:t> </a:t>
            </a:r>
            <a:r>
              <a:rPr lang="en-US" sz="2400" err="1"/>
              <a:t>tych</a:t>
            </a:r>
            <a:r>
              <a:rPr lang="en-US" sz="2400"/>
              <a:t> </a:t>
            </a:r>
            <a:r>
              <a:rPr lang="en-US" sz="2400" err="1"/>
              <a:t>zwierząt</a:t>
            </a:r>
            <a:r>
              <a:rPr lang="en-US" sz="2400"/>
              <a:t> </a:t>
            </a:r>
            <a:r>
              <a:rPr lang="en-US" sz="2400" err="1"/>
              <a:t>gospodarskich</a:t>
            </a:r>
            <a:r>
              <a:rPr lang="en-US" sz="2400"/>
              <a:t>. </a:t>
            </a:r>
          </a:p>
        </p:txBody>
      </p:sp>
    </p:spTree>
    <p:extLst>
      <p:ext uri="{BB962C8B-B14F-4D97-AF65-F5344CB8AC3E}">
        <p14:creationId xmlns:p14="http://schemas.microsoft.com/office/powerpoint/2010/main" val="30840841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C70DD41-7575-30A1-215C-2CB69B736E97}"/>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xmlns="" id="{B4F6441D-0A6E-6693-098C-67085A0B73F5}"/>
              </a:ext>
            </a:extLst>
          </p:cNvPr>
          <p:cNvSpPr>
            <a:spLocks noGrp="1"/>
          </p:cNvSpPr>
          <p:nvPr>
            <p:ph type="title"/>
          </p:nvPr>
        </p:nvSpPr>
        <p:spPr>
          <a:xfrm>
            <a:off x="135418" y="979687"/>
            <a:ext cx="3104739" cy="4914218"/>
          </a:xfrm>
        </p:spPr>
        <p:txBody>
          <a:bodyPr>
            <a:normAutofit/>
          </a:bodyPr>
          <a:lstStyle/>
          <a:p>
            <a:pPr algn="ctr"/>
            <a:r>
              <a:rPr lang="pl-PL" sz="3200" b="1">
                <a:solidFill>
                  <a:schemeClr val="bg1"/>
                </a:solidFill>
              </a:rPr>
              <a:t>WYPAS</a:t>
            </a:r>
            <a:endParaRPr lang="pl-PL" sz="2000">
              <a:solidFill>
                <a:schemeClr val="bg1"/>
              </a:solidFill>
            </a:endParaRPr>
          </a:p>
        </p:txBody>
      </p:sp>
      <p:sp>
        <p:nvSpPr>
          <p:cNvPr id="4" name="Symbol zastępczy numeru slajdu 3">
            <a:extLst>
              <a:ext uri="{FF2B5EF4-FFF2-40B4-BE49-F238E27FC236}">
                <a16:creationId xmlns:a16="http://schemas.microsoft.com/office/drawing/2014/main" xmlns="" id="{812EFB79-45E1-3739-578C-06A16870F796}"/>
              </a:ext>
            </a:extLst>
          </p:cNvPr>
          <p:cNvSpPr>
            <a:spLocks noGrp="1"/>
          </p:cNvSpPr>
          <p:nvPr>
            <p:ph type="sldNum" sz="quarter" idx="12"/>
          </p:nvPr>
        </p:nvSpPr>
        <p:spPr/>
        <p:txBody>
          <a:bodyPr/>
          <a:lstStyle/>
          <a:p>
            <a:fld id="{0EF54458-A954-4D11-8428-FD13794891E1}" type="slidenum">
              <a:rPr lang="pl-PL" smtClean="0"/>
              <a:t>53</a:t>
            </a:fld>
            <a:endParaRPr lang="pl-PL"/>
          </a:p>
        </p:txBody>
      </p:sp>
      <p:pic>
        <p:nvPicPr>
          <p:cNvPr id="7" name="Obraz 6" descr="Obraz zawierający clipart, Grafika, design&#10;&#10;Zawartość wygenerowana przez sztuczną inteligencję może być niepoprawna.">
            <a:extLst>
              <a:ext uri="{FF2B5EF4-FFF2-40B4-BE49-F238E27FC236}">
                <a16:creationId xmlns:a16="http://schemas.microsoft.com/office/drawing/2014/main" xmlns="" id="{76497EDA-1D1A-D23C-A2B6-58BE1F789652}"/>
              </a:ext>
            </a:extLst>
          </p:cNvPr>
          <p:cNvPicPr>
            <a:picLocks noChangeAspect="1"/>
          </p:cNvPicPr>
          <p:nvPr/>
        </p:nvPicPr>
        <p:blipFill>
          <a:blip r:embed="rId2"/>
          <a:stretch>
            <a:fillRect/>
          </a:stretch>
        </p:blipFill>
        <p:spPr>
          <a:xfrm>
            <a:off x="9540283" y="194488"/>
            <a:ext cx="2414920" cy="1046421"/>
          </a:xfrm>
          <a:prstGeom prst="rect">
            <a:avLst/>
          </a:prstGeom>
          <a:ln>
            <a:noFill/>
          </a:ln>
        </p:spPr>
      </p:pic>
      <p:sp>
        <p:nvSpPr>
          <p:cNvPr id="9" name="pole tekstowe 8">
            <a:extLst>
              <a:ext uri="{FF2B5EF4-FFF2-40B4-BE49-F238E27FC236}">
                <a16:creationId xmlns:a16="http://schemas.microsoft.com/office/drawing/2014/main" xmlns="" id="{82CF9DCE-9B93-74A8-322D-5D329B9957B0}"/>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11" name="Obraz 10" descr="Obraz zawierający zieleń&#10;&#10;Zawartość wygenerowana przez sztuczną inteligencję może być niepoprawna.">
            <a:extLst>
              <a:ext uri="{FF2B5EF4-FFF2-40B4-BE49-F238E27FC236}">
                <a16:creationId xmlns:a16="http://schemas.microsoft.com/office/drawing/2014/main" xmlns="" id="{EC0CA3FC-0D4E-2756-597F-24A431CF5F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sp>
        <p:nvSpPr>
          <p:cNvPr id="12" name="Tytuł 1">
            <a:extLst>
              <a:ext uri="{FF2B5EF4-FFF2-40B4-BE49-F238E27FC236}">
                <a16:creationId xmlns:a16="http://schemas.microsoft.com/office/drawing/2014/main" xmlns="" id="{80BD5599-E97B-B7D3-75B1-CBEBB4DB43C5}"/>
              </a:ext>
            </a:extLst>
          </p:cNvPr>
          <p:cNvSpPr txBox="1">
            <a:spLocks/>
          </p:cNvSpPr>
          <p:nvPr/>
        </p:nvSpPr>
        <p:spPr>
          <a:xfrm>
            <a:off x="4030721" y="168912"/>
            <a:ext cx="4123076" cy="10005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l-PL" b="1" dirty="0"/>
              <a:t>KONWERSJA</a:t>
            </a:r>
            <a:endParaRPr lang="pl-PL" dirty="0"/>
          </a:p>
        </p:txBody>
      </p:sp>
      <p:sp>
        <p:nvSpPr>
          <p:cNvPr id="5" name="Symbol zastępczy zawartości 2">
            <a:extLst>
              <a:ext uri="{FF2B5EF4-FFF2-40B4-BE49-F238E27FC236}">
                <a16:creationId xmlns:a16="http://schemas.microsoft.com/office/drawing/2014/main" xmlns="" id="{C7CD9D85-9240-C5A5-2890-0FF4A9E5359B}"/>
              </a:ext>
            </a:extLst>
          </p:cNvPr>
          <p:cNvSpPr>
            <a:spLocks noGrp="1"/>
          </p:cNvSpPr>
          <p:nvPr>
            <p:ph idx="1"/>
          </p:nvPr>
        </p:nvSpPr>
        <p:spPr>
          <a:xfrm>
            <a:off x="3409875" y="2139164"/>
            <a:ext cx="8356107" cy="3860739"/>
          </a:xfrm>
        </p:spPr>
        <p:txBody>
          <a:bodyPr anchor="t">
            <a:normAutofit lnSpcReduction="10000"/>
          </a:bodyPr>
          <a:lstStyle/>
          <a:p>
            <a:pPr marL="0" indent="0">
              <a:spcBef>
                <a:spcPts val="40"/>
              </a:spcBef>
              <a:buNone/>
            </a:pPr>
            <a:r>
              <a:rPr lang="pl-PL" dirty="0"/>
              <a:t>W przypadku </a:t>
            </a:r>
            <a:r>
              <a:rPr lang="pl-PL" b="1" u="sng" dirty="0"/>
              <a:t>równoczesnego</a:t>
            </a:r>
            <a:r>
              <a:rPr lang="pl-PL" dirty="0"/>
              <a:t> rozpoczęcia konwersji jednostki produkcyjnej, w tym pastwisk lub jakiegokolwiek gruntu wykorzystywanego do produkcji paszy dla zwierząt i zwierząt istniejących w tej jednostce produkcyjnej na początku okresu konwersji tej jednostki produkcyjnej, zwierzęta i produkty zwierzęce mogą zostać uznane za ekologiczne po zakończeniu okresu konwersji tej jednostki produkcyjnej, </a:t>
            </a:r>
            <a:r>
              <a:rPr lang="pl-PL" b="1" u="sng" dirty="0"/>
              <a:t>nawet gdy ustanowiony okres konwersji w odniesieniu do rodzaju danego zwierzęcia jest dłuższy niż okres konwersji </a:t>
            </a:r>
            <a:r>
              <a:rPr lang="pl-PL" dirty="0"/>
              <a:t>w odniesieniu do jednostki produkcyjnej. </a:t>
            </a:r>
          </a:p>
        </p:txBody>
      </p:sp>
      <p:pic>
        <p:nvPicPr>
          <p:cNvPr id="8" name="Graphic 8" descr="Krowa">
            <a:extLst>
              <a:ext uri="{FF2B5EF4-FFF2-40B4-BE49-F238E27FC236}">
                <a16:creationId xmlns:a16="http://schemas.microsoft.com/office/drawing/2014/main" xmlns="" id="{94F27D90-7324-A762-79CA-C6819714BF7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372309" y="2502288"/>
            <a:ext cx="2732979" cy="2732979"/>
          </a:xfrm>
          <a:prstGeom prst="rect">
            <a:avLst/>
          </a:prstGeom>
        </p:spPr>
      </p:pic>
    </p:spTree>
    <p:extLst>
      <p:ext uri="{BB962C8B-B14F-4D97-AF65-F5344CB8AC3E}">
        <p14:creationId xmlns:p14="http://schemas.microsoft.com/office/powerpoint/2010/main" val="376497926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391C696-7F1E-AFC8-44CB-07DC8F0043D0}"/>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xmlns="" id="{034A99CA-FFBE-B9C6-ED99-F8E9215FFDAF}"/>
              </a:ext>
            </a:extLst>
          </p:cNvPr>
          <p:cNvSpPr>
            <a:spLocks noGrp="1"/>
          </p:cNvSpPr>
          <p:nvPr>
            <p:ph type="title"/>
          </p:nvPr>
        </p:nvSpPr>
        <p:spPr>
          <a:xfrm>
            <a:off x="135418" y="979687"/>
            <a:ext cx="3104739" cy="4914218"/>
          </a:xfrm>
        </p:spPr>
        <p:txBody>
          <a:bodyPr>
            <a:normAutofit/>
          </a:bodyPr>
          <a:lstStyle/>
          <a:p>
            <a:pPr algn="ctr"/>
            <a:r>
              <a:rPr lang="pl-PL" sz="3200" b="1">
                <a:solidFill>
                  <a:schemeClr val="bg1"/>
                </a:solidFill>
              </a:rPr>
              <a:t>WYPAS</a:t>
            </a:r>
            <a:endParaRPr lang="pl-PL" sz="2000">
              <a:solidFill>
                <a:schemeClr val="bg1"/>
              </a:solidFill>
            </a:endParaRPr>
          </a:p>
        </p:txBody>
      </p:sp>
      <p:sp>
        <p:nvSpPr>
          <p:cNvPr id="4" name="Symbol zastępczy numeru slajdu 3">
            <a:extLst>
              <a:ext uri="{FF2B5EF4-FFF2-40B4-BE49-F238E27FC236}">
                <a16:creationId xmlns:a16="http://schemas.microsoft.com/office/drawing/2014/main" xmlns="" id="{A7EE7A7E-AF99-A6DB-1E94-67E54BA3A1D0}"/>
              </a:ext>
            </a:extLst>
          </p:cNvPr>
          <p:cNvSpPr>
            <a:spLocks noGrp="1"/>
          </p:cNvSpPr>
          <p:nvPr>
            <p:ph type="sldNum" sz="quarter" idx="12"/>
          </p:nvPr>
        </p:nvSpPr>
        <p:spPr/>
        <p:txBody>
          <a:bodyPr/>
          <a:lstStyle/>
          <a:p>
            <a:fld id="{0EF54458-A954-4D11-8428-FD13794891E1}" type="slidenum">
              <a:rPr lang="pl-PL" smtClean="0"/>
              <a:t>54</a:t>
            </a:fld>
            <a:endParaRPr lang="pl-PL"/>
          </a:p>
        </p:txBody>
      </p:sp>
      <p:pic>
        <p:nvPicPr>
          <p:cNvPr id="7" name="Obraz 6" descr="Obraz zawierający clipart, Grafika, design&#10;&#10;Zawartość wygenerowana przez sztuczną inteligencję może być niepoprawna.">
            <a:extLst>
              <a:ext uri="{FF2B5EF4-FFF2-40B4-BE49-F238E27FC236}">
                <a16:creationId xmlns:a16="http://schemas.microsoft.com/office/drawing/2014/main" xmlns="" id="{CA40A3BC-D151-904C-9068-FD4A92CD8BD1}"/>
              </a:ext>
            </a:extLst>
          </p:cNvPr>
          <p:cNvPicPr>
            <a:picLocks noChangeAspect="1"/>
          </p:cNvPicPr>
          <p:nvPr/>
        </p:nvPicPr>
        <p:blipFill>
          <a:blip r:embed="rId2"/>
          <a:stretch>
            <a:fillRect/>
          </a:stretch>
        </p:blipFill>
        <p:spPr>
          <a:xfrm>
            <a:off x="9540283" y="194488"/>
            <a:ext cx="2414920" cy="1046421"/>
          </a:xfrm>
          <a:prstGeom prst="rect">
            <a:avLst/>
          </a:prstGeom>
          <a:ln>
            <a:noFill/>
          </a:ln>
        </p:spPr>
      </p:pic>
      <p:sp>
        <p:nvSpPr>
          <p:cNvPr id="9" name="pole tekstowe 8">
            <a:extLst>
              <a:ext uri="{FF2B5EF4-FFF2-40B4-BE49-F238E27FC236}">
                <a16:creationId xmlns:a16="http://schemas.microsoft.com/office/drawing/2014/main" xmlns="" id="{2B290EFE-6181-5E28-1DE8-FA4B2908A26B}"/>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11" name="Obraz 10" descr="Obraz zawierający zieleń&#10;&#10;Zawartość wygenerowana przez sztuczną inteligencję może być niepoprawna.">
            <a:extLst>
              <a:ext uri="{FF2B5EF4-FFF2-40B4-BE49-F238E27FC236}">
                <a16:creationId xmlns:a16="http://schemas.microsoft.com/office/drawing/2014/main" xmlns="" id="{2EFFF8BC-9FF0-EC54-E5B7-4DEA6B662B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sp>
        <p:nvSpPr>
          <p:cNvPr id="12" name="Tytuł 1">
            <a:extLst>
              <a:ext uri="{FF2B5EF4-FFF2-40B4-BE49-F238E27FC236}">
                <a16:creationId xmlns:a16="http://schemas.microsoft.com/office/drawing/2014/main" xmlns="" id="{A082AECB-3071-26A8-5B6C-DA5627E2276F}"/>
              </a:ext>
            </a:extLst>
          </p:cNvPr>
          <p:cNvSpPr txBox="1">
            <a:spLocks/>
          </p:cNvSpPr>
          <p:nvPr/>
        </p:nvSpPr>
        <p:spPr>
          <a:xfrm>
            <a:off x="3278491" y="256835"/>
            <a:ext cx="5334460" cy="9810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l-PL" sz="2800" b="1" dirty="0"/>
              <a:t>SZCZEGÓŁOWE OKRESY KONWERSJI</a:t>
            </a:r>
            <a:endParaRPr lang="pl-PL" dirty="0"/>
          </a:p>
        </p:txBody>
      </p:sp>
      <p:sp>
        <p:nvSpPr>
          <p:cNvPr id="5" name="Symbol zastępczy zawartości 2">
            <a:extLst>
              <a:ext uri="{FF2B5EF4-FFF2-40B4-BE49-F238E27FC236}">
                <a16:creationId xmlns:a16="http://schemas.microsoft.com/office/drawing/2014/main" xmlns="" id="{4686CF85-B262-A439-03F0-9D6C39F5F409}"/>
              </a:ext>
            </a:extLst>
          </p:cNvPr>
          <p:cNvSpPr>
            <a:spLocks noGrp="1"/>
          </p:cNvSpPr>
          <p:nvPr>
            <p:ph idx="1"/>
          </p:nvPr>
        </p:nvSpPr>
        <p:spPr>
          <a:xfrm>
            <a:off x="3051919" y="2190116"/>
            <a:ext cx="6461231" cy="3864998"/>
          </a:xfrm>
        </p:spPr>
        <p:txBody>
          <a:bodyPr>
            <a:normAutofit/>
          </a:bodyPr>
          <a:lstStyle/>
          <a:p>
            <a:pPr marL="457200" indent="-457200">
              <a:spcBef>
                <a:spcPts val="40"/>
              </a:spcBef>
              <a:buFont typeface="+mj-lt"/>
              <a:buAutoNum type="arabicPeriod"/>
            </a:pPr>
            <a:r>
              <a:rPr lang="pl-PL" sz="1700" b="1"/>
              <a:t>12 miesięcy </a:t>
            </a:r>
            <a:r>
              <a:rPr lang="pl-PL" sz="1700"/>
              <a:t>– w przypadku bydła i koniowatych przeznaczonych do produkcji mięsa, </a:t>
            </a:r>
            <a:br>
              <a:rPr lang="pl-PL" sz="1700"/>
            </a:br>
            <a:r>
              <a:rPr lang="pl-PL" sz="1700" u="sng"/>
              <a:t>a w każdym przypadku nie mniej niż trzy czwarte ich życia</a:t>
            </a:r>
            <a:r>
              <a:rPr lang="pl-PL" sz="1700"/>
              <a:t>;</a:t>
            </a:r>
          </a:p>
          <a:p>
            <a:pPr marL="457200" indent="-457200">
              <a:spcBef>
                <a:spcPts val="40"/>
              </a:spcBef>
              <a:buFont typeface="+mj-lt"/>
              <a:buAutoNum type="arabicPeriod"/>
            </a:pPr>
            <a:r>
              <a:rPr lang="pl-PL" sz="1700" b="1"/>
              <a:t>6 miesięcy </a:t>
            </a:r>
            <a:r>
              <a:rPr lang="pl-PL" sz="1700"/>
              <a:t>– w przypadku owiec, kóz i świń oraz zwierząt przeznaczonych do produkcji mleka; </a:t>
            </a:r>
          </a:p>
          <a:p>
            <a:pPr marL="457200" indent="-457200">
              <a:spcBef>
                <a:spcPts val="40"/>
              </a:spcBef>
              <a:buFont typeface="+mj-lt"/>
              <a:buAutoNum type="arabicPeriod"/>
            </a:pPr>
            <a:r>
              <a:rPr lang="pl-PL" sz="1700" b="1"/>
              <a:t>10 tygodni </a:t>
            </a:r>
            <a:r>
              <a:rPr lang="pl-PL" sz="1700"/>
              <a:t>– w przypadku drobiu przeznaczonego do produkcji mięsa, z wyjątkiem kaczek rasy </a:t>
            </a:r>
            <a:r>
              <a:rPr lang="pl-PL" sz="1700" err="1"/>
              <a:t>pekin</a:t>
            </a:r>
            <a:r>
              <a:rPr lang="pl-PL" sz="1700"/>
              <a:t>, wprowadzonego w wieku poniżej trzech dni; </a:t>
            </a:r>
          </a:p>
          <a:p>
            <a:pPr marL="457200" indent="-457200">
              <a:spcBef>
                <a:spcPts val="40"/>
              </a:spcBef>
              <a:buFont typeface="+mj-lt"/>
              <a:buAutoNum type="arabicPeriod"/>
            </a:pPr>
            <a:r>
              <a:rPr lang="pl-PL" sz="1700" b="1"/>
              <a:t>7 tygodni </a:t>
            </a:r>
            <a:r>
              <a:rPr lang="pl-PL" sz="1700"/>
              <a:t>– w przypadku kaczek rasy </a:t>
            </a:r>
            <a:r>
              <a:rPr lang="pl-PL" sz="1700" err="1"/>
              <a:t>pekin</a:t>
            </a:r>
            <a:r>
              <a:rPr lang="pl-PL" sz="1700"/>
              <a:t> wprowadzonych w wieku poniżej trzech dni; </a:t>
            </a:r>
          </a:p>
          <a:p>
            <a:pPr marL="457200" indent="-457200">
              <a:spcBef>
                <a:spcPts val="40"/>
              </a:spcBef>
              <a:buFont typeface="+mj-lt"/>
              <a:buAutoNum type="arabicPeriod"/>
            </a:pPr>
            <a:r>
              <a:rPr lang="pl-PL" sz="1700" b="1"/>
              <a:t>6 tygodni </a:t>
            </a:r>
            <a:r>
              <a:rPr lang="pl-PL" sz="1700"/>
              <a:t>– w przypadku drobiu przeznaczonego do produkcji jaj, wprowadzonego w wieku poniżej trzech dni; </a:t>
            </a:r>
          </a:p>
          <a:p>
            <a:pPr marL="457200" indent="-457200">
              <a:spcBef>
                <a:spcPts val="40"/>
              </a:spcBef>
              <a:buFont typeface="+mj-lt"/>
              <a:buAutoNum type="arabicPeriod"/>
            </a:pPr>
            <a:r>
              <a:rPr lang="pl-PL" sz="1700" b="1"/>
              <a:t>12 miesięcy</a:t>
            </a:r>
            <a:r>
              <a:rPr lang="pl-PL" sz="1700"/>
              <a:t> – w przypadku pszczół. </a:t>
            </a:r>
          </a:p>
          <a:p>
            <a:pPr marL="457200" indent="-457200">
              <a:spcBef>
                <a:spcPts val="40"/>
              </a:spcBef>
              <a:buFont typeface="+mj-lt"/>
              <a:buAutoNum type="arabicPeriod"/>
            </a:pPr>
            <a:r>
              <a:rPr lang="pl-PL" sz="1700" b="1"/>
              <a:t>3 miesiące </a:t>
            </a:r>
            <a:r>
              <a:rPr lang="pl-PL" sz="1700"/>
              <a:t>– w przypadku królików; </a:t>
            </a:r>
          </a:p>
          <a:p>
            <a:pPr marL="457200" indent="-457200">
              <a:spcBef>
                <a:spcPts val="40"/>
              </a:spcBef>
              <a:buFont typeface="+mj-lt"/>
              <a:buAutoNum type="arabicPeriod"/>
            </a:pPr>
            <a:r>
              <a:rPr lang="pl-PL" sz="1700" b="1"/>
              <a:t>12 miesięcy</a:t>
            </a:r>
            <a:r>
              <a:rPr lang="pl-PL" sz="1700"/>
              <a:t> – w przypadku jeleniowatych. </a:t>
            </a:r>
          </a:p>
        </p:txBody>
      </p:sp>
    </p:spTree>
    <p:extLst>
      <p:ext uri="{BB962C8B-B14F-4D97-AF65-F5344CB8AC3E}">
        <p14:creationId xmlns:p14="http://schemas.microsoft.com/office/powerpoint/2010/main" val="86797987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87C4762D-7936-6CA1-1BC9-BC484987D04C}"/>
              </a:ext>
            </a:extLst>
          </p:cNvPr>
          <p:cNvSpPr>
            <a:spLocks noGrp="1"/>
          </p:cNvSpPr>
          <p:nvPr>
            <p:ph type="title"/>
          </p:nvPr>
        </p:nvSpPr>
        <p:spPr>
          <a:xfrm>
            <a:off x="135418" y="979687"/>
            <a:ext cx="3104739" cy="4914218"/>
          </a:xfrm>
        </p:spPr>
        <p:txBody>
          <a:bodyPr>
            <a:normAutofit/>
          </a:bodyPr>
          <a:lstStyle/>
          <a:p>
            <a:pPr algn="ctr"/>
            <a:r>
              <a:rPr lang="pl-PL" sz="3200" b="1">
                <a:solidFill>
                  <a:schemeClr val="bg1"/>
                </a:solidFill>
              </a:rPr>
              <a:t>WYPAS</a:t>
            </a:r>
            <a:endParaRPr lang="pl-PL" sz="2000">
              <a:solidFill>
                <a:schemeClr val="bg1"/>
              </a:solidFill>
            </a:endParaRPr>
          </a:p>
        </p:txBody>
      </p:sp>
      <p:sp>
        <p:nvSpPr>
          <p:cNvPr id="4" name="Symbol zastępczy numeru slajdu 3">
            <a:extLst>
              <a:ext uri="{FF2B5EF4-FFF2-40B4-BE49-F238E27FC236}">
                <a16:creationId xmlns:a16="http://schemas.microsoft.com/office/drawing/2014/main" xmlns="" id="{F5CBDFC2-0CE8-6EFE-B82D-0D16035600AC}"/>
              </a:ext>
            </a:extLst>
          </p:cNvPr>
          <p:cNvSpPr>
            <a:spLocks noGrp="1"/>
          </p:cNvSpPr>
          <p:nvPr>
            <p:ph type="sldNum" sz="quarter" idx="12"/>
          </p:nvPr>
        </p:nvSpPr>
        <p:spPr/>
        <p:txBody>
          <a:bodyPr/>
          <a:lstStyle/>
          <a:p>
            <a:fld id="{0EF54458-A954-4D11-8428-FD13794891E1}" type="slidenum">
              <a:rPr lang="pl-PL" smtClean="0"/>
              <a:t>55</a:t>
            </a:fld>
            <a:endParaRPr lang="pl-PL"/>
          </a:p>
        </p:txBody>
      </p:sp>
      <p:pic>
        <p:nvPicPr>
          <p:cNvPr id="7" name="Obraz 6" descr="Obraz zawierający clipart, Grafika, design&#10;&#10;Zawartość wygenerowana przez sztuczną inteligencję może być niepoprawna.">
            <a:extLst>
              <a:ext uri="{FF2B5EF4-FFF2-40B4-BE49-F238E27FC236}">
                <a16:creationId xmlns:a16="http://schemas.microsoft.com/office/drawing/2014/main" xmlns="" id="{68B73AFB-EF78-C1AC-B2FC-A3E20735957C}"/>
              </a:ext>
            </a:extLst>
          </p:cNvPr>
          <p:cNvPicPr>
            <a:picLocks noChangeAspect="1"/>
          </p:cNvPicPr>
          <p:nvPr/>
        </p:nvPicPr>
        <p:blipFill>
          <a:blip r:embed="rId2"/>
          <a:stretch>
            <a:fillRect/>
          </a:stretch>
        </p:blipFill>
        <p:spPr>
          <a:xfrm>
            <a:off x="9540283" y="194488"/>
            <a:ext cx="2414920" cy="1046421"/>
          </a:xfrm>
          <a:prstGeom prst="rect">
            <a:avLst/>
          </a:prstGeom>
          <a:ln>
            <a:noFill/>
          </a:ln>
        </p:spPr>
      </p:pic>
      <p:sp>
        <p:nvSpPr>
          <p:cNvPr id="9" name="pole tekstowe 8">
            <a:extLst>
              <a:ext uri="{FF2B5EF4-FFF2-40B4-BE49-F238E27FC236}">
                <a16:creationId xmlns:a16="http://schemas.microsoft.com/office/drawing/2014/main" xmlns="" id="{2B890B7C-28E9-2190-16C9-4E91D1235B20}"/>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11" name="Obraz 10" descr="Obraz zawierający zieleń&#10;&#10;Zawartość wygenerowana przez sztuczną inteligencję może być niepoprawna.">
            <a:extLst>
              <a:ext uri="{FF2B5EF4-FFF2-40B4-BE49-F238E27FC236}">
                <a16:creationId xmlns:a16="http://schemas.microsoft.com/office/drawing/2014/main" xmlns="" id="{76311AE3-038A-98F2-41AE-1DAC1969FE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sp>
        <p:nvSpPr>
          <p:cNvPr id="12" name="Tytuł 1">
            <a:extLst>
              <a:ext uri="{FF2B5EF4-FFF2-40B4-BE49-F238E27FC236}">
                <a16:creationId xmlns:a16="http://schemas.microsoft.com/office/drawing/2014/main" xmlns="" id="{C75AD9DD-C051-EEEC-66E5-5471ACA61157}"/>
              </a:ext>
            </a:extLst>
          </p:cNvPr>
          <p:cNvSpPr txBox="1">
            <a:spLocks/>
          </p:cNvSpPr>
          <p:nvPr/>
        </p:nvSpPr>
        <p:spPr>
          <a:xfrm>
            <a:off x="4030721" y="168912"/>
            <a:ext cx="4123076" cy="10005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l-PL" sz="2800" b="1" dirty="0"/>
              <a:t>POCHODZENIE ZWIERZĄT</a:t>
            </a:r>
            <a:endParaRPr lang="pl-PL" b="1">
              <a:ea typeface="Calibri Light"/>
              <a:cs typeface="Calibri Light"/>
            </a:endParaRPr>
          </a:p>
        </p:txBody>
      </p:sp>
      <p:sp>
        <p:nvSpPr>
          <p:cNvPr id="18" name="Symbol zastępczy zawartości 2">
            <a:extLst>
              <a:ext uri="{FF2B5EF4-FFF2-40B4-BE49-F238E27FC236}">
                <a16:creationId xmlns:a16="http://schemas.microsoft.com/office/drawing/2014/main" xmlns="" id="{5172A08D-8C21-CB12-3CC7-07BF59602FE7}"/>
              </a:ext>
            </a:extLst>
          </p:cNvPr>
          <p:cNvSpPr txBox="1">
            <a:spLocks/>
          </p:cNvSpPr>
          <p:nvPr/>
        </p:nvSpPr>
        <p:spPr>
          <a:xfrm>
            <a:off x="1434774" y="1870153"/>
            <a:ext cx="9331750" cy="42934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
              </a:spcBef>
              <a:buFont typeface="Arial" panose="020B0604020202020204" pitchFamily="34" charset="0"/>
              <a:buNone/>
            </a:pPr>
            <a:r>
              <a:rPr lang="pl-PL" sz="1500" b="1" u="sng"/>
              <a:t>Bez uszczerbku dla przepisów dotyczących konwersji, zwierzęta ekologiczne są urodzone lub wylęgają się i są chowane w ekologicznych jednostkach produkcyjnych</a:t>
            </a:r>
            <a:r>
              <a:rPr lang="pl-PL" sz="1500"/>
              <a:t>. </a:t>
            </a:r>
          </a:p>
          <a:p>
            <a:pPr marL="0" indent="0">
              <a:spcBef>
                <a:spcPts val="40"/>
              </a:spcBef>
              <a:buFont typeface="Arial" panose="020B0604020202020204" pitchFamily="34" charset="0"/>
              <a:buNone/>
            </a:pPr>
            <a:endParaRPr lang="pl-PL" sz="1500"/>
          </a:p>
          <a:p>
            <a:pPr marL="0" indent="0">
              <a:spcBef>
                <a:spcPts val="40"/>
              </a:spcBef>
              <a:buFont typeface="Arial" panose="020B0604020202020204" pitchFamily="34" charset="0"/>
              <a:buNone/>
            </a:pPr>
            <a:r>
              <a:rPr lang="pl-PL" sz="1500"/>
              <a:t>W odniesieniu </a:t>
            </a:r>
            <a:r>
              <a:rPr lang="pl-PL" sz="1500" b="1" u="sng"/>
              <a:t>do hodowli </a:t>
            </a:r>
            <a:r>
              <a:rPr lang="pl-PL" sz="1500"/>
              <a:t>zwierząt ekologicznych: </a:t>
            </a:r>
          </a:p>
          <a:p>
            <a:pPr marL="457200" indent="-457200">
              <a:spcBef>
                <a:spcPts val="40"/>
              </a:spcBef>
              <a:buFont typeface="+mj-lt"/>
              <a:buAutoNum type="arabicPeriod"/>
            </a:pPr>
            <a:r>
              <a:rPr lang="pl-PL" sz="1500"/>
              <a:t>stosuje się naturalne metody reprodukcji; zezwala się na sztuczne zapłodnienie; </a:t>
            </a:r>
          </a:p>
          <a:p>
            <a:pPr marL="457200" indent="-457200">
              <a:spcBef>
                <a:spcPts val="40"/>
              </a:spcBef>
              <a:buFont typeface="+mj-lt"/>
              <a:buAutoNum type="arabicPeriod"/>
            </a:pPr>
            <a:r>
              <a:rPr lang="pl-PL" sz="1500" b="1" u="sng"/>
              <a:t>rozród nie jest wywoływany ani hamowany poprzez podawanie hormonów lub innych substancji o podobnym skutku</a:t>
            </a:r>
            <a:r>
              <a:rPr lang="pl-PL" sz="1500"/>
              <a:t>, chyba że jest to forma leczenia weterynaryjnego stosowana indywidualnie w odniesieniu do danego zwierzęcia; </a:t>
            </a:r>
          </a:p>
          <a:p>
            <a:pPr marL="457200" indent="-457200">
              <a:spcBef>
                <a:spcPts val="40"/>
              </a:spcBef>
              <a:buFont typeface="+mj-lt"/>
              <a:buAutoNum type="arabicPeriod"/>
            </a:pPr>
            <a:r>
              <a:rPr lang="pl-PL" sz="1500" b="1" u="sng"/>
              <a:t>nie stosuje się innych form sztucznego rozrodu, takich jak klonowanie i przenoszenie zarodków</a:t>
            </a:r>
            <a:r>
              <a:rPr lang="pl-PL" sz="1500"/>
              <a:t>; </a:t>
            </a:r>
          </a:p>
          <a:p>
            <a:pPr marL="457200" indent="-457200">
              <a:spcBef>
                <a:spcPts val="40"/>
              </a:spcBef>
              <a:buFont typeface="+mj-lt"/>
              <a:buAutoNum type="arabicPeriod"/>
            </a:pPr>
            <a:r>
              <a:rPr lang="pl-PL" sz="1500"/>
              <a:t>przy wyborze ras uwzględnia się ich </a:t>
            </a:r>
            <a:r>
              <a:rPr lang="pl-PL" sz="1500" b="1" u="sng"/>
              <a:t>przydatność do produkcji ekologicznej i możliwość zapewnienia wysokiego dobrostanu</a:t>
            </a:r>
            <a:r>
              <a:rPr lang="pl-PL" sz="1500"/>
              <a:t>. (zapobieganie cierpieniom zwierząt i unikanie konieczności ich okaleczania) </a:t>
            </a:r>
            <a:endParaRPr lang="pl-PL" sz="1500" b="1" u="sng"/>
          </a:p>
          <a:p>
            <a:pPr marL="0" indent="0">
              <a:buFont typeface="Arial" panose="020B0604020202020204" pitchFamily="34" charset="0"/>
              <a:buNone/>
            </a:pPr>
            <a:r>
              <a:rPr lang="pl-PL" sz="1500"/>
              <a:t>Przy wyborze </a:t>
            </a:r>
            <a:r>
              <a:rPr lang="pl-PL" sz="1500" b="1" u="sng"/>
              <a:t>ras lub linii pierwszeństwo należy dać rasom lub liniom o dużej różnorodności genetycznej</a:t>
            </a:r>
            <a:r>
              <a:rPr lang="pl-PL" sz="1500"/>
              <a:t>, (bierze się też pod uwagę zdolność zwierząt do dostosowania się do warunków lokalnych, ich wartość hodowlaną, długowieczność, żywotność, odporność na choroby lub problemy zdrowotne czy możliwość uniknięcia określonych chorób lub problemów zdrowotnych związanych z niektórymi rasami lub liniami wykorzystywanymi w intensywnej produkcji, tj. zespół napięcia u świń, nagła śmierć, spontaniczne poronienia, trudne porody).</a:t>
            </a:r>
          </a:p>
        </p:txBody>
      </p:sp>
    </p:spTree>
    <p:extLst>
      <p:ext uri="{BB962C8B-B14F-4D97-AF65-F5344CB8AC3E}">
        <p14:creationId xmlns:p14="http://schemas.microsoft.com/office/powerpoint/2010/main" val="332478518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467E373-BE16-C40B-ECA3-8EF68E721C93}"/>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xmlns="" id="{6FF37009-0DBE-7FB7-761E-3F7EBF15EEEA}"/>
              </a:ext>
            </a:extLst>
          </p:cNvPr>
          <p:cNvSpPr>
            <a:spLocks noGrp="1"/>
          </p:cNvSpPr>
          <p:nvPr>
            <p:ph type="title"/>
          </p:nvPr>
        </p:nvSpPr>
        <p:spPr>
          <a:xfrm>
            <a:off x="135418" y="979687"/>
            <a:ext cx="3104739" cy="4914218"/>
          </a:xfrm>
        </p:spPr>
        <p:txBody>
          <a:bodyPr>
            <a:normAutofit/>
          </a:bodyPr>
          <a:lstStyle/>
          <a:p>
            <a:pPr algn="ctr"/>
            <a:r>
              <a:rPr lang="pl-PL" sz="3200" b="1">
                <a:solidFill>
                  <a:schemeClr val="bg1"/>
                </a:solidFill>
              </a:rPr>
              <a:t>WYPAS</a:t>
            </a:r>
            <a:endParaRPr lang="pl-PL" sz="2000">
              <a:solidFill>
                <a:schemeClr val="bg1"/>
              </a:solidFill>
            </a:endParaRPr>
          </a:p>
        </p:txBody>
      </p:sp>
      <p:sp>
        <p:nvSpPr>
          <p:cNvPr id="4" name="Symbol zastępczy numeru slajdu 3">
            <a:extLst>
              <a:ext uri="{FF2B5EF4-FFF2-40B4-BE49-F238E27FC236}">
                <a16:creationId xmlns:a16="http://schemas.microsoft.com/office/drawing/2014/main" xmlns="" id="{44EBB698-4FEA-C6D9-FF56-3975BEE435BF}"/>
              </a:ext>
            </a:extLst>
          </p:cNvPr>
          <p:cNvSpPr>
            <a:spLocks noGrp="1"/>
          </p:cNvSpPr>
          <p:nvPr>
            <p:ph type="sldNum" sz="quarter" idx="12"/>
          </p:nvPr>
        </p:nvSpPr>
        <p:spPr/>
        <p:txBody>
          <a:bodyPr/>
          <a:lstStyle/>
          <a:p>
            <a:fld id="{0EF54458-A954-4D11-8428-FD13794891E1}" type="slidenum">
              <a:rPr lang="pl-PL" smtClean="0"/>
              <a:t>56</a:t>
            </a:fld>
            <a:endParaRPr lang="pl-PL"/>
          </a:p>
        </p:txBody>
      </p:sp>
      <p:pic>
        <p:nvPicPr>
          <p:cNvPr id="7" name="Obraz 6" descr="Obraz zawierający clipart, Grafika, design&#10;&#10;Zawartość wygenerowana przez sztuczną inteligencję może być niepoprawna.">
            <a:extLst>
              <a:ext uri="{FF2B5EF4-FFF2-40B4-BE49-F238E27FC236}">
                <a16:creationId xmlns:a16="http://schemas.microsoft.com/office/drawing/2014/main" xmlns="" id="{2144A4DF-E41E-DC68-C003-5290CB60F053}"/>
              </a:ext>
            </a:extLst>
          </p:cNvPr>
          <p:cNvPicPr>
            <a:picLocks noChangeAspect="1"/>
          </p:cNvPicPr>
          <p:nvPr/>
        </p:nvPicPr>
        <p:blipFill>
          <a:blip r:embed="rId2"/>
          <a:stretch>
            <a:fillRect/>
          </a:stretch>
        </p:blipFill>
        <p:spPr>
          <a:xfrm>
            <a:off x="9540283" y="194488"/>
            <a:ext cx="2414920" cy="1046421"/>
          </a:xfrm>
          <a:prstGeom prst="rect">
            <a:avLst/>
          </a:prstGeom>
          <a:ln>
            <a:noFill/>
          </a:ln>
        </p:spPr>
      </p:pic>
      <p:sp>
        <p:nvSpPr>
          <p:cNvPr id="9" name="pole tekstowe 8">
            <a:extLst>
              <a:ext uri="{FF2B5EF4-FFF2-40B4-BE49-F238E27FC236}">
                <a16:creationId xmlns:a16="http://schemas.microsoft.com/office/drawing/2014/main" xmlns="" id="{0FCC77E8-3415-426D-6845-09770C5B69B1}"/>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11" name="Obraz 10" descr="Obraz zawierający zieleń&#10;&#10;Zawartość wygenerowana przez sztuczną inteligencję może być niepoprawna.">
            <a:extLst>
              <a:ext uri="{FF2B5EF4-FFF2-40B4-BE49-F238E27FC236}">
                <a16:creationId xmlns:a16="http://schemas.microsoft.com/office/drawing/2014/main" xmlns="" id="{9E6C66CD-0D0F-3DE2-0CEB-E3AB5A7DCF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sp>
        <p:nvSpPr>
          <p:cNvPr id="12" name="Tytuł 1">
            <a:extLst>
              <a:ext uri="{FF2B5EF4-FFF2-40B4-BE49-F238E27FC236}">
                <a16:creationId xmlns:a16="http://schemas.microsoft.com/office/drawing/2014/main" xmlns="" id="{545EA13F-9654-D77C-73CA-F2A5925CDB9E}"/>
              </a:ext>
            </a:extLst>
          </p:cNvPr>
          <p:cNvSpPr txBox="1">
            <a:spLocks/>
          </p:cNvSpPr>
          <p:nvPr/>
        </p:nvSpPr>
        <p:spPr>
          <a:xfrm>
            <a:off x="4030721" y="168912"/>
            <a:ext cx="4123076" cy="10005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l-PL" b="1" dirty="0"/>
              <a:t>ŻYWIENIE</a:t>
            </a:r>
            <a:endParaRPr lang="pl-PL" dirty="0">
              <a:ea typeface="Calibri Light" panose="020F0302020204030204"/>
              <a:cs typeface="Calibri Light" panose="020F0302020204030204"/>
            </a:endParaRPr>
          </a:p>
        </p:txBody>
      </p:sp>
      <p:sp>
        <p:nvSpPr>
          <p:cNvPr id="14" name="Symbol zastępczy zawartości 2">
            <a:extLst>
              <a:ext uri="{FF2B5EF4-FFF2-40B4-BE49-F238E27FC236}">
                <a16:creationId xmlns:a16="http://schemas.microsoft.com/office/drawing/2014/main" xmlns="" id="{088A3117-DC8C-5710-F42D-3372C0881A7D}"/>
              </a:ext>
            </a:extLst>
          </p:cNvPr>
          <p:cNvSpPr>
            <a:spLocks noGrp="1"/>
          </p:cNvSpPr>
          <p:nvPr>
            <p:ph idx="1"/>
          </p:nvPr>
        </p:nvSpPr>
        <p:spPr>
          <a:xfrm>
            <a:off x="1342914" y="1898570"/>
            <a:ext cx="9499530" cy="4633870"/>
          </a:xfrm>
        </p:spPr>
        <p:txBody>
          <a:bodyPr vert="horz" lIns="91440" tIns="45720" rIns="91440" bIns="45720" rtlCol="0" anchor="t">
            <a:normAutofit fontScale="92500"/>
          </a:bodyPr>
          <a:lstStyle/>
          <a:p>
            <a:pPr marL="342900" indent="-342900">
              <a:buFont typeface="+mj-lt"/>
              <a:buAutoNum type="arabicPeriod"/>
            </a:pPr>
            <a:r>
              <a:rPr lang="pl-PL" sz="1600" dirty="0"/>
              <a:t>Pasze pozyskuje się </a:t>
            </a:r>
            <a:r>
              <a:rPr lang="pl-PL" sz="1600" b="1" u="sng" dirty="0"/>
              <a:t>przede wszystkim z gospodarstwa rolnego, w którym zwierzęta są utrzymywane </a:t>
            </a:r>
            <a:r>
              <a:rPr lang="pl-PL" sz="1600" dirty="0"/>
              <a:t>lub z ekologicznych jednostek produkcyjnych lub jednostek produkcyjnych w okresie konwersji w ramach innych gospodarstw w tym samym regionie;</a:t>
            </a:r>
            <a:endParaRPr lang="pl-PL" sz="1600" dirty="0">
              <a:ea typeface="Calibri"/>
              <a:cs typeface="Calibri"/>
            </a:endParaRPr>
          </a:p>
          <a:p>
            <a:pPr marL="342900" indent="-342900">
              <a:spcBef>
                <a:spcPts val="0"/>
              </a:spcBef>
              <a:buFont typeface="+mj-lt"/>
              <a:buAutoNum type="arabicPeriod"/>
            </a:pPr>
            <a:r>
              <a:rPr lang="pl-PL" sz="1600" dirty="0"/>
              <a:t>Zwierzęta gospodarskie </a:t>
            </a:r>
            <a:r>
              <a:rPr lang="pl-PL" sz="1600" b="1" u="sng" dirty="0"/>
              <a:t>są żywione paszami ekologicznymi lub paszami w okresie konwersji </a:t>
            </a:r>
            <a:r>
              <a:rPr lang="pl-PL" sz="1600" dirty="0"/>
              <a:t>zaspokajającymi potrzeby żywieniowe. </a:t>
            </a:r>
            <a:r>
              <a:rPr lang="pl-PL" sz="1600" b="1" dirty="0"/>
              <a:t>Żywienie ograniczone nie jest dozwolone</a:t>
            </a:r>
            <a:r>
              <a:rPr lang="pl-PL" sz="1600" dirty="0"/>
              <a:t>, chyba że jest uzasadnione ze względów weterynaryjnych; </a:t>
            </a:r>
            <a:endParaRPr lang="pl-PL" sz="1600" dirty="0">
              <a:ea typeface="Calibri"/>
              <a:cs typeface="Calibri"/>
            </a:endParaRPr>
          </a:p>
          <a:p>
            <a:pPr marL="342900" indent="-342900">
              <a:spcBef>
                <a:spcPts val="0"/>
              </a:spcBef>
              <a:buFont typeface="+mj-lt"/>
              <a:buAutoNum type="arabicPeriod"/>
            </a:pPr>
            <a:r>
              <a:rPr lang="pl-PL" sz="1600" dirty="0"/>
              <a:t>Utrzymywanie zwierząt gospodarskich w warunkach, które mogą prowadzić do anemii, lub stosowanie diety powodującej taki skutek, jest zabronione; </a:t>
            </a:r>
            <a:endParaRPr lang="pl-PL" sz="1600" dirty="0">
              <a:ea typeface="Calibri"/>
              <a:cs typeface="Calibri"/>
            </a:endParaRPr>
          </a:p>
          <a:p>
            <a:pPr marL="342900" indent="-342900">
              <a:spcBef>
                <a:spcPts val="0"/>
              </a:spcBef>
              <a:buFont typeface="+mj-lt"/>
              <a:buAutoNum type="arabicPeriod"/>
            </a:pPr>
            <a:r>
              <a:rPr lang="pl-PL" sz="1600" b="1" u="sng" dirty="0"/>
              <a:t>Tucz jest zawsze zgodny z normalnymi wzorcami żywieniowymi </a:t>
            </a:r>
            <a:r>
              <a:rPr lang="pl-PL" sz="1600" dirty="0"/>
              <a:t>dla każdego gatunku i z zasadami dobrostanu zwierząt </a:t>
            </a:r>
            <a:br>
              <a:rPr lang="pl-PL" sz="1600" dirty="0"/>
            </a:br>
            <a:r>
              <a:rPr lang="pl-PL" sz="1600" dirty="0"/>
              <a:t>na każdym etapie procesu chowu. </a:t>
            </a:r>
            <a:r>
              <a:rPr lang="pl-PL" sz="1600" b="1" dirty="0"/>
              <a:t>Zabronione jest wymuszone karmienie zwierząt; </a:t>
            </a:r>
            <a:endParaRPr lang="pl-PL" sz="1600" b="1" dirty="0">
              <a:ea typeface="Calibri"/>
              <a:cs typeface="Calibri"/>
            </a:endParaRPr>
          </a:p>
          <a:p>
            <a:pPr marL="342900" indent="-342900">
              <a:spcBef>
                <a:spcPts val="0"/>
              </a:spcBef>
              <a:buFont typeface="+mj-lt"/>
              <a:buAutoNum type="arabicPeriod"/>
            </a:pPr>
            <a:r>
              <a:rPr lang="pl-PL" sz="1600" dirty="0"/>
              <a:t>Z wyjątkiem pszczół, świń i drobiu zwierzęta gospodarskie mają </a:t>
            </a:r>
            <a:r>
              <a:rPr lang="pl-PL" sz="1600" b="1" u="sng" dirty="0"/>
              <a:t>stały dostęp do pastwisk</a:t>
            </a:r>
            <a:r>
              <a:rPr lang="pl-PL" sz="1600" dirty="0"/>
              <a:t>, kiedy tylko pozwalają na to warunki </a:t>
            </a:r>
            <a:r>
              <a:rPr lang="pl-PL" sz="1600" b="1" u="sng" dirty="0"/>
              <a:t>lub mają stały dostęp do pasz objętościowych</a:t>
            </a:r>
            <a:r>
              <a:rPr lang="pl-PL" sz="1600" u="sng" dirty="0"/>
              <a:t>; </a:t>
            </a:r>
            <a:endParaRPr lang="pl-PL" sz="1600" u="sng" dirty="0">
              <a:ea typeface="Calibri"/>
              <a:cs typeface="Calibri"/>
            </a:endParaRPr>
          </a:p>
          <a:p>
            <a:pPr marL="342900" indent="-342900">
              <a:spcBef>
                <a:spcPts val="0"/>
              </a:spcBef>
              <a:buFont typeface="+mj-lt"/>
              <a:buAutoNum type="arabicPeriod"/>
            </a:pPr>
            <a:r>
              <a:rPr lang="pl-PL" sz="1600" b="1" dirty="0"/>
              <a:t>Nie stosuje się stymulatorów wzrostu ani syntetycznych aminokwasów;</a:t>
            </a:r>
            <a:r>
              <a:rPr lang="pl-PL" sz="1600" dirty="0"/>
              <a:t> </a:t>
            </a:r>
            <a:endParaRPr lang="pl-PL" sz="1600" dirty="0">
              <a:ea typeface="Calibri"/>
              <a:cs typeface="Calibri"/>
            </a:endParaRPr>
          </a:p>
          <a:p>
            <a:pPr marL="342900" indent="-342900">
              <a:spcBef>
                <a:spcPts val="0"/>
              </a:spcBef>
              <a:buFont typeface="+mj-lt"/>
              <a:buAutoNum type="arabicPeriod"/>
            </a:pPr>
            <a:r>
              <a:rPr lang="pl-PL" sz="1600" dirty="0"/>
              <a:t>W okresie ssania </a:t>
            </a:r>
            <a:r>
              <a:rPr lang="pl-PL" sz="1600" b="1" u="sng" dirty="0"/>
              <a:t>preferuje się karmienie zwierząt mlekiem matki przez minimalny okres</a:t>
            </a:r>
            <a:r>
              <a:rPr lang="pl-PL" sz="1600" u="sng" dirty="0"/>
              <a:t>, </a:t>
            </a:r>
            <a:r>
              <a:rPr lang="pl-PL" sz="1600" dirty="0"/>
              <a:t>w tym okresie nie używa się preparatów </a:t>
            </a:r>
            <a:r>
              <a:rPr lang="pl-PL" sz="1600" err="1"/>
              <a:t>mlekozastępczych</a:t>
            </a:r>
            <a:r>
              <a:rPr lang="pl-PL" sz="1600" dirty="0"/>
              <a:t> zawierających składniki syntetyzowane chemicznie lub składniki pochodzenia roślinnego;</a:t>
            </a:r>
            <a:endParaRPr lang="pl-PL" sz="1600" dirty="0">
              <a:ea typeface="Calibri"/>
              <a:cs typeface="Calibri"/>
            </a:endParaRPr>
          </a:p>
          <a:p>
            <a:pPr marL="342900" indent="-342900">
              <a:spcBef>
                <a:spcPts val="0"/>
              </a:spcBef>
              <a:buFont typeface="+mj-lt"/>
              <a:buAutoNum type="arabicPeriod"/>
            </a:pPr>
            <a:r>
              <a:rPr lang="pl-PL" sz="1600" dirty="0"/>
              <a:t>Materiały paszowe pochodzenia roślinnego, z alg, pochodzenia zwierzęcego lub z drożdży muszą być ekologiczne; </a:t>
            </a:r>
            <a:endParaRPr lang="pl-PL" sz="1600" dirty="0">
              <a:ea typeface="Calibri"/>
              <a:cs typeface="Calibri"/>
            </a:endParaRPr>
          </a:p>
          <a:p>
            <a:pPr marL="342900" indent="-342900">
              <a:spcBef>
                <a:spcPts val="0"/>
              </a:spcBef>
              <a:buFont typeface="+mj-lt"/>
              <a:buAutoNum type="arabicPeriod"/>
            </a:pPr>
            <a:r>
              <a:rPr lang="pl-PL" sz="1600" err="1"/>
              <a:t>Nieekologiczne</a:t>
            </a:r>
            <a:r>
              <a:rPr lang="pl-PL" sz="1600" dirty="0"/>
              <a:t> materiały paszowe pochodzenia roślinnego, z alg, pochodzenia zwierzęcego lub z drożdży, materiały paszowe pochodzenia mikrobiologicznego lub mineralnego, dodatki paszowe oraz substancje pomocnicze w przetwórstwie mogą być stosowane wyłącznie w przypadku, gdy zostały dopuszczone do stosowania w</a:t>
            </a:r>
            <a:r>
              <a:rPr lang="pl-PL" sz="1400" dirty="0"/>
              <a:t> produkcji ekologicznej na podstawie art. 24 </a:t>
            </a:r>
            <a:r>
              <a:rPr lang="pl-PL" sz="1400" i="1" dirty="0"/>
              <a:t>(Dopuszczanie produktów i substancji stosowanych w produkcji ekologicznej)</a:t>
            </a:r>
            <a:r>
              <a:rPr lang="pl-PL" sz="1400" dirty="0"/>
              <a:t> </a:t>
            </a:r>
            <a:endParaRPr lang="pl-PL" sz="1400" dirty="0">
              <a:ea typeface="Calibri"/>
              <a:cs typeface="Calibri"/>
            </a:endParaRPr>
          </a:p>
        </p:txBody>
      </p:sp>
    </p:spTree>
    <p:extLst>
      <p:ext uri="{BB962C8B-B14F-4D97-AF65-F5344CB8AC3E}">
        <p14:creationId xmlns:p14="http://schemas.microsoft.com/office/powerpoint/2010/main" val="107246590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F03EB162-E812-502B-E241-578E3429FBC8}"/>
              </a:ext>
            </a:extLst>
          </p:cNvPr>
          <p:cNvSpPr>
            <a:spLocks noGrp="1"/>
          </p:cNvSpPr>
          <p:nvPr>
            <p:ph type="title"/>
          </p:nvPr>
        </p:nvSpPr>
        <p:spPr>
          <a:xfrm>
            <a:off x="2104756" y="149184"/>
            <a:ext cx="7342272" cy="1331674"/>
          </a:xfrm>
        </p:spPr>
        <p:txBody>
          <a:bodyPr>
            <a:normAutofit/>
          </a:bodyPr>
          <a:lstStyle/>
          <a:p>
            <a:pPr algn="ctr"/>
            <a:r>
              <a:rPr lang="pl-PL" sz="3200" b="1"/>
              <a:t>MINIMALNY OKRES ŻYWIENIA </a:t>
            </a:r>
            <a:br>
              <a:rPr lang="pl-PL" sz="3200" b="1"/>
            </a:br>
            <a:r>
              <a:rPr lang="pl-PL" sz="3200" b="1"/>
              <a:t>MLEKIEM MATKI</a:t>
            </a:r>
          </a:p>
        </p:txBody>
      </p:sp>
      <p:sp>
        <p:nvSpPr>
          <p:cNvPr id="4" name="Symbol zastępczy numeru slajdu 3">
            <a:extLst>
              <a:ext uri="{FF2B5EF4-FFF2-40B4-BE49-F238E27FC236}">
                <a16:creationId xmlns:a16="http://schemas.microsoft.com/office/drawing/2014/main" xmlns="" id="{3D8D5889-3380-D70E-57F8-25647549C9C8}"/>
              </a:ext>
            </a:extLst>
          </p:cNvPr>
          <p:cNvSpPr>
            <a:spLocks noGrp="1"/>
          </p:cNvSpPr>
          <p:nvPr>
            <p:ph type="sldNum" sz="quarter" idx="12"/>
          </p:nvPr>
        </p:nvSpPr>
        <p:spPr>
          <a:xfrm>
            <a:off x="10634135" y="6356350"/>
            <a:ext cx="1530927" cy="365125"/>
          </a:xfrm>
        </p:spPr>
        <p:txBody>
          <a:bodyPr>
            <a:normAutofit/>
          </a:bodyPr>
          <a:lstStyle/>
          <a:p>
            <a:pPr>
              <a:spcAft>
                <a:spcPts val="600"/>
              </a:spcAft>
            </a:pPr>
            <a:fld id="{0EF54458-A954-4D11-8428-FD13794891E1}" type="slidenum">
              <a:rPr lang="pl-PL" smtClean="0"/>
              <a:pPr>
                <a:spcAft>
                  <a:spcPts val="600"/>
                </a:spcAft>
              </a:pPr>
              <a:t>57</a:t>
            </a:fld>
            <a:endParaRPr lang="pl-PL"/>
          </a:p>
        </p:txBody>
      </p:sp>
      <p:graphicFrame>
        <p:nvGraphicFramePr>
          <p:cNvPr id="7" name="Symbol zastępczy zawartości 2">
            <a:extLst>
              <a:ext uri="{FF2B5EF4-FFF2-40B4-BE49-F238E27FC236}">
                <a16:creationId xmlns:a16="http://schemas.microsoft.com/office/drawing/2014/main" xmlns="" id="{6700171D-3DA1-2F94-7D78-C44049352714}"/>
              </a:ext>
            </a:extLst>
          </p:cNvPr>
          <p:cNvGraphicFramePr>
            <a:graphicFrameLocks noGrp="1"/>
          </p:cNvGraphicFramePr>
          <p:nvPr>
            <p:ph idx="1"/>
            <p:extLst>
              <p:ext uri="{D42A27DB-BD31-4B8C-83A1-F6EECF244321}">
                <p14:modId xmlns:p14="http://schemas.microsoft.com/office/powerpoint/2010/main" val="2236612600"/>
              </p:ext>
            </p:extLst>
          </p:nvPr>
        </p:nvGraphicFramePr>
        <p:xfrm>
          <a:off x="1957333" y="2906715"/>
          <a:ext cx="7315200" cy="29987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pole tekstowe 7">
            <a:extLst>
              <a:ext uri="{FF2B5EF4-FFF2-40B4-BE49-F238E27FC236}">
                <a16:creationId xmlns:a16="http://schemas.microsoft.com/office/drawing/2014/main" xmlns="" id="{C3DFDC1B-46D4-7E3A-E42C-22DD1041EDBD}"/>
              </a:ext>
            </a:extLst>
          </p:cNvPr>
          <p:cNvSpPr txBox="1"/>
          <p:nvPr/>
        </p:nvSpPr>
        <p:spPr>
          <a:xfrm>
            <a:off x="2103705" y="1821788"/>
            <a:ext cx="7022457" cy="830997"/>
          </a:xfrm>
          <a:prstGeom prst="rect">
            <a:avLst/>
          </a:prstGeom>
          <a:noFill/>
        </p:spPr>
        <p:txBody>
          <a:bodyPr wrap="square">
            <a:spAutoFit/>
          </a:bodyPr>
          <a:lstStyle/>
          <a:p>
            <a:pPr algn="ctr"/>
            <a:r>
              <a:rPr lang="pl-PL" sz="2400"/>
              <a:t>Minimalny okres w odniesieniu do żywienia zwierząt najlepiej mlekiem matki, w okresie ssania wynosi:</a:t>
            </a:r>
            <a:endParaRPr lang="en-US" sz="2400"/>
          </a:p>
        </p:txBody>
      </p:sp>
      <p:pic>
        <p:nvPicPr>
          <p:cNvPr id="34" name="Obraz 33" descr="Obraz zawierający clipart, Grafika, design&#10;&#10;Zawartość wygenerowana przez sztuczną inteligencję może być niepoprawna.">
            <a:extLst>
              <a:ext uri="{FF2B5EF4-FFF2-40B4-BE49-F238E27FC236}">
                <a16:creationId xmlns:a16="http://schemas.microsoft.com/office/drawing/2014/main" xmlns="" id="{87382AFC-734F-ECE6-5101-D090521A6FDE}"/>
              </a:ext>
            </a:extLst>
          </p:cNvPr>
          <p:cNvPicPr>
            <a:picLocks noChangeAspect="1"/>
          </p:cNvPicPr>
          <p:nvPr/>
        </p:nvPicPr>
        <p:blipFill>
          <a:blip r:embed="rId7"/>
          <a:stretch>
            <a:fillRect/>
          </a:stretch>
        </p:blipFill>
        <p:spPr>
          <a:xfrm>
            <a:off x="9540283" y="194488"/>
            <a:ext cx="2414920" cy="1046421"/>
          </a:xfrm>
          <a:prstGeom prst="rect">
            <a:avLst/>
          </a:prstGeom>
          <a:ln>
            <a:noFill/>
          </a:ln>
        </p:spPr>
      </p:pic>
      <p:sp>
        <p:nvSpPr>
          <p:cNvPr id="36" name="pole tekstowe 35">
            <a:extLst>
              <a:ext uri="{FF2B5EF4-FFF2-40B4-BE49-F238E27FC236}">
                <a16:creationId xmlns:a16="http://schemas.microsoft.com/office/drawing/2014/main" xmlns="" id="{BBF9F8A7-1A0E-FAAA-98CC-1DA693C77DCF}"/>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38" name="Obraz 37" descr="Obraz zawierający zieleń&#10;&#10;Zawartość wygenerowana przez sztuczną inteligencję może być niepoprawna.">
            <a:extLst>
              <a:ext uri="{FF2B5EF4-FFF2-40B4-BE49-F238E27FC236}">
                <a16:creationId xmlns:a16="http://schemas.microsoft.com/office/drawing/2014/main" xmlns="" id="{BBE5057B-ABDA-4587-CC21-D949C990A6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spTree>
    <p:extLst>
      <p:ext uri="{BB962C8B-B14F-4D97-AF65-F5344CB8AC3E}">
        <p14:creationId xmlns:p14="http://schemas.microsoft.com/office/powerpoint/2010/main" val="361246160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4CD54D0-CE7E-FEFD-EF48-0D9EC1821EA7}"/>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xmlns="" id="{9BE39748-8EAA-7195-16FB-10E12C0BB9C9}"/>
              </a:ext>
            </a:extLst>
          </p:cNvPr>
          <p:cNvSpPr>
            <a:spLocks noGrp="1"/>
          </p:cNvSpPr>
          <p:nvPr>
            <p:ph type="title"/>
          </p:nvPr>
        </p:nvSpPr>
        <p:spPr>
          <a:xfrm>
            <a:off x="135418" y="979687"/>
            <a:ext cx="3104739" cy="4914218"/>
          </a:xfrm>
        </p:spPr>
        <p:txBody>
          <a:bodyPr>
            <a:normAutofit/>
          </a:bodyPr>
          <a:lstStyle/>
          <a:p>
            <a:pPr algn="ctr"/>
            <a:r>
              <a:rPr lang="pl-PL" sz="3200" b="1">
                <a:solidFill>
                  <a:schemeClr val="bg1"/>
                </a:solidFill>
              </a:rPr>
              <a:t>WYPAS</a:t>
            </a:r>
            <a:endParaRPr lang="pl-PL" sz="2000">
              <a:solidFill>
                <a:schemeClr val="bg1"/>
              </a:solidFill>
            </a:endParaRPr>
          </a:p>
        </p:txBody>
      </p:sp>
      <p:sp>
        <p:nvSpPr>
          <p:cNvPr id="3" name="Symbol zastępczy zawartości 2">
            <a:extLst>
              <a:ext uri="{FF2B5EF4-FFF2-40B4-BE49-F238E27FC236}">
                <a16:creationId xmlns:a16="http://schemas.microsoft.com/office/drawing/2014/main" xmlns="" id="{2C2FE155-44EB-DCFB-EEC3-8DDB09FC737E}"/>
              </a:ext>
            </a:extLst>
          </p:cNvPr>
          <p:cNvSpPr>
            <a:spLocks noGrp="1"/>
          </p:cNvSpPr>
          <p:nvPr>
            <p:ph idx="1"/>
          </p:nvPr>
        </p:nvSpPr>
        <p:spPr>
          <a:xfrm>
            <a:off x="790543" y="1679244"/>
            <a:ext cx="10610657" cy="4678136"/>
          </a:xfrm>
        </p:spPr>
        <p:txBody>
          <a:bodyPr vert="horz" lIns="91440" tIns="45720" rIns="91440" bIns="45720" rtlCol="0" anchor="t">
            <a:noAutofit/>
          </a:bodyPr>
          <a:lstStyle/>
          <a:p>
            <a:pPr marL="0" indent="0">
              <a:spcBef>
                <a:spcPts val="40"/>
              </a:spcBef>
              <a:buNone/>
            </a:pPr>
            <a:r>
              <a:rPr lang="pl-PL" sz="1650" b="1" dirty="0"/>
              <a:t>Wypas na gruntach ekologicznych </a:t>
            </a:r>
            <a:endParaRPr lang="pl-PL" sz="1650" b="1">
              <a:ea typeface="Calibri"/>
              <a:cs typeface="Calibri"/>
            </a:endParaRPr>
          </a:p>
          <a:p>
            <a:pPr marL="457200" indent="-457200">
              <a:spcBef>
                <a:spcPts val="40"/>
              </a:spcBef>
              <a:buFont typeface="+mj-lt"/>
              <a:buAutoNum type="arabicPeriod"/>
            </a:pPr>
            <a:r>
              <a:rPr lang="pl-PL" sz="1650" dirty="0"/>
              <a:t>Zwierzęta ekologiczne są </a:t>
            </a:r>
            <a:r>
              <a:rPr lang="pl-PL" sz="1650" u="sng" dirty="0"/>
              <a:t>wypasane na gruntach ekologicznych. </a:t>
            </a:r>
            <a:endParaRPr lang="pl-PL" sz="1650" u="sng" dirty="0">
              <a:ea typeface="Calibri"/>
              <a:cs typeface="Calibri"/>
            </a:endParaRPr>
          </a:p>
          <a:p>
            <a:pPr marL="457200" indent="-457200">
              <a:spcBef>
                <a:spcPts val="40"/>
              </a:spcBef>
              <a:buFont typeface="+mj-lt"/>
              <a:buAutoNum type="arabicPeriod"/>
            </a:pPr>
            <a:r>
              <a:rPr lang="pl-PL" sz="1650" dirty="0"/>
              <a:t>Zwierzęta </a:t>
            </a:r>
            <a:r>
              <a:rPr lang="pl-PL" sz="1650" err="1"/>
              <a:t>nieekologiczne</a:t>
            </a:r>
            <a:r>
              <a:rPr lang="pl-PL" sz="1650" dirty="0"/>
              <a:t> mogą każdego roku korzystać, </a:t>
            </a:r>
            <a:r>
              <a:rPr lang="pl-PL" sz="1650" u="sng" dirty="0"/>
              <a:t>w ograniczonym czasie</a:t>
            </a:r>
            <a:r>
              <a:rPr lang="pl-PL" sz="1650" dirty="0"/>
              <a:t>, z pastwisk ekologicznych, pod warunkiem że zwierzęta te były chowane w sposób przyjazny dla i że </a:t>
            </a:r>
            <a:r>
              <a:rPr lang="pl-PL" sz="1650" u="sng" dirty="0"/>
              <a:t>nie są one obecne na gruncie ekologicznym w tym samym czasie </a:t>
            </a:r>
            <a:r>
              <a:rPr lang="pl-PL" sz="1650" dirty="0"/>
              <a:t>co zwierzęta ekologiczne. </a:t>
            </a:r>
            <a:endParaRPr lang="pl-PL" sz="1650" dirty="0">
              <a:ea typeface="Calibri"/>
              <a:cs typeface="Calibri"/>
            </a:endParaRPr>
          </a:p>
          <a:p>
            <a:pPr marL="0" indent="0">
              <a:spcBef>
                <a:spcPts val="40"/>
              </a:spcBef>
              <a:buNone/>
            </a:pPr>
            <a:endParaRPr lang="pl-PL" sz="1650" dirty="0">
              <a:ea typeface="Calibri"/>
              <a:cs typeface="Calibri"/>
            </a:endParaRPr>
          </a:p>
          <a:p>
            <a:pPr marL="0" indent="0">
              <a:spcBef>
                <a:spcPts val="40"/>
              </a:spcBef>
              <a:buNone/>
            </a:pPr>
            <a:r>
              <a:rPr lang="pl-PL" sz="1650" b="1" dirty="0"/>
              <a:t>Wypas na gruntach wspólnych oraz podczas spędu </a:t>
            </a:r>
            <a:endParaRPr lang="pl-PL" sz="1650" b="1">
              <a:ea typeface="Calibri"/>
              <a:cs typeface="Calibri"/>
            </a:endParaRPr>
          </a:p>
          <a:p>
            <a:pPr marL="0" indent="0">
              <a:spcBef>
                <a:spcPts val="40"/>
              </a:spcBef>
              <a:buNone/>
            </a:pPr>
            <a:r>
              <a:rPr lang="pl-PL" sz="1650" dirty="0"/>
              <a:t>Zwierzęta ekologiczne można wypasać na gruntach wspólnych, pod warunkiem że: </a:t>
            </a:r>
            <a:endParaRPr lang="pl-PL" sz="1650" dirty="0">
              <a:ea typeface="Calibri"/>
              <a:cs typeface="Calibri"/>
            </a:endParaRPr>
          </a:p>
          <a:p>
            <a:pPr marL="457200" indent="-457200">
              <a:spcBef>
                <a:spcPts val="40"/>
              </a:spcBef>
              <a:buFont typeface="+mj-lt"/>
              <a:buAutoNum type="arabicPeriod"/>
            </a:pPr>
            <a:r>
              <a:rPr lang="pl-PL" sz="1650" dirty="0"/>
              <a:t>na gruntach wspólnych w ciągu </a:t>
            </a:r>
            <a:r>
              <a:rPr lang="pl-PL" sz="1650" u="sng" dirty="0"/>
              <a:t>co najmniej ostatnich trzech lat </a:t>
            </a:r>
            <a:r>
              <a:rPr lang="pl-PL" sz="1650" dirty="0"/>
              <a:t>nie stosowano produktów lub substancji niedopuszczonych do stosowania w produkcji ekologicznej; </a:t>
            </a:r>
            <a:endParaRPr lang="pl-PL" sz="1650" dirty="0">
              <a:ea typeface="Calibri"/>
              <a:cs typeface="Calibri"/>
            </a:endParaRPr>
          </a:p>
          <a:p>
            <a:pPr marL="457200" indent="-457200">
              <a:spcBef>
                <a:spcPts val="40"/>
              </a:spcBef>
              <a:buFont typeface="+mj-lt"/>
              <a:buAutoNum type="arabicPeriod"/>
            </a:pPr>
            <a:r>
              <a:rPr lang="pl-PL" sz="1650" dirty="0"/>
              <a:t>zwierzęta </a:t>
            </a:r>
            <a:r>
              <a:rPr lang="pl-PL" sz="1650" err="1"/>
              <a:t>nieekologiczne</a:t>
            </a:r>
            <a:r>
              <a:rPr lang="pl-PL" sz="1650" dirty="0"/>
              <a:t>, korzystające ze wspólnych gruntów, były utrzymywane w sposób przyjazny dla środowiska;</a:t>
            </a:r>
            <a:endParaRPr lang="pl-PL" sz="1650" dirty="0">
              <a:ea typeface="Calibri"/>
              <a:cs typeface="Calibri"/>
            </a:endParaRPr>
          </a:p>
          <a:p>
            <a:pPr marL="457200" indent="-457200">
              <a:spcBef>
                <a:spcPts val="40"/>
              </a:spcBef>
              <a:buFont typeface="+mj-lt"/>
              <a:buAutoNum type="arabicPeriod"/>
            </a:pPr>
            <a:r>
              <a:rPr lang="pl-PL" sz="1650" dirty="0"/>
              <a:t>produkty zwierzęce wytworzone przez zwierzęta ekologiczne </a:t>
            </a:r>
            <a:r>
              <a:rPr lang="pl-PL" sz="1650" u="sng" dirty="0"/>
              <a:t>w trakcie korzystania przez nie ze wspólnych gruntów nie są uznawane jako produkty ekologiczne, chyba że można udowodnić odpowiednie odizolowanie od zwierząt </a:t>
            </a:r>
            <a:r>
              <a:rPr lang="pl-PL" sz="1650" u="sng" err="1"/>
              <a:t>nieekologicznych</a:t>
            </a:r>
            <a:r>
              <a:rPr lang="pl-PL" sz="1650" u="sng" dirty="0"/>
              <a:t>. </a:t>
            </a:r>
            <a:endParaRPr lang="pl-PL" sz="1650" u="sng" dirty="0">
              <a:ea typeface="Calibri"/>
              <a:cs typeface="Calibri"/>
            </a:endParaRPr>
          </a:p>
          <a:p>
            <a:pPr marL="457200" indent="-457200">
              <a:spcBef>
                <a:spcPts val="40"/>
              </a:spcBef>
              <a:buFont typeface="+mj-lt"/>
              <a:buAutoNum type="arabicPeriod"/>
            </a:pPr>
            <a:endParaRPr lang="pl-PL" sz="1650" u="sng" dirty="0">
              <a:ea typeface="Calibri"/>
              <a:cs typeface="Calibri"/>
            </a:endParaRPr>
          </a:p>
          <a:p>
            <a:pPr marL="0" indent="0">
              <a:spcBef>
                <a:spcPts val="40"/>
              </a:spcBef>
              <a:buNone/>
            </a:pPr>
            <a:r>
              <a:rPr lang="pl-PL" sz="1650" dirty="0"/>
              <a:t>W trakcie spędu </a:t>
            </a:r>
            <a:r>
              <a:rPr lang="pl-PL" sz="1650" b="1" dirty="0"/>
              <a:t>zwierzęta ekologiczne można wypasać na gruntach </a:t>
            </a:r>
            <a:r>
              <a:rPr lang="pl-PL" sz="1650" b="1" err="1"/>
              <a:t>nieekologicznych</a:t>
            </a:r>
            <a:r>
              <a:rPr lang="pl-PL" sz="1650" b="1" dirty="0"/>
              <a:t>, gdy są pędzone z jednego pastwiska na drugie</a:t>
            </a:r>
            <a:r>
              <a:rPr lang="pl-PL" sz="1650" dirty="0"/>
              <a:t>. W tym okresie zwierzęta ekologiczne są oddzielone od innych zwierząt. Pasza </a:t>
            </a:r>
            <a:r>
              <a:rPr lang="pl-PL" sz="1650" err="1"/>
              <a:t>nieekologiczna</a:t>
            </a:r>
            <a:r>
              <a:rPr lang="pl-PL" sz="1650" dirty="0"/>
              <a:t> w postaci trawy i innych roślin, na których wypasane są zwierzęta, jest dozwolona: </a:t>
            </a:r>
            <a:endParaRPr lang="pl-PL" sz="1650" dirty="0">
              <a:ea typeface="Calibri"/>
              <a:cs typeface="Calibri"/>
            </a:endParaRPr>
          </a:p>
          <a:p>
            <a:pPr marL="457200" indent="-457200">
              <a:spcBef>
                <a:spcPts val="40"/>
              </a:spcBef>
              <a:buFont typeface="+mj-lt"/>
              <a:buAutoNum type="alphaLcParenR"/>
            </a:pPr>
            <a:r>
              <a:rPr lang="pl-PL" sz="1650" dirty="0"/>
              <a:t>przez okres </a:t>
            </a:r>
            <a:r>
              <a:rPr lang="pl-PL" sz="1650" b="1" dirty="0"/>
              <a:t>maksymalnie 35 dni obejmujący </a:t>
            </a:r>
            <a:r>
              <a:rPr lang="pl-PL" sz="1650" dirty="0"/>
              <a:t>zarówno wędrówkę na pastwisko, jak i powrót; lub </a:t>
            </a:r>
            <a:endParaRPr lang="pl-PL" sz="1650" dirty="0">
              <a:ea typeface="Calibri"/>
              <a:cs typeface="Calibri"/>
            </a:endParaRPr>
          </a:p>
          <a:p>
            <a:pPr marL="457200" indent="-457200">
              <a:spcBef>
                <a:spcPts val="40"/>
              </a:spcBef>
              <a:buFont typeface="+mj-lt"/>
              <a:buAutoNum type="alphaLcParenR"/>
            </a:pPr>
            <a:r>
              <a:rPr lang="pl-PL" sz="1650" dirty="0"/>
              <a:t>w odniesieniu do </a:t>
            </a:r>
            <a:r>
              <a:rPr lang="pl-PL" sz="1650" b="1" dirty="0"/>
              <a:t>maksymalnie 10 % łącznej rocznej dawki pokarmowej </a:t>
            </a:r>
            <a:r>
              <a:rPr lang="pl-PL" sz="1650" dirty="0"/>
              <a:t>obliczonej jako odsetek suchej masy pasz pochodzenia rolnego. </a:t>
            </a:r>
            <a:endParaRPr lang="pl-PL" sz="1650" b="1" u="sng">
              <a:ea typeface="Calibri" panose="020F0502020204030204"/>
              <a:cs typeface="Calibri" panose="020F0502020204030204"/>
            </a:endParaRPr>
          </a:p>
          <a:p>
            <a:endParaRPr lang="pl-PL" sz="1800">
              <a:solidFill>
                <a:schemeClr val="tx1"/>
              </a:solidFill>
            </a:endParaRPr>
          </a:p>
        </p:txBody>
      </p:sp>
      <p:sp>
        <p:nvSpPr>
          <p:cNvPr id="4" name="Symbol zastępczy numeru slajdu 3">
            <a:extLst>
              <a:ext uri="{FF2B5EF4-FFF2-40B4-BE49-F238E27FC236}">
                <a16:creationId xmlns:a16="http://schemas.microsoft.com/office/drawing/2014/main" xmlns="" id="{FD15196D-BC6F-12EB-5897-C31A86C36077}"/>
              </a:ext>
            </a:extLst>
          </p:cNvPr>
          <p:cNvSpPr>
            <a:spLocks noGrp="1"/>
          </p:cNvSpPr>
          <p:nvPr>
            <p:ph type="sldNum" sz="quarter" idx="12"/>
          </p:nvPr>
        </p:nvSpPr>
        <p:spPr/>
        <p:txBody>
          <a:bodyPr/>
          <a:lstStyle/>
          <a:p>
            <a:fld id="{0EF54458-A954-4D11-8428-FD13794891E1}" type="slidenum">
              <a:rPr lang="pl-PL" smtClean="0"/>
              <a:t>58</a:t>
            </a:fld>
            <a:endParaRPr lang="pl-PL"/>
          </a:p>
        </p:txBody>
      </p:sp>
      <p:pic>
        <p:nvPicPr>
          <p:cNvPr id="7" name="Obraz 6" descr="Obraz zawierający clipart, Grafika, design&#10;&#10;Zawartość wygenerowana przez sztuczną inteligencję może być niepoprawna.">
            <a:extLst>
              <a:ext uri="{FF2B5EF4-FFF2-40B4-BE49-F238E27FC236}">
                <a16:creationId xmlns:a16="http://schemas.microsoft.com/office/drawing/2014/main" xmlns="" id="{94636C22-44DE-1015-CDAF-5258900349A8}"/>
              </a:ext>
            </a:extLst>
          </p:cNvPr>
          <p:cNvPicPr>
            <a:picLocks noChangeAspect="1"/>
          </p:cNvPicPr>
          <p:nvPr/>
        </p:nvPicPr>
        <p:blipFill>
          <a:blip r:embed="rId2"/>
          <a:stretch>
            <a:fillRect/>
          </a:stretch>
        </p:blipFill>
        <p:spPr>
          <a:xfrm>
            <a:off x="9540283" y="194488"/>
            <a:ext cx="2414920" cy="1046421"/>
          </a:xfrm>
          <a:prstGeom prst="rect">
            <a:avLst/>
          </a:prstGeom>
          <a:ln>
            <a:noFill/>
          </a:ln>
        </p:spPr>
      </p:pic>
      <p:sp>
        <p:nvSpPr>
          <p:cNvPr id="9" name="pole tekstowe 8">
            <a:extLst>
              <a:ext uri="{FF2B5EF4-FFF2-40B4-BE49-F238E27FC236}">
                <a16:creationId xmlns:a16="http://schemas.microsoft.com/office/drawing/2014/main" xmlns="" id="{80690101-3E51-891D-B767-BEE5ACCD7A22}"/>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11" name="Obraz 10" descr="Obraz zawierający zieleń&#10;&#10;Zawartość wygenerowana przez sztuczną inteligencję może być niepoprawna.">
            <a:extLst>
              <a:ext uri="{FF2B5EF4-FFF2-40B4-BE49-F238E27FC236}">
                <a16:creationId xmlns:a16="http://schemas.microsoft.com/office/drawing/2014/main" xmlns="" id="{92539A8C-904A-47C6-45B3-B4F50A194B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spTree>
    <p:extLst>
      <p:ext uri="{BB962C8B-B14F-4D97-AF65-F5344CB8AC3E}">
        <p14:creationId xmlns:p14="http://schemas.microsoft.com/office/powerpoint/2010/main" val="413941151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2EB38F2-A801-2E66-89D6-A905935B0854}"/>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xmlns="" id="{C6120313-5634-3694-C5A7-557C6A123311}"/>
              </a:ext>
            </a:extLst>
          </p:cNvPr>
          <p:cNvSpPr>
            <a:spLocks noGrp="1"/>
          </p:cNvSpPr>
          <p:nvPr>
            <p:ph type="title"/>
          </p:nvPr>
        </p:nvSpPr>
        <p:spPr>
          <a:xfrm>
            <a:off x="3104661" y="472587"/>
            <a:ext cx="5992447" cy="1345101"/>
          </a:xfrm>
        </p:spPr>
        <p:txBody>
          <a:bodyPr/>
          <a:lstStyle/>
          <a:p>
            <a:pPr algn="ctr"/>
            <a:r>
              <a:rPr lang="pl-PL" b="1" dirty="0">
                <a:solidFill>
                  <a:srgbClr val="000000"/>
                </a:solidFill>
                <a:ea typeface="Calibri Light"/>
                <a:cs typeface="Calibri Light"/>
              </a:rPr>
              <a:t>OCHRONA ZDROWIA</a:t>
            </a:r>
          </a:p>
        </p:txBody>
      </p:sp>
      <p:pic>
        <p:nvPicPr>
          <p:cNvPr id="4" name="Obraz 3" descr="Obraz zawierający zieleń&#10;&#10;Zawartość wygenerowana przez sztuczną inteligencję może być niepoprawna.">
            <a:extLst>
              <a:ext uri="{FF2B5EF4-FFF2-40B4-BE49-F238E27FC236}">
                <a16:creationId xmlns:a16="http://schemas.microsoft.com/office/drawing/2014/main" xmlns="" id="{B6F8824A-FB9A-7E8F-D467-59DE9755F3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sp>
        <p:nvSpPr>
          <p:cNvPr id="6" name="pole tekstowe 5">
            <a:extLst>
              <a:ext uri="{FF2B5EF4-FFF2-40B4-BE49-F238E27FC236}">
                <a16:creationId xmlns:a16="http://schemas.microsoft.com/office/drawing/2014/main" xmlns="" id="{06D24332-EB81-A061-332F-FC43A65289E6}"/>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8" name="Obraz 7" descr="Obraz zawierający clipart, Grafika, design&#10;&#10;Zawartość wygenerowana przez sztuczną inteligencję może być niepoprawna.">
            <a:extLst>
              <a:ext uri="{FF2B5EF4-FFF2-40B4-BE49-F238E27FC236}">
                <a16:creationId xmlns:a16="http://schemas.microsoft.com/office/drawing/2014/main" xmlns="" id="{50152506-B6E1-7D76-85FD-E52C31F3B39A}"/>
              </a:ext>
            </a:extLst>
          </p:cNvPr>
          <p:cNvPicPr>
            <a:picLocks noChangeAspect="1"/>
          </p:cNvPicPr>
          <p:nvPr/>
        </p:nvPicPr>
        <p:blipFill>
          <a:blip r:embed="rId3"/>
          <a:stretch>
            <a:fillRect/>
          </a:stretch>
        </p:blipFill>
        <p:spPr>
          <a:xfrm>
            <a:off x="9540283" y="194488"/>
            <a:ext cx="2414920" cy="1046421"/>
          </a:xfrm>
          <a:prstGeom prst="rect">
            <a:avLst/>
          </a:prstGeom>
          <a:ln>
            <a:noFill/>
          </a:ln>
        </p:spPr>
      </p:pic>
      <p:sp>
        <p:nvSpPr>
          <p:cNvPr id="5" name="Symbol zastępczy zawartości 2">
            <a:extLst>
              <a:ext uri="{FF2B5EF4-FFF2-40B4-BE49-F238E27FC236}">
                <a16:creationId xmlns:a16="http://schemas.microsoft.com/office/drawing/2014/main" xmlns="" id="{4318F95D-0A67-977C-88EF-9FCE47A82B77}"/>
              </a:ext>
            </a:extLst>
          </p:cNvPr>
          <p:cNvSpPr txBox="1">
            <a:spLocks/>
          </p:cNvSpPr>
          <p:nvPr/>
        </p:nvSpPr>
        <p:spPr>
          <a:xfrm>
            <a:off x="541473" y="1710428"/>
            <a:ext cx="11110065" cy="469053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40"/>
              </a:spcBef>
              <a:buFont typeface="+mj-lt"/>
              <a:buAutoNum type="arabicPeriod"/>
            </a:pPr>
            <a:r>
              <a:rPr lang="pl-PL" sz="1600" b="1" u="sng" dirty="0"/>
              <a:t>Zapobieganie chorobom </a:t>
            </a:r>
            <a:r>
              <a:rPr lang="pl-PL" sz="1600" dirty="0"/>
              <a:t>opiera się na doborze ras i linii, praktykach gospodarskich, stosowaniu paszy wysokiej jakości, zapewnianiu możliwości ruchu, odpowiedniej obsady oraz adekwatnych i odpowiednich pomieszczeń utrzymywanych w higienicznym stanie.</a:t>
            </a:r>
            <a:endParaRPr lang="pl-PL" sz="1600" dirty="0">
              <a:ea typeface="Calibri"/>
              <a:cs typeface="Calibri"/>
            </a:endParaRPr>
          </a:p>
          <a:p>
            <a:pPr marL="342900" indent="-342900">
              <a:spcBef>
                <a:spcPts val="40"/>
              </a:spcBef>
              <a:buFont typeface="+mj-lt"/>
              <a:buAutoNum type="arabicPeriod"/>
            </a:pPr>
            <a:endParaRPr lang="pl-PL" sz="1600" dirty="0">
              <a:ea typeface="Calibri"/>
              <a:cs typeface="Calibri"/>
            </a:endParaRPr>
          </a:p>
          <a:p>
            <a:pPr marL="342900" indent="-342900">
              <a:spcBef>
                <a:spcPts val="40"/>
              </a:spcBef>
              <a:buFont typeface="+mj-lt"/>
              <a:buAutoNum type="arabicPeriod"/>
            </a:pPr>
            <a:r>
              <a:rPr lang="pl-PL" sz="1600" b="1" u="sng" dirty="0"/>
              <a:t>Dozwolone jest stosowanie immunologicznych weterynaryjnych </a:t>
            </a:r>
            <a:r>
              <a:rPr lang="pl-PL" sz="1600" dirty="0"/>
              <a:t>produktów leczniczych. </a:t>
            </a:r>
            <a:endParaRPr lang="pl-PL" sz="1600" dirty="0">
              <a:ea typeface="Calibri"/>
              <a:cs typeface="Calibri"/>
            </a:endParaRPr>
          </a:p>
          <a:p>
            <a:pPr marL="342900" indent="-342900">
              <a:spcBef>
                <a:spcPts val="40"/>
              </a:spcBef>
              <a:buFont typeface="+mj-lt"/>
              <a:buAutoNum type="arabicPeriod"/>
            </a:pPr>
            <a:endParaRPr lang="pl-PL" sz="1600" dirty="0">
              <a:ea typeface="Calibri"/>
              <a:cs typeface="Calibri"/>
            </a:endParaRPr>
          </a:p>
          <a:p>
            <a:pPr marL="342900" indent="-342900">
              <a:spcBef>
                <a:spcPts val="40"/>
              </a:spcBef>
              <a:buFont typeface="+mj-lt"/>
              <a:buAutoNum type="arabicPeriod"/>
            </a:pPr>
            <a:r>
              <a:rPr lang="pl-PL" sz="1600" b="1" u="sng" dirty="0"/>
              <a:t>Zabronione jest profilaktyczne stosowanie syntetyzowanych chemicznie alopatycznych weterynaryjnych produktów </a:t>
            </a:r>
            <a:r>
              <a:rPr lang="pl-PL" sz="1600" dirty="0"/>
              <a:t>leczniczych.</a:t>
            </a:r>
            <a:endParaRPr lang="pl-PL" sz="1600" dirty="0">
              <a:ea typeface="Calibri"/>
              <a:cs typeface="Calibri"/>
            </a:endParaRPr>
          </a:p>
          <a:p>
            <a:pPr marL="342900" indent="-342900">
              <a:spcBef>
                <a:spcPts val="40"/>
              </a:spcBef>
              <a:buFont typeface="+mj-lt"/>
              <a:buAutoNum type="arabicPeriod"/>
            </a:pPr>
            <a:endParaRPr lang="pl-PL" sz="1600" dirty="0">
              <a:ea typeface="Calibri"/>
              <a:cs typeface="Calibri"/>
            </a:endParaRPr>
          </a:p>
          <a:p>
            <a:pPr marL="342900" indent="-342900">
              <a:spcBef>
                <a:spcPts val="40"/>
              </a:spcBef>
              <a:buFont typeface="+mj-lt"/>
              <a:buAutoNum type="arabicPeriod"/>
            </a:pPr>
            <a:r>
              <a:rPr lang="pl-PL" sz="1600" b="1" u="sng" dirty="0"/>
              <a:t>Zabronione jest stosowanie stymulatorów wzrostu </a:t>
            </a:r>
            <a:r>
              <a:rPr lang="pl-PL" sz="1600" dirty="0"/>
              <a:t>oraz</a:t>
            </a:r>
            <a:r>
              <a:rPr lang="pl-PL" sz="1600" u="sng" dirty="0"/>
              <a:t> </a:t>
            </a:r>
            <a:r>
              <a:rPr lang="pl-PL" sz="1600" b="1" u="sng" dirty="0"/>
              <a:t>hormonów i podobnych środków </a:t>
            </a:r>
            <a:r>
              <a:rPr lang="pl-PL" sz="1600" dirty="0"/>
              <a:t>służących kontroli reprodukcji lub innym celom (np. wywoływaniu lub synchronizowaniu rui).</a:t>
            </a:r>
            <a:endParaRPr lang="pl-PL" sz="1600" dirty="0">
              <a:ea typeface="Calibri"/>
              <a:cs typeface="Calibri"/>
            </a:endParaRPr>
          </a:p>
          <a:p>
            <a:pPr marL="342900" indent="-342900">
              <a:spcBef>
                <a:spcPts val="40"/>
              </a:spcBef>
              <a:buFont typeface="+mj-lt"/>
              <a:buAutoNum type="arabicPeriod"/>
            </a:pPr>
            <a:endParaRPr lang="pl-PL" sz="1600" dirty="0">
              <a:ea typeface="Calibri"/>
              <a:cs typeface="Calibri"/>
            </a:endParaRPr>
          </a:p>
          <a:p>
            <a:pPr marL="342900" indent="-342900">
              <a:spcBef>
                <a:spcPts val="40"/>
              </a:spcBef>
              <a:buFont typeface="+mj-lt"/>
              <a:buAutoNum type="arabicPeriod"/>
            </a:pPr>
            <a:r>
              <a:rPr lang="pl-PL" sz="1600" dirty="0"/>
              <a:t>W odniesieniu do czyszczenia i dezynfekcji zezwala się wyłącznie na stosowanie produktów służących do czyszczenia </a:t>
            </a:r>
            <a:br>
              <a:rPr lang="pl-PL" sz="1600" dirty="0"/>
            </a:br>
            <a:r>
              <a:rPr lang="pl-PL" sz="1600" dirty="0"/>
              <a:t>i dezynfekcji budynków i urządzeń dla zwierząt gospodarskich dopuszczonych do stosowania w produkcji ekologicznej.</a:t>
            </a:r>
            <a:endParaRPr lang="pl-PL" sz="1600" dirty="0">
              <a:ea typeface="Calibri"/>
              <a:cs typeface="Calibri"/>
            </a:endParaRPr>
          </a:p>
          <a:p>
            <a:pPr marL="342900" indent="-342900">
              <a:spcBef>
                <a:spcPts val="40"/>
              </a:spcBef>
              <a:buFont typeface="+mj-lt"/>
              <a:buAutoNum type="arabicPeriod"/>
            </a:pPr>
            <a:endParaRPr lang="pl-PL" sz="1600" dirty="0">
              <a:ea typeface="Calibri"/>
              <a:cs typeface="Calibri"/>
            </a:endParaRPr>
          </a:p>
          <a:p>
            <a:pPr marL="342900" indent="-342900">
              <a:spcBef>
                <a:spcPts val="40"/>
              </a:spcBef>
              <a:buFont typeface="+mj-lt"/>
              <a:buAutoNum type="arabicPeriod"/>
            </a:pPr>
            <a:r>
              <a:rPr lang="pl-PL" sz="1600" dirty="0"/>
              <a:t>Pomieszczenia, kojce, sprzęt i wyposażenie należy </a:t>
            </a:r>
            <a:r>
              <a:rPr lang="pl-PL" sz="1600" b="1" u="sng" dirty="0"/>
              <a:t>prawidłowo czyścić i dezynfekować</a:t>
            </a:r>
            <a:r>
              <a:rPr lang="pl-PL" sz="1600" dirty="0"/>
              <a:t>, aby zapobiec przenoszeniu infekcji i rozwojowi organizmów przenoszących choroby. Odchody, mocz, niezjedzone lub rozsypane pasze należy usuwać tak często, jak to jest niezbędne dla zminimalizowania odoru i uniknięcia przyciągania owadów lub gryzoni. Do likwidacji owadów i innych szkodników w budynkach i innych urządzeniach dla zwierząt gospodarskich można używać środków gryzoniobójczych (wyłącznie w pułapkach) i produktów i substancji dopuszczonych do stosowania </a:t>
            </a:r>
            <a:br>
              <a:rPr lang="pl-PL" sz="1600" dirty="0"/>
            </a:br>
            <a:r>
              <a:rPr lang="pl-PL" sz="1600" dirty="0"/>
              <a:t>w produkcji ekologicznej.</a:t>
            </a:r>
            <a:endParaRPr lang="pl-PL" sz="1600" dirty="0">
              <a:ea typeface="Calibri"/>
              <a:cs typeface="Calibri"/>
            </a:endParaRPr>
          </a:p>
        </p:txBody>
      </p:sp>
    </p:spTree>
    <p:extLst>
      <p:ext uri="{BB962C8B-B14F-4D97-AF65-F5344CB8AC3E}">
        <p14:creationId xmlns:p14="http://schemas.microsoft.com/office/powerpoint/2010/main" val="38299530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FA93E0C-64C5-6E04-C75C-9188EFFB0C88}"/>
            </a:ext>
          </a:extLst>
        </p:cNvPr>
        <p:cNvGrpSpPr/>
        <p:nvPr/>
      </p:nvGrpSpPr>
      <p:grpSpPr>
        <a:xfrm>
          <a:off x="0" y="0"/>
          <a:ext cx="0" cy="0"/>
          <a:chOff x="0" y="0"/>
          <a:chExt cx="0" cy="0"/>
        </a:xfrm>
      </p:grpSpPr>
      <p:sp>
        <p:nvSpPr>
          <p:cNvPr id="7" name="pole tekstowe 6">
            <a:extLst>
              <a:ext uri="{FF2B5EF4-FFF2-40B4-BE49-F238E27FC236}">
                <a16:creationId xmlns:a16="http://schemas.microsoft.com/office/drawing/2014/main" xmlns="" id="{85A2A562-2034-F404-8EAA-C85EB71701A8}"/>
              </a:ext>
            </a:extLst>
          </p:cNvPr>
          <p:cNvSpPr txBox="1"/>
          <p:nvPr/>
        </p:nvSpPr>
        <p:spPr>
          <a:xfrm>
            <a:off x="2934719" y="451872"/>
            <a:ext cx="6322563" cy="523220"/>
          </a:xfrm>
          <a:prstGeom prst="rect">
            <a:avLst/>
          </a:prstGeom>
          <a:noFill/>
        </p:spPr>
        <p:txBody>
          <a:bodyPr wrap="square" lIns="91440" tIns="45720" rIns="91440" bIns="45720" rtlCol="0" anchor="t">
            <a:spAutoFit/>
          </a:bodyPr>
          <a:lstStyle/>
          <a:p>
            <a:r>
              <a:rPr lang="pl-PL" sz="2800" b="1" i="1"/>
              <a:t>System kontroli produkcji ekologicznej</a:t>
            </a:r>
          </a:p>
        </p:txBody>
      </p:sp>
      <p:pic>
        <p:nvPicPr>
          <p:cNvPr id="5" name="Symbol zastępczy zawartości 2">
            <a:extLst>
              <a:ext uri="{FF2B5EF4-FFF2-40B4-BE49-F238E27FC236}">
                <a16:creationId xmlns:a16="http://schemas.microsoft.com/office/drawing/2014/main" xmlns="" id="{8CD99B66-8AE3-323B-527D-C20B96E5AB01}"/>
              </a:ext>
            </a:extLst>
          </p:cNvPr>
          <p:cNvPicPr>
            <a:picLocks noGrp="1" noChangeAspect="1"/>
          </p:cNvPicPr>
          <p:nvPr>
            <p:ph idx="1"/>
          </p:nvPr>
        </p:nvPicPr>
        <p:blipFill>
          <a:blip r:embed="rId2"/>
          <a:stretch>
            <a:fillRect/>
          </a:stretch>
        </p:blipFill>
        <p:spPr>
          <a:xfrm>
            <a:off x="507731" y="1550128"/>
            <a:ext cx="11186976" cy="5179447"/>
          </a:xfrm>
          <a:ln>
            <a:noFill/>
          </a:ln>
        </p:spPr>
      </p:pic>
      <p:sp>
        <p:nvSpPr>
          <p:cNvPr id="3" name="pole tekstowe 2">
            <a:extLst>
              <a:ext uri="{FF2B5EF4-FFF2-40B4-BE49-F238E27FC236}">
                <a16:creationId xmlns:a16="http://schemas.microsoft.com/office/drawing/2014/main" xmlns="" id="{797431CD-A38A-FD4E-4554-C014A4AE5BF4}"/>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6" name="Obraz 5" descr="Obraz zawierający zieleń&#10;&#10;Zawartość wygenerowana przez sztuczną inteligencję może być niepoprawna.">
            <a:extLst>
              <a:ext uri="{FF2B5EF4-FFF2-40B4-BE49-F238E27FC236}">
                <a16:creationId xmlns:a16="http://schemas.microsoft.com/office/drawing/2014/main" xmlns="" id="{7BF095DF-CBFC-C36F-9056-77A7EADECD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pic>
        <p:nvPicPr>
          <p:cNvPr id="10" name="Obraz 9" descr="Obraz zawierający clipart, Grafika, design&#10;&#10;Zawartość wygenerowana przez sztuczną inteligencję może być niepoprawna.">
            <a:extLst>
              <a:ext uri="{FF2B5EF4-FFF2-40B4-BE49-F238E27FC236}">
                <a16:creationId xmlns:a16="http://schemas.microsoft.com/office/drawing/2014/main" xmlns="" id="{B823A667-51A4-803A-4B23-04019734CCBB}"/>
              </a:ext>
            </a:extLst>
          </p:cNvPr>
          <p:cNvPicPr>
            <a:picLocks noChangeAspect="1"/>
          </p:cNvPicPr>
          <p:nvPr/>
        </p:nvPicPr>
        <p:blipFill>
          <a:blip r:embed="rId4"/>
          <a:stretch>
            <a:fillRect/>
          </a:stretch>
        </p:blipFill>
        <p:spPr>
          <a:xfrm>
            <a:off x="9540283" y="194488"/>
            <a:ext cx="2414920" cy="1046421"/>
          </a:xfrm>
          <a:prstGeom prst="rect">
            <a:avLst/>
          </a:prstGeom>
          <a:ln>
            <a:noFill/>
          </a:ln>
        </p:spPr>
      </p:pic>
    </p:spTree>
    <p:extLst>
      <p:ext uri="{BB962C8B-B14F-4D97-AF65-F5344CB8AC3E}">
        <p14:creationId xmlns:p14="http://schemas.microsoft.com/office/powerpoint/2010/main" val="252219046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D1F5277F-5D80-7747-C2FE-ACE7F23B7B4E}"/>
              </a:ext>
            </a:extLst>
          </p:cNvPr>
          <p:cNvSpPr>
            <a:spLocks noGrp="1"/>
          </p:cNvSpPr>
          <p:nvPr>
            <p:ph type="title"/>
          </p:nvPr>
        </p:nvSpPr>
        <p:spPr>
          <a:xfrm>
            <a:off x="3104661" y="472587"/>
            <a:ext cx="5992447" cy="1345101"/>
          </a:xfrm>
        </p:spPr>
        <p:txBody>
          <a:bodyPr/>
          <a:lstStyle/>
          <a:p>
            <a:pPr algn="ctr"/>
            <a:r>
              <a:rPr lang="pl-PL" b="1" dirty="0">
                <a:solidFill>
                  <a:srgbClr val="000000"/>
                </a:solidFill>
                <a:ea typeface="Calibri Light"/>
                <a:cs typeface="Calibri Light"/>
              </a:rPr>
              <a:t>OPIEKA WETERYNARYJNA</a:t>
            </a:r>
            <a:endParaRPr lang="pl-PL"/>
          </a:p>
        </p:txBody>
      </p:sp>
      <p:pic>
        <p:nvPicPr>
          <p:cNvPr id="4" name="Obraz 3" descr="Obraz zawierający zieleń&#10;&#10;Zawartość wygenerowana przez sztuczną inteligencję może być niepoprawna.">
            <a:extLst>
              <a:ext uri="{FF2B5EF4-FFF2-40B4-BE49-F238E27FC236}">
                <a16:creationId xmlns:a16="http://schemas.microsoft.com/office/drawing/2014/main" xmlns="" id="{51C96E72-F01E-8E4C-50F5-9AD66EEF08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sp>
        <p:nvSpPr>
          <p:cNvPr id="6" name="pole tekstowe 5">
            <a:extLst>
              <a:ext uri="{FF2B5EF4-FFF2-40B4-BE49-F238E27FC236}">
                <a16:creationId xmlns:a16="http://schemas.microsoft.com/office/drawing/2014/main" xmlns="" id="{E4E97E80-3AEC-3F48-E6FF-913FAE52681B}"/>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8" name="Obraz 7" descr="Obraz zawierający clipart, Grafika, design&#10;&#10;Zawartość wygenerowana przez sztuczną inteligencję może być niepoprawna.">
            <a:extLst>
              <a:ext uri="{FF2B5EF4-FFF2-40B4-BE49-F238E27FC236}">
                <a16:creationId xmlns:a16="http://schemas.microsoft.com/office/drawing/2014/main" xmlns="" id="{E0DA2EA3-0055-8CCC-0251-71FD776499DC}"/>
              </a:ext>
            </a:extLst>
          </p:cNvPr>
          <p:cNvPicPr>
            <a:picLocks noChangeAspect="1"/>
          </p:cNvPicPr>
          <p:nvPr/>
        </p:nvPicPr>
        <p:blipFill>
          <a:blip r:embed="rId3"/>
          <a:stretch>
            <a:fillRect/>
          </a:stretch>
        </p:blipFill>
        <p:spPr>
          <a:xfrm>
            <a:off x="9540283" y="194488"/>
            <a:ext cx="2414920" cy="1046421"/>
          </a:xfrm>
          <a:prstGeom prst="rect">
            <a:avLst/>
          </a:prstGeom>
          <a:ln>
            <a:noFill/>
          </a:ln>
        </p:spPr>
      </p:pic>
      <p:sp>
        <p:nvSpPr>
          <p:cNvPr id="10" name="Symbol zastępczy zawartości 2">
            <a:extLst>
              <a:ext uri="{FF2B5EF4-FFF2-40B4-BE49-F238E27FC236}">
                <a16:creationId xmlns:a16="http://schemas.microsoft.com/office/drawing/2014/main" xmlns="" id="{0E2708AB-1977-C81D-9146-792386802B42}"/>
              </a:ext>
            </a:extLst>
          </p:cNvPr>
          <p:cNvSpPr txBox="1">
            <a:spLocks/>
          </p:cNvSpPr>
          <p:nvPr/>
        </p:nvSpPr>
        <p:spPr>
          <a:xfrm>
            <a:off x="1137150" y="1973902"/>
            <a:ext cx="9611383" cy="431800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Bef>
                <a:spcPts val="40"/>
              </a:spcBef>
              <a:buFont typeface="+mj-lt"/>
              <a:buAutoNum type="arabicPeriod"/>
            </a:pPr>
            <a:r>
              <a:rPr lang="pl-PL" sz="1600" dirty="0"/>
              <a:t>W przypadku gdy pomimo wprowadzenia środków zapobiegawczych, </a:t>
            </a:r>
            <a:r>
              <a:rPr lang="pl-PL" sz="1600" b="1" u="sng" dirty="0"/>
              <a:t>mających na celu zapewnienie zdrowia zwierząt, zwierzęta zachorują lub ulegną zranieniu, należy natychmiast przystąpić do ich leczenia</a:t>
            </a:r>
            <a:r>
              <a:rPr lang="pl-PL" sz="1600" u="sng" dirty="0"/>
              <a:t>. </a:t>
            </a:r>
            <a:endParaRPr lang="pl-PL" sz="1600" u="sng" dirty="0">
              <a:ea typeface="Calibri"/>
              <a:cs typeface="Calibri"/>
            </a:endParaRPr>
          </a:p>
          <a:p>
            <a:pPr marL="457200" indent="-457200">
              <a:spcBef>
                <a:spcPts val="40"/>
              </a:spcBef>
              <a:buFont typeface="+mj-lt"/>
              <a:buAutoNum type="arabicPeriod"/>
            </a:pPr>
            <a:endParaRPr lang="pl-PL" sz="1600" u="sng" dirty="0">
              <a:ea typeface="Calibri"/>
              <a:cs typeface="Calibri"/>
            </a:endParaRPr>
          </a:p>
          <a:p>
            <a:pPr marL="457200" indent="-457200">
              <a:spcBef>
                <a:spcPts val="40"/>
              </a:spcBef>
              <a:buFont typeface="+mj-lt"/>
              <a:buAutoNum type="arabicPeriod"/>
            </a:pPr>
            <a:r>
              <a:rPr lang="pl-PL" sz="1600" b="1" u="sng" dirty="0"/>
              <a:t>Choroby leczy się natychmiast, aby zapobiec cierpieniu zwierząt</a:t>
            </a:r>
            <a:r>
              <a:rPr lang="pl-PL" sz="1600" dirty="0"/>
              <a:t>; jeżeli stosowanie leków roślinnych, homeopatycznych i innych jest nieodpowiednie, w razie konieczności, przy spełnieniu rygorystycznych warunków oraz na odpowiedzialność lekarza weterynarii można stosować syntetyzowane chemicznie alopatyczne weterynaryjne produkty lecznicze, w tym antybiotyki.</a:t>
            </a:r>
            <a:endParaRPr lang="pl-PL" sz="1600" dirty="0">
              <a:ea typeface="Calibri"/>
              <a:cs typeface="Calibri"/>
            </a:endParaRPr>
          </a:p>
          <a:p>
            <a:pPr marL="457200" indent="-457200">
              <a:spcBef>
                <a:spcPts val="40"/>
              </a:spcBef>
              <a:buFont typeface="+mj-lt"/>
              <a:buAutoNum type="arabicPeriod"/>
            </a:pPr>
            <a:endParaRPr lang="pl-PL" sz="1600" dirty="0">
              <a:ea typeface="Calibri"/>
              <a:cs typeface="Calibri"/>
            </a:endParaRPr>
          </a:p>
          <a:p>
            <a:pPr marL="457200" indent="-457200">
              <a:spcBef>
                <a:spcPts val="40"/>
              </a:spcBef>
              <a:buFont typeface="+mj-lt"/>
              <a:buAutoNum type="arabicPeriod"/>
            </a:pPr>
            <a:r>
              <a:rPr lang="pl-PL" sz="1600" dirty="0"/>
              <a:t>Materiały paszowe pochodzenia mineralnego</a:t>
            </a:r>
            <a:r>
              <a:rPr lang="pl-PL" sz="1600" i="1" dirty="0"/>
              <a:t>, </a:t>
            </a:r>
            <a:r>
              <a:rPr lang="pl-PL" sz="1600" dirty="0"/>
              <a:t>dodatki dietetyczne oraz produkty fitoterapeutyczne i homeopatyczne </a:t>
            </a:r>
            <a:r>
              <a:rPr lang="pl-PL" sz="1600" b="1" u="sng" dirty="0"/>
              <a:t>mają pierwszeństwo przed leczeniem syntetyzowanymi chemicznie alopatycznymi weterynaryjnymi </a:t>
            </a:r>
            <a:r>
              <a:rPr lang="pl-PL" sz="1600" dirty="0"/>
              <a:t>produktami leczniczymi, w tym antybiotykami, pod warunkiem, że ich działanie terapeutyczne jest skuteczne dla danego gatunku zwierząt oraz schorzenia, w jakim mają być one zastosowane. </a:t>
            </a:r>
            <a:endParaRPr lang="pl-PL" sz="1600" dirty="0">
              <a:ea typeface="Calibri"/>
              <a:cs typeface="Calibri"/>
            </a:endParaRPr>
          </a:p>
          <a:p>
            <a:pPr marL="457200" indent="-457200">
              <a:spcBef>
                <a:spcPts val="40"/>
              </a:spcBef>
              <a:buFont typeface="+mj-lt"/>
              <a:buAutoNum type="arabicPeriod"/>
            </a:pPr>
            <a:endParaRPr lang="pl-PL" sz="1600" dirty="0">
              <a:ea typeface="Calibri"/>
              <a:cs typeface="Calibri"/>
            </a:endParaRPr>
          </a:p>
          <a:p>
            <a:pPr marL="457200" indent="-457200">
              <a:spcBef>
                <a:spcPts val="40"/>
              </a:spcBef>
              <a:buFont typeface="+mj-lt"/>
              <a:buAutoNum type="arabicPeriod"/>
            </a:pPr>
            <a:r>
              <a:rPr lang="pl-PL" sz="1600" dirty="0"/>
              <a:t>Z wyjątkiem szczepień, leczenia chorób pasożytniczych i innych obowiązkowych programów zwalczania chorób, w przypadku gdy zwierzę lub grupa zwierząt przechodzi więcej niż trzy kuracje syntetyzowanymi chemicznie alopatycznymi weterynaryjnymi produktami leczniczymi, w tym antybiotykami, w okresie 12 miesięcy lub więcej niż jedną kurację, jeżeli ich cykl produkcyjny jest krótszy niż rok, dane zwierzęta gospodarskie ani </a:t>
            </a:r>
            <a:r>
              <a:rPr lang="pl-PL" sz="1600" b="1" u="sng" dirty="0"/>
              <a:t>produkty z nich otrzymane nie są sprzedawane jako produkty ekologiczne, a zwierzęta gospodarskie przechodzą okresy konwersji</a:t>
            </a:r>
            <a:r>
              <a:rPr lang="pl-PL" sz="1600" dirty="0"/>
              <a:t>. </a:t>
            </a:r>
            <a:endParaRPr lang="pl-PL" sz="1600" dirty="0">
              <a:ea typeface="Calibri"/>
              <a:cs typeface="Calibri"/>
            </a:endParaRPr>
          </a:p>
        </p:txBody>
      </p:sp>
    </p:spTree>
    <p:extLst>
      <p:ext uri="{BB962C8B-B14F-4D97-AF65-F5344CB8AC3E}">
        <p14:creationId xmlns:p14="http://schemas.microsoft.com/office/powerpoint/2010/main" val="330481358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F8E2E02-347C-EAC9-5FA6-AFC5C7D38A00}"/>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xmlns="" id="{23BEA0B6-7C4C-22FC-73F6-E9F825807A8F}"/>
              </a:ext>
            </a:extLst>
          </p:cNvPr>
          <p:cNvSpPr>
            <a:spLocks noGrp="1"/>
          </p:cNvSpPr>
          <p:nvPr>
            <p:ph type="title"/>
          </p:nvPr>
        </p:nvSpPr>
        <p:spPr>
          <a:xfrm>
            <a:off x="3104661" y="472587"/>
            <a:ext cx="5992447" cy="1345101"/>
          </a:xfrm>
        </p:spPr>
        <p:txBody>
          <a:bodyPr/>
          <a:lstStyle/>
          <a:p>
            <a:pPr algn="ctr"/>
            <a:r>
              <a:rPr lang="pl-PL" b="1" dirty="0">
                <a:solidFill>
                  <a:srgbClr val="000000"/>
                </a:solidFill>
                <a:ea typeface="Calibri Light"/>
                <a:cs typeface="Calibri Light"/>
              </a:rPr>
              <a:t>OPIEKA WETERYNARYJNA</a:t>
            </a:r>
            <a:endParaRPr lang="pl-PL"/>
          </a:p>
        </p:txBody>
      </p:sp>
      <p:pic>
        <p:nvPicPr>
          <p:cNvPr id="4" name="Obraz 3" descr="Obraz zawierający zieleń&#10;&#10;Zawartość wygenerowana przez sztuczną inteligencję może być niepoprawna.">
            <a:extLst>
              <a:ext uri="{FF2B5EF4-FFF2-40B4-BE49-F238E27FC236}">
                <a16:creationId xmlns:a16="http://schemas.microsoft.com/office/drawing/2014/main" xmlns="" id="{EEE0D37B-F40C-541E-E58E-9F76AD626E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sp>
        <p:nvSpPr>
          <p:cNvPr id="6" name="pole tekstowe 5">
            <a:extLst>
              <a:ext uri="{FF2B5EF4-FFF2-40B4-BE49-F238E27FC236}">
                <a16:creationId xmlns:a16="http://schemas.microsoft.com/office/drawing/2014/main" xmlns="" id="{DA0C9209-EB33-884A-97EC-A6651B439CCC}"/>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8" name="Obraz 7" descr="Obraz zawierający clipart, Grafika, design&#10;&#10;Zawartość wygenerowana przez sztuczną inteligencję może być niepoprawna.">
            <a:extLst>
              <a:ext uri="{FF2B5EF4-FFF2-40B4-BE49-F238E27FC236}">
                <a16:creationId xmlns:a16="http://schemas.microsoft.com/office/drawing/2014/main" xmlns="" id="{7CB5A01F-C9E3-67F4-29D2-1110C42AFB47}"/>
              </a:ext>
            </a:extLst>
          </p:cNvPr>
          <p:cNvPicPr>
            <a:picLocks noChangeAspect="1"/>
          </p:cNvPicPr>
          <p:nvPr/>
        </p:nvPicPr>
        <p:blipFill>
          <a:blip r:embed="rId3"/>
          <a:stretch>
            <a:fillRect/>
          </a:stretch>
        </p:blipFill>
        <p:spPr>
          <a:xfrm>
            <a:off x="9540283" y="194488"/>
            <a:ext cx="2414920" cy="1046421"/>
          </a:xfrm>
          <a:prstGeom prst="rect">
            <a:avLst/>
          </a:prstGeom>
          <a:ln>
            <a:noFill/>
          </a:ln>
        </p:spPr>
      </p:pic>
      <p:sp>
        <p:nvSpPr>
          <p:cNvPr id="5" name="Symbol zastępczy zawartości 2">
            <a:extLst>
              <a:ext uri="{FF2B5EF4-FFF2-40B4-BE49-F238E27FC236}">
                <a16:creationId xmlns:a16="http://schemas.microsoft.com/office/drawing/2014/main" xmlns="" id="{53BFF11B-F63E-F741-622D-FE6766C7281E}"/>
              </a:ext>
            </a:extLst>
          </p:cNvPr>
          <p:cNvSpPr txBox="1">
            <a:spLocks/>
          </p:cNvSpPr>
          <p:nvPr/>
        </p:nvSpPr>
        <p:spPr>
          <a:xfrm>
            <a:off x="1204556" y="2048617"/>
            <a:ext cx="9800420" cy="419254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Bef>
                <a:spcPts val="40"/>
              </a:spcBef>
              <a:buFont typeface="+mj-lt"/>
              <a:buAutoNum type="arabicPeriod" startAt="5"/>
            </a:pPr>
            <a:r>
              <a:rPr lang="pl-PL" sz="1500" dirty="0"/>
              <a:t>Okres karencji między podaniem zwierzęciu ostatniej dawki syntetyzowanego chemicznie alopatycznego weterynaryjnego produktu leczniczego, w tym antybiotyków, w normalnych warunkach stosowania a produkcją ekologiczną produktów pochodzących od lub z tego zwierzęcia </a:t>
            </a:r>
            <a:r>
              <a:rPr lang="pl-PL" sz="1500" b="1" u="sng" dirty="0"/>
              <a:t>ma być dwukrotnie dłuższy niż </a:t>
            </a:r>
            <a:r>
              <a:rPr lang="pl-PL" sz="1500" b="1" dirty="0"/>
              <a:t>prawnie obowiązujący okres karencji określony w art. 11 dyrektywy 2001/82/WE, i </a:t>
            </a:r>
            <a:r>
              <a:rPr lang="pl-PL" sz="1500" b="1" u="sng" dirty="0"/>
              <a:t>wynosi co najmniej 48 godzin</a:t>
            </a:r>
            <a:r>
              <a:rPr lang="pl-PL" sz="1500" u="sng" dirty="0"/>
              <a:t>. </a:t>
            </a:r>
            <a:endParaRPr lang="pl-PL" sz="1500" u="sng">
              <a:ea typeface="Calibri"/>
              <a:cs typeface="Calibri"/>
            </a:endParaRPr>
          </a:p>
          <a:p>
            <a:pPr marL="457200" indent="-457200">
              <a:spcBef>
                <a:spcPts val="40"/>
              </a:spcBef>
              <a:buFont typeface="+mj-lt"/>
              <a:buAutoNum type="arabicPeriod" startAt="5"/>
            </a:pPr>
            <a:endParaRPr lang="pl-PL" sz="1500" dirty="0">
              <a:ea typeface="Calibri"/>
              <a:cs typeface="Calibri"/>
            </a:endParaRPr>
          </a:p>
          <a:p>
            <a:pPr marL="457200" indent="-457200">
              <a:spcBef>
                <a:spcPts val="40"/>
              </a:spcBef>
              <a:buFont typeface="+mj-lt"/>
              <a:buAutoNum type="arabicPeriod" startAt="5"/>
            </a:pPr>
            <a:r>
              <a:rPr lang="pl-PL" sz="1500" dirty="0"/>
              <a:t>Dozwolone są zabiegi związane z ochroną zdrowia ludzi i zwierząt wymagane na podstawie przepisów Unii. </a:t>
            </a:r>
            <a:endParaRPr lang="pl-PL" sz="1500" dirty="0">
              <a:ea typeface="Calibri"/>
              <a:cs typeface="Calibri"/>
            </a:endParaRPr>
          </a:p>
          <a:p>
            <a:pPr marL="457200" indent="-457200">
              <a:spcBef>
                <a:spcPts val="40"/>
              </a:spcBef>
              <a:buFont typeface="+mj-lt"/>
              <a:buAutoNum type="arabicPeriod" startAt="5"/>
            </a:pPr>
            <a:endParaRPr lang="pl-PL" sz="1500" b="1" dirty="0">
              <a:ea typeface="Calibri"/>
              <a:cs typeface="Calibri"/>
            </a:endParaRPr>
          </a:p>
          <a:p>
            <a:pPr marL="457200" indent="-457200">
              <a:spcBef>
                <a:spcPts val="40"/>
              </a:spcBef>
              <a:buFont typeface="+mj-lt"/>
              <a:buAutoNum type="arabicPeriod" startAt="5"/>
            </a:pPr>
            <a:r>
              <a:rPr lang="pl-PL" sz="1500" b="1" dirty="0"/>
              <a:t>Podmioty zachowują dokumentację lub dokumentację potwierdzającą, uwzględniające wszelkie zastosowane leczenie, a w szczególności identyfikację leczonych zwierząt, datę leczenia, diagnozę, dawkowanie, nazwę produktu leczniczego oraz, w stosownych przypadkach, receptę weterynaryjną do celów opieki weterynaryjnej oraz okres karencji stosowany przed wprowadzeniem do obrotu i znakowaniem produktów zwierzęcych jako ekologiczne.  </a:t>
            </a:r>
            <a:endParaRPr lang="pl-PL" sz="1500" dirty="0">
              <a:ea typeface="Calibri"/>
              <a:cs typeface="Calibri"/>
            </a:endParaRPr>
          </a:p>
          <a:p>
            <a:pPr marL="0" indent="0">
              <a:spcBef>
                <a:spcPts val="40"/>
              </a:spcBef>
              <a:buFont typeface="Arial" panose="020B0604020202020204" pitchFamily="34" charset="0"/>
              <a:buNone/>
            </a:pPr>
            <a:endParaRPr lang="pl-PL" sz="1500" dirty="0">
              <a:ea typeface="Calibri"/>
              <a:cs typeface="Calibri"/>
            </a:endParaRPr>
          </a:p>
          <a:p>
            <a:pPr marL="0" indent="0">
              <a:spcBef>
                <a:spcPts val="40"/>
              </a:spcBef>
              <a:buFont typeface="Arial" panose="020B0604020202020204" pitchFamily="34" charset="0"/>
              <a:buNone/>
            </a:pPr>
            <a:r>
              <a:rPr lang="pl-PL" sz="1500" b="1" u="sng" dirty="0"/>
              <a:t>OKRES WYCOFANIA - </a:t>
            </a:r>
            <a:r>
              <a:rPr lang="pl-PL" sz="1500" dirty="0"/>
              <a:t>okres wymagany między ostatnim podaniem zwierzętom weterynaryjnego produktu leczniczego, </a:t>
            </a:r>
            <a:br>
              <a:rPr lang="pl-PL" sz="1500" dirty="0"/>
            </a:br>
            <a:r>
              <a:rPr lang="pl-PL" sz="1500" dirty="0"/>
              <a:t>a produkcją środków spożywczych z tych zwierząt, w celu ochrony zdrowia publicznego.</a:t>
            </a:r>
            <a:endParaRPr lang="pl-PL" sz="1500" dirty="0">
              <a:ea typeface="Calibri"/>
              <a:cs typeface="Calibri"/>
            </a:endParaRPr>
          </a:p>
          <a:p>
            <a:pPr marL="0" indent="0">
              <a:spcBef>
                <a:spcPts val="40"/>
              </a:spcBef>
              <a:buFont typeface="Arial" panose="020B0604020202020204" pitchFamily="34" charset="0"/>
              <a:buNone/>
            </a:pPr>
            <a:r>
              <a:rPr lang="pl-PL" sz="1500" dirty="0"/>
              <a:t>Jeżeli zastosowany produkt leczniczy nie posiada określonego okresu wycofania dla rozpatrywanych gatunków, to określony czas wycofania nie może być krótszy niż: </a:t>
            </a:r>
            <a:endParaRPr lang="pl-PL" sz="1500" dirty="0">
              <a:ea typeface="Calibri"/>
              <a:cs typeface="Calibri"/>
            </a:endParaRPr>
          </a:p>
          <a:p>
            <a:pPr marL="0" indent="0">
              <a:spcBef>
                <a:spcPts val="40"/>
              </a:spcBef>
              <a:buFont typeface="Arial" panose="020B0604020202020204" pitchFamily="34" charset="0"/>
              <a:buNone/>
            </a:pPr>
            <a:r>
              <a:rPr lang="pl-PL" sz="1500" dirty="0"/>
              <a:t>— 7 dni dla jaj, </a:t>
            </a:r>
            <a:endParaRPr lang="pl-PL" sz="1500" dirty="0">
              <a:ea typeface="Calibri"/>
              <a:cs typeface="Calibri"/>
            </a:endParaRPr>
          </a:p>
          <a:p>
            <a:pPr marL="0" indent="0">
              <a:spcBef>
                <a:spcPts val="40"/>
              </a:spcBef>
              <a:buFont typeface="Arial" panose="020B0604020202020204" pitchFamily="34" charset="0"/>
              <a:buNone/>
            </a:pPr>
            <a:r>
              <a:rPr lang="pl-PL" sz="1500" dirty="0"/>
              <a:t>— 7 dni dla mleka, </a:t>
            </a:r>
            <a:endParaRPr lang="pl-PL" sz="1500" dirty="0">
              <a:ea typeface="Calibri"/>
              <a:cs typeface="Calibri"/>
            </a:endParaRPr>
          </a:p>
          <a:p>
            <a:pPr marL="0" indent="0">
              <a:spcBef>
                <a:spcPts val="40"/>
              </a:spcBef>
              <a:buFont typeface="Arial" panose="020B0604020202020204" pitchFamily="34" charset="0"/>
              <a:buNone/>
            </a:pPr>
            <a:r>
              <a:rPr lang="pl-PL" sz="1500" dirty="0"/>
              <a:t>— 28 dni dla mięsa z drobiu i ssaków, włączając tłuszcz i podroby.</a:t>
            </a:r>
            <a:endParaRPr lang="pl-PL" sz="1500" dirty="0">
              <a:ea typeface="Calibri"/>
              <a:cs typeface="Calibri"/>
            </a:endParaRPr>
          </a:p>
        </p:txBody>
      </p:sp>
    </p:spTree>
    <p:extLst>
      <p:ext uri="{BB962C8B-B14F-4D97-AF65-F5344CB8AC3E}">
        <p14:creationId xmlns:p14="http://schemas.microsoft.com/office/powerpoint/2010/main" val="422038271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5C2A54C-9614-62C4-3CC8-F6728F21CBCF}"/>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xmlns="" id="{F48269F9-9E9A-A4C8-767D-5F6C5B0A58ED}"/>
              </a:ext>
            </a:extLst>
          </p:cNvPr>
          <p:cNvSpPr>
            <a:spLocks noGrp="1"/>
          </p:cNvSpPr>
          <p:nvPr>
            <p:ph type="title"/>
          </p:nvPr>
        </p:nvSpPr>
        <p:spPr>
          <a:xfrm>
            <a:off x="3095801" y="197913"/>
            <a:ext cx="5992447" cy="1345101"/>
          </a:xfrm>
        </p:spPr>
        <p:txBody>
          <a:bodyPr>
            <a:normAutofit fontScale="90000"/>
          </a:bodyPr>
          <a:lstStyle/>
          <a:p>
            <a:pPr algn="ctr"/>
            <a:r>
              <a:rPr lang="pl-PL" b="1" dirty="0">
                <a:ea typeface="Calibri Light"/>
                <a:cs typeface="Calibri Light"/>
              </a:rPr>
              <a:t>POMIESZCZENIA </a:t>
            </a:r>
            <a:br>
              <a:rPr lang="pl-PL" b="1" dirty="0">
                <a:ea typeface="Calibri Light"/>
                <a:cs typeface="Calibri Light"/>
              </a:rPr>
            </a:br>
            <a:r>
              <a:rPr lang="pl-PL" b="1" dirty="0">
                <a:ea typeface="Calibri Light"/>
                <a:cs typeface="Calibri Light"/>
              </a:rPr>
              <a:t>I PRAKTYKI GOSPODARSKIE</a:t>
            </a:r>
          </a:p>
        </p:txBody>
      </p:sp>
      <p:pic>
        <p:nvPicPr>
          <p:cNvPr id="4" name="Obraz 3" descr="Obraz zawierający zieleń&#10;&#10;Zawartość wygenerowana przez sztuczną inteligencję może być niepoprawna.">
            <a:extLst>
              <a:ext uri="{FF2B5EF4-FFF2-40B4-BE49-F238E27FC236}">
                <a16:creationId xmlns:a16="http://schemas.microsoft.com/office/drawing/2014/main" xmlns="" id="{23BEABB7-46F7-7FF2-9BC2-92E68A907D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sp>
        <p:nvSpPr>
          <p:cNvPr id="6" name="pole tekstowe 5">
            <a:extLst>
              <a:ext uri="{FF2B5EF4-FFF2-40B4-BE49-F238E27FC236}">
                <a16:creationId xmlns:a16="http://schemas.microsoft.com/office/drawing/2014/main" xmlns="" id="{1D8F356C-2659-BDFC-1CE4-514CD49EE1F6}"/>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8" name="Obraz 7" descr="Obraz zawierający clipart, Grafika, design&#10;&#10;Zawartość wygenerowana przez sztuczną inteligencję może być niepoprawna.">
            <a:extLst>
              <a:ext uri="{FF2B5EF4-FFF2-40B4-BE49-F238E27FC236}">
                <a16:creationId xmlns:a16="http://schemas.microsoft.com/office/drawing/2014/main" xmlns="" id="{E4AE3E80-8024-4648-1213-817B679CF012}"/>
              </a:ext>
            </a:extLst>
          </p:cNvPr>
          <p:cNvPicPr>
            <a:picLocks noChangeAspect="1"/>
          </p:cNvPicPr>
          <p:nvPr/>
        </p:nvPicPr>
        <p:blipFill>
          <a:blip r:embed="rId3"/>
          <a:stretch>
            <a:fillRect/>
          </a:stretch>
        </p:blipFill>
        <p:spPr>
          <a:xfrm>
            <a:off x="9540283" y="194488"/>
            <a:ext cx="2414920" cy="1046421"/>
          </a:xfrm>
          <a:prstGeom prst="rect">
            <a:avLst/>
          </a:prstGeom>
          <a:ln>
            <a:noFill/>
          </a:ln>
        </p:spPr>
      </p:pic>
      <p:sp>
        <p:nvSpPr>
          <p:cNvPr id="5" name="Symbol zastępczy zawartości 2">
            <a:extLst>
              <a:ext uri="{FF2B5EF4-FFF2-40B4-BE49-F238E27FC236}">
                <a16:creationId xmlns:a16="http://schemas.microsoft.com/office/drawing/2014/main" xmlns="" id="{3121BFD6-6971-8C4F-F1A8-8739C5EB1FE3}"/>
              </a:ext>
            </a:extLst>
          </p:cNvPr>
          <p:cNvSpPr txBox="1">
            <a:spLocks/>
          </p:cNvSpPr>
          <p:nvPr/>
        </p:nvSpPr>
        <p:spPr>
          <a:xfrm>
            <a:off x="537733" y="1556395"/>
            <a:ext cx="11125694" cy="5366393"/>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Bef>
                <a:spcPts val="40"/>
              </a:spcBef>
              <a:buFont typeface="+mj-lt"/>
              <a:buAutoNum type="arabicPeriod"/>
            </a:pPr>
            <a:r>
              <a:rPr lang="pl-PL" sz="1600"/>
              <a:t>Budynek umożliwia wystarczającą naturalną wentylację i wystarczający dopływ naturalnego światła. </a:t>
            </a:r>
          </a:p>
          <a:p>
            <a:pPr marL="457200" indent="-457200">
              <a:spcBef>
                <a:spcPts val="40"/>
              </a:spcBef>
              <a:buFont typeface="+mj-lt"/>
              <a:buAutoNum type="arabicPeriod"/>
            </a:pPr>
            <a:endParaRPr lang="pl-PL" sz="1600"/>
          </a:p>
          <a:p>
            <a:pPr marL="457200" indent="-457200">
              <a:spcBef>
                <a:spcPts val="40"/>
              </a:spcBef>
              <a:buFont typeface="+mj-lt"/>
              <a:buAutoNum type="arabicPeriod"/>
            </a:pPr>
            <a:r>
              <a:rPr lang="pl-PL" sz="1600"/>
              <a:t>Pomieszczenia dla zwierząt nie są obowiązkowe na terenach o odpowiednich warunkach klimatycznych umożliwiających utrzymywanie zwierząt na otwartej przestrzeni. W takich przypadkach zwierzęta mają dostęp do schronień lub przestrzeni zacienionej, by móc schronić się przed niekorzystnymi warunkami atmosferycznymi. </a:t>
            </a:r>
          </a:p>
          <a:p>
            <a:pPr marL="457200" indent="-457200">
              <a:spcBef>
                <a:spcPts val="40"/>
              </a:spcBef>
              <a:buFont typeface="+mj-lt"/>
              <a:buAutoNum type="arabicPeriod"/>
            </a:pPr>
            <a:endParaRPr lang="pl-PL" sz="1600"/>
          </a:p>
          <a:p>
            <a:pPr marL="457200" indent="-457200">
              <a:spcBef>
                <a:spcPts val="40"/>
              </a:spcBef>
              <a:buFont typeface="+mj-lt"/>
              <a:buAutoNum type="arabicPeriod"/>
            </a:pPr>
            <a:r>
              <a:rPr lang="pl-PL" sz="1600" b="1" u="sng"/>
              <a:t>Obsada zwierząt gospodarskich w budynkach zapewnia im komfort i dobrostan oraz spełnienie specyficznych dla danego gatunku potrzeb, w tym behawioralnych.</a:t>
            </a:r>
          </a:p>
          <a:p>
            <a:pPr marL="457200" indent="-457200">
              <a:spcBef>
                <a:spcPts val="40"/>
              </a:spcBef>
              <a:buFont typeface="+mj-lt"/>
              <a:buAutoNum type="arabicPeriod"/>
            </a:pPr>
            <a:endParaRPr lang="pl-PL" sz="1600"/>
          </a:p>
          <a:p>
            <a:pPr marL="457200" indent="-457200">
              <a:spcBef>
                <a:spcPts val="40"/>
              </a:spcBef>
              <a:buFont typeface="+mj-lt"/>
              <a:buAutoNum type="arabicPeriod"/>
            </a:pPr>
            <a:r>
              <a:rPr lang="pl-PL" sz="1600" b="1" u="sng"/>
              <a:t>Przestrzegane są minimalne powierzchnie pomieszczeń i otwartych wybiegów</a:t>
            </a:r>
            <a:r>
              <a:rPr lang="pl-PL" sz="1600"/>
              <a:t>.</a:t>
            </a:r>
          </a:p>
          <a:p>
            <a:pPr marL="457200" indent="-457200">
              <a:spcBef>
                <a:spcPts val="40"/>
              </a:spcBef>
              <a:buFont typeface="+mj-lt"/>
              <a:buAutoNum type="arabicPeriod"/>
            </a:pPr>
            <a:endParaRPr lang="pl-PL" sz="1600"/>
          </a:p>
          <a:p>
            <a:pPr marL="457200" indent="-457200">
              <a:spcBef>
                <a:spcPts val="40"/>
              </a:spcBef>
              <a:buFont typeface="+mj-lt"/>
              <a:buAutoNum type="arabicPeriod"/>
            </a:pPr>
            <a:r>
              <a:rPr lang="pl-PL" sz="1600"/>
              <a:t>Obszary na otwartej przestrzeni mogą być częściowo zadaszone. Wiaty nie są uważane za obszary na otwartej przestrzeni. </a:t>
            </a:r>
          </a:p>
          <a:p>
            <a:pPr marL="457200" indent="-457200">
              <a:spcBef>
                <a:spcPts val="40"/>
              </a:spcBef>
              <a:buFont typeface="+mj-lt"/>
              <a:buAutoNum type="arabicPeriod"/>
            </a:pPr>
            <a:endParaRPr lang="pl-PL" sz="1600"/>
          </a:p>
          <a:p>
            <a:pPr marL="457200" indent="-457200">
              <a:spcBef>
                <a:spcPts val="40"/>
              </a:spcBef>
              <a:buFont typeface="+mj-lt"/>
              <a:buAutoNum type="arabicPeriod"/>
            </a:pPr>
            <a:r>
              <a:rPr lang="pl-PL" sz="1600" b="1" u="sng"/>
              <a:t>Łączna obsada zwierząt nie przekracza limitu 170 kg azotu organicznego rocznie na hektar użytków rolnych.</a:t>
            </a:r>
          </a:p>
          <a:p>
            <a:pPr marL="457200" indent="-457200">
              <a:spcBef>
                <a:spcPts val="40"/>
              </a:spcBef>
              <a:buFont typeface="+mj-lt"/>
              <a:buAutoNum type="arabicPeriod"/>
            </a:pPr>
            <a:endParaRPr lang="pl-PL" sz="1600" b="1" u="sng"/>
          </a:p>
          <a:p>
            <a:pPr marL="457200" indent="-457200">
              <a:spcBef>
                <a:spcPts val="40"/>
              </a:spcBef>
              <a:buFont typeface="+mj-lt"/>
              <a:buAutoNum type="arabicPeriod"/>
            </a:pPr>
            <a:r>
              <a:rPr lang="pl-PL" sz="1600" b="1" u="sng"/>
              <a:t>W wychowie żadnego z gatunków zwierząt stosowanie klatek, boksów i płaskich podestów nie jest dopuszczone. </a:t>
            </a:r>
          </a:p>
          <a:p>
            <a:pPr marL="457200" indent="-457200">
              <a:spcBef>
                <a:spcPts val="40"/>
              </a:spcBef>
              <a:buFont typeface="+mj-lt"/>
              <a:buAutoNum type="arabicPeriod"/>
            </a:pPr>
            <a:endParaRPr lang="pl-PL" sz="1600" b="1"/>
          </a:p>
          <a:p>
            <a:pPr marL="457200" indent="-457200">
              <a:spcBef>
                <a:spcPts val="40"/>
              </a:spcBef>
              <a:buFont typeface="+mj-lt"/>
              <a:buAutoNum type="arabicPeriod"/>
            </a:pPr>
            <a:r>
              <a:rPr lang="pl-PL" sz="1600"/>
              <a:t>Jeżeli zwierzę gospodarskie z przyczyn weterynaryjnych przebywa w odosobnieniu, należy je trzymać na obszarze o litym podłożu i zapewnić mu legowisko z wyściółką lub inne odpowiednie legowisko. Zwierzę musi mieć możliwość swobodnego obracania się i rozciągania się na całą swoją długość. </a:t>
            </a:r>
          </a:p>
          <a:p>
            <a:pPr marL="457200" indent="-457200">
              <a:spcBef>
                <a:spcPts val="40"/>
              </a:spcBef>
              <a:buFont typeface="+mj-lt"/>
              <a:buAutoNum type="arabicPeriod"/>
            </a:pPr>
            <a:endParaRPr lang="pl-PL" sz="1600"/>
          </a:p>
          <a:p>
            <a:pPr marL="457200" indent="-457200">
              <a:spcBef>
                <a:spcPts val="40"/>
              </a:spcBef>
              <a:buFont typeface="+mj-lt"/>
              <a:buAutoNum type="arabicPeriod"/>
            </a:pPr>
            <a:r>
              <a:rPr lang="pl-PL" sz="1600"/>
              <a:t>Zwierzęta ekologiczne </a:t>
            </a:r>
            <a:r>
              <a:rPr lang="pl-PL" sz="1600" b="1" u="sng"/>
              <a:t>nie mogą być utrzymywane na wybiegu o podłożu bardzo podmokłym lub bagiennym. </a:t>
            </a:r>
          </a:p>
          <a:p>
            <a:pPr marL="457200" indent="-457200">
              <a:spcBef>
                <a:spcPts val="40"/>
              </a:spcBef>
              <a:buFont typeface="+mj-lt"/>
              <a:buAutoNum type="arabicPeriod"/>
            </a:pPr>
            <a:endParaRPr lang="pl-PL" sz="1600" b="1" u="sng"/>
          </a:p>
        </p:txBody>
      </p:sp>
    </p:spTree>
    <p:extLst>
      <p:ext uri="{BB962C8B-B14F-4D97-AF65-F5344CB8AC3E}">
        <p14:creationId xmlns:p14="http://schemas.microsoft.com/office/powerpoint/2010/main" val="83623895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E686F61F-8D84-C7A4-8C24-5ACEB3976AED}"/>
              </a:ext>
            </a:extLst>
          </p:cNvPr>
          <p:cNvSpPr>
            <a:spLocks noGrp="1"/>
          </p:cNvSpPr>
          <p:nvPr>
            <p:ph type="title"/>
          </p:nvPr>
        </p:nvSpPr>
        <p:spPr>
          <a:xfrm>
            <a:off x="252919" y="1123837"/>
            <a:ext cx="2947482" cy="4601183"/>
          </a:xfrm>
        </p:spPr>
        <p:txBody>
          <a:bodyPr>
            <a:normAutofit/>
          </a:bodyPr>
          <a:lstStyle/>
          <a:p>
            <a:r>
              <a:rPr lang="pl-PL" sz="3300" b="1"/>
              <a:t>DOBROSTAN ZWIERZĄT</a:t>
            </a:r>
          </a:p>
        </p:txBody>
      </p:sp>
      <p:sp>
        <p:nvSpPr>
          <p:cNvPr id="4" name="Symbol zastępczy numeru slajdu 3">
            <a:extLst>
              <a:ext uri="{FF2B5EF4-FFF2-40B4-BE49-F238E27FC236}">
                <a16:creationId xmlns:a16="http://schemas.microsoft.com/office/drawing/2014/main" xmlns="" id="{E1DEFD62-1E21-21DB-E55D-ED1763CD5AB4}"/>
              </a:ext>
            </a:extLst>
          </p:cNvPr>
          <p:cNvSpPr>
            <a:spLocks noGrp="1"/>
          </p:cNvSpPr>
          <p:nvPr>
            <p:ph type="sldNum" sz="quarter" idx="12"/>
          </p:nvPr>
        </p:nvSpPr>
        <p:spPr>
          <a:xfrm>
            <a:off x="10634135" y="6356350"/>
            <a:ext cx="1530927" cy="365125"/>
          </a:xfrm>
        </p:spPr>
        <p:txBody>
          <a:bodyPr>
            <a:normAutofit/>
          </a:bodyPr>
          <a:lstStyle/>
          <a:p>
            <a:pPr>
              <a:spcAft>
                <a:spcPts val="600"/>
              </a:spcAft>
            </a:pPr>
            <a:fld id="{0EF54458-A954-4D11-8428-FD13794891E1}" type="slidenum">
              <a:rPr lang="pl-PL" smtClean="0"/>
              <a:pPr>
                <a:spcAft>
                  <a:spcPts val="600"/>
                </a:spcAft>
              </a:pPr>
              <a:t>63</a:t>
            </a:fld>
            <a:endParaRPr lang="pl-PL"/>
          </a:p>
        </p:txBody>
      </p:sp>
      <p:pic>
        <p:nvPicPr>
          <p:cNvPr id="5" name="Obraz 4" descr="Obraz zawierający clipart, Grafika, design&#10;&#10;Opis wygenerowany automatycznie">
            <a:extLst>
              <a:ext uri="{FF2B5EF4-FFF2-40B4-BE49-F238E27FC236}">
                <a16:creationId xmlns:a16="http://schemas.microsoft.com/office/drawing/2014/main" xmlns="" id="{A59C3E97-2168-C96B-FD91-6EBD21CD8FE4}"/>
              </a:ext>
            </a:extLst>
          </p:cNvPr>
          <p:cNvPicPr>
            <a:picLocks noChangeAspect="1"/>
          </p:cNvPicPr>
          <p:nvPr/>
        </p:nvPicPr>
        <p:blipFill>
          <a:blip r:embed="rId2"/>
          <a:stretch>
            <a:fillRect/>
          </a:stretch>
        </p:blipFill>
        <p:spPr>
          <a:xfrm>
            <a:off x="10850462" y="145647"/>
            <a:ext cx="1232970" cy="532660"/>
          </a:xfrm>
          <a:prstGeom prst="rect">
            <a:avLst/>
          </a:prstGeom>
        </p:spPr>
      </p:pic>
      <p:graphicFrame>
        <p:nvGraphicFramePr>
          <p:cNvPr id="7" name="Symbol zastępczy zawartości 2">
            <a:extLst>
              <a:ext uri="{FF2B5EF4-FFF2-40B4-BE49-F238E27FC236}">
                <a16:creationId xmlns:a16="http://schemas.microsoft.com/office/drawing/2014/main" xmlns="" id="{3CAA7195-47FC-2ED1-1835-2DFD8EA9631C}"/>
              </a:ext>
            </a:extLst>
          </p:cNvPr>
          <p:cNvGraphicFramePr>
            <a:graphicFrameLocks noGrp="1"/>
          </p:cNvGraphicFramePr>
          <p:nvPr>
            <p:ph idx="1"/>
            <p:extLst>
              <p:ext uri="{D42A27DB-BD31-4B8C-83A1-F6EECF244321}">
                <p14:modId xmlns:p14="http://schemas.microsoft.com/office/powerpoint/2010/main" val="942725775"/>
              </p:ext>
            </p:extLst>
          </p:nvPr>
        </p:nvGraphicFramePr>
        <p:xfrm>
          <a:off x="3051059" y="1363924"/>
          <a:ext cx="7728267" cy="5087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5" name="Obraz 74" descr="Obraz zawierający clipart, Grafika, design&#10;&#10;Zawartość wygenerowana przez sztuczną inteligencję może być niepoprawna.">
            <a:extLst>
              <a:ext uri="{FF2B5EF4-FFF2-40B4-BE49-F238E27FC236}">
                <a16:creationId xmlns:a16="http://schemas.microsoft.com/office/drawing/2014/main" xmlns="" id="{0FADEFEB-02C1-78D1-B258-58249BCACA6D}"/>
              </a:ext>
            </a:extLst>
          </p:cNvPr>
          <p:cNvPicPr>
            <a:picLocks noChangeAspect="1"/>
          </p:cNvPicPr>
          <p:nvPr/>
        </p:nvPicPr>
        <p:blipFill>
          <a:blip r:embed="rId8"/>
          <a:stretch>
            <a:fillRect/>
          </a:stretch>
        </p:blipFill>
        <p:spPr>
          <a:xfrm>
            <a:off x="9540283" y="194488"/>
            <a:ext cx="2414920" cy="1046421"/>
          </a:xfrm>
          <a:prstGeom prst="rect">
            <a:avLst/>
          </a:prstGeom>
          <a:ln>
            <a:noFill/>
          </a:ln>
        </p:spPr>
      </p:pic>
      <p:sp>
        <p:nvSpPr>
          <p:cNvPr id="77" name="pole tekstowe 76">
            <a:extLst>
              <a:ext uri="{FF2B5EF4-FFF2-40B4-BE49-F238E27FC236}">
                <a16:creationId xmlns:a16="http://schemas.microsoft.com/office/drawing/2014/main" xmlns="" id="{43C0C96F-A864-545D-0319-0C1B480A727A}"/>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79" name="Obraz 78" descr="Obraz zawierający zieleń&#10;&#10;Zawartość wygenerowana przez sztuczną inteligencję może być niepoprawna.">
            <a:extLst>
              <a:ext uri="{FF2B5EF4-FFF2-40B4-BE49-F238E27FC236}">
                <a16:creationId xmlns:a16="http://schemas.microsoft.com/office/drawing/2014/main" xmlns="" id="{EE486E69-6340-2B40-0FE1-868E9E2524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spTree>
    <p:extLst>
      <p:ext uri="{BB962C8B-B14F-4D97-AF65-F5344CB8AC3E}">
        <p14:creationId xmlns:p14="http://schemas.microsoft.com/office/powerpoint/2010/main" val="319827204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2B304E2-3350-C7CE-748C-0D33D911CF88}"/>
            </a:ext>
          </a:extLst>
        </p:cNvPr>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xmlns="" id="{B24628A4-ED06-102E-FBA4-01D816CF1DC6}"/>
              </a:ext>
            </a:extLst>
          </p:cNvPr>
          <p:cNvSpPr>
            <a:spLocks noGrp="1"/>
          </p:cNvSpPr>
          <p:nvPr>
            <p:ph type="sldNum" sz="quarter" idx="12"/>
          </p:nvPr>
        </p:nvSpPr>
        <p:spPr>
          <a:xfrm>
            <a:off x="10634135" y="6356350"/>
            <a:ext cx="1530927" cy="365125"/>
          </a:xfrm>
        </p:spPr>
        <p:txBody>
          <a:bodyPr>
            <a:normAutofit/>
          </a:bodyPr>
          <a:lstStyle/>
          <a:p>
            <a:pPr>
              <a:spcAft>
                <a:spcPts val="600"/>
              </a:spcAft>
            </a:pPr>
            <a:fld id="{0EF54458-A954-4D11-8428-FD13794891E1}" type="slidenum">
              <a:rPr lang="pl-PL" smtClean="0"/>
              <a:pPr>
                <a:spcAft>
                  <a:spcPts val="600"/>
                </a:spcAft>
              </a:pPr>
              <a:t>64</a:t>
            </a:fld>
            <a:endParaRPr lang="pl-PL"/>
          </a:p>
        </p:txBody>
      </p:sp>
      <p:pic>
        <p:nvPicPr>
          <p:cNvPr id="75" name="Obraz 74" descr="Obraz zawierający clipart, Grafika, design&#10;&#10;Zawartość wygenerowana przez sztuczną inteligencję może być niepoprawna.">
            <a:extLst>
              <a:ext uri="{FF2B5EF4-FFF2-40B4-BE49-F238E27FC236}">
                <a16:creationId xmlns:a16="http://schemas.microsoft.com/office/drawing/2014/main" xmlns="" id="{49DBAC50-DBB3-3E97-B026-62774C055189}"/>
              </a:ext>
            </a:extLst>
          </p:cNvPr>
          <p:cNvPicPr>
            <a:picLocks noChangeAspect="1"/>
          </p:cNvPicPr>
          <p:nvPr/>
        </p:nvPicPr>
        <p:blipFill>
          <a:blip r:embed="rId2"/>
          <a:stretch>
            <a:fillRect/>
          </a:stretch>
        </p:blipFill>
        <p:spPr>
          <a:xfrm>
            <a:off x="9540283" y="194488"/>
            <a:ext cx="2414920" cy="1046421"/>
          </a:xfrm>
          <a:prstGeom prst="rect">
            <a:avLst/>
          </a:prstGeom>
          <a:ln>
            <a:noFill/>
          </a:ln>
        </p:spPr>
      </p:pic>
      <p:sp>
        <p:nvSpPr>
          <p:cNvPr id="77" name="pole tekstowe 76">
            <a:extLst>
              <a:ext uri="{FF2B5EF4-FFF2-40B4-BE49-F238E27FC236}">
                <a16:creationId xmlns:a16="http://schemas.microsoft.com/office/drawing/2014/main" xmlns="" id="{08E3D4BC-F620-8327-22D2-92887AB74191}"/>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79" name="Obraz 78" descr="Obraz zawierający zieleń&#10;&#10;Zawartość wygenerowana przez sztuczną inteligencję może być niepoprawna.">
            <a:extLst>
              <a:ext uri="{FF2B5EF4-FFF2-40B4-BE49-F238E27FC236}">
                <a16:creationId xmlns:a16="http://schemas.microsoft.com/office/drawing/2014/main" xmlns="" id="{866A331B-344B-4A0F-BF13-DFB319E884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sp>
        <p:nvSpPr>
          <p:cNvPr id="41" name="Tytuł 40">
            <a:extLst>
              <a:ext uri="{FF2B5EF4-FFF2-40B4-BE49-F238E27FC236}">
                <a16:creationId xmlns:a16="http://schemas.microsoft.com/office/drawing/2014/main" xmlns="" id="{AA4C4D98-8892-2D8B-81CA-462B89EDE722}"/>
              </a:ext>
            </a:extLst>
          </p:cNvPr>
          <p:cNvSpPr>
            <a:spLocks noGrp="1"/>
          </p:cNvSpPr>
          <p:nvPr>
            <p:ph type="title"/>
          </p:nvPr>
        </p:nvSpPr>
        <p:spPr>
          <a:xfrm>
            <a:off x="2049584" y="404201"/>
            <a:ext cx="7496908" cy="1306025"/>
          </a:xfrm>
        </p:spPr>
        <p:txBody>
          <a:bodyPr/>
          <a:lstStyle/>
          <a:p>
            <a:pPr algn="ctr"/>
            <a:r>
              <a:rPr lang="pl-PL" sz="2400" b="1" dirty="0">
                <a:ea typeface="Calibri Light"/>
                <a:cs typeface="Calibri Light"/>
              </a:rPr>
              <a:t>DODATKOWE PRZEPISY OGÓLNE W ODNIESIENIU DO BYDŁA, OWIEC, KÓZ I KONIOWATY</a:t>
            </a:r>
            <a:r>
              <a:rPr lang="pl-PL" sz="2400" b="1" dirty="0">
                <a:solidFill>
                  <a:schemeClr val="bg1"/>
                </a:solidFill>
                <a:ea typeface="Calibri Light"/>
                <a:cs typeface="Calibri Light"/>
              </a:rPr>
              <a:t>CH - ŻYWIENIE</a:t>
            </a:r>
            <a:endParaRPr lang="pl-PL" dirty="0">
              <a:solidFill>
                <a:schemeClr val="bg1"/>
              </a:solidFill>
              <a:ea typeface="Calibri Light" panose="020F0302020204030204"/>
              <a:cs typeface="Calibri Light" panose="020F0302020204030204"/>
            </a:endParaRPr>
          </a:p>
        </p:txBody>
      </p:sp>
      <p:sp>
        <p:nvSpPr>
          <p:cNvPr id="62" name="Symbol zastępczy zawartości 2">
            <a:extLst>
              <a:ext uri="{FF2B5EF4-FFF2-40B4-BE49-F238E27FC236}">
                <a16:creationId xmlns:a16="http://schemas.microsoft.com/office/drawing/2014/main" xmlns="" id="{599B8E38-3658-82A0-094B-DCCF291CACF2}"/>
              </a:ext>
            </a:extLst>
          </p:cNvPr>
          <p:cNvSpPr>
            <a:spLocks noGrp="1"/>
          </p:cNvSpPr>
          <p:nvPr>
            <p:ph idx="1"/>
          </p:nvPr>
        </p:nvSpPr>
        <p:spPr>
          <a:xfrm>
            <a:off x="581897" y="1713122"/>
            <a:ext cx="10822353" cy="5149947"/>
          </a:xfrm>
        </p:spPr>
        <p:txBody>
          <a:bodyPr vert="horz" lIns="91440" tIns="45720" rIns="91440" bIns="45720" rtlCol="0" anchor="t">
            <a:normAutofit/>
          </a:bodyPr>
          <a:lstStyle/>
          <a:p>
            <a:pPr marL="457200" indent="-457200">
              <a:spcBef>
                <a:spcPts val="40"/>
              </a:spcBef>
              <a:buFont typeface="+mj-lt"/>
              <a:buAutoNum type="arabicPeriod"/>
            </a:pPr>
            <a:r>
              <a:rPr lang="pl-PL" sz="1600" dirty="0"/>
              <a:t>Co najmniej 60 % paszy pochodzi z tego samego gospodarstwa lub, w przypadku gdy nie jest to możliwe lub gdy taka pasza nie jest dostępna, produkowana jest we współpracy z innymi ekologicznymi jednostkami produkcyjnymi lub jednostkami produkcyjnymi w okresie konwersji oraz z podmiotami produkującymi pasze przy użyciu paszy i materiału paszowego z tego samego regionu. Odsetek ten zwiększono </a:t>
            </a:r>
            <a:r>
              <a:rPr lang="pl-PL" sz="1600" b="1" u="sng" dirty="0"/>
              <a:t>do 70 % od dnia 1 stycznia 2024 r</a:t>
            </a:r>
            <a:r>
              <a:rPr lang="pl-PL" sz="1600" u="sng" dirty="0"/>
              <a:t>. </a:t>
            </a:r>
            <a:endParaRPr lang="pl-PL" sz="1600" u="sng" dirty="0">
              <a:ea typeface="Calibri"/>
              <a:cs typeface="Calibri"/>
            </a:endParaRPr>
          </a:p>
          <a:p>
            <a:pPr marL="457200" indent="-457200">
              <a:spcBef>
                <a:spcPts val="40"/>
              </a:spcBef>
              <a:buFont typeface="+mj-lt"/>
              <a:buAutoNum type="arabicPeriod"/>
            </a:pPr>
            <a:endParaRPr lang="pl-PL" sz="1600" u="sng" dirty="0">
              <a:ea typeface="Calibri"/>
              <a:cs typeface="Calibri"/>
            </a:endParaRPr>
          </a:p>
          <a:p>
            <a:pPr marL="457200" indent="-457200">
              <a:spcBef>
                <a:spcPts val="40"/>
              </a:spcBef>
              <a:buFont typeface="+mj-lt"/>
              <a:buAutoNum type="arabicPeriod"/>
            </a:pPr>
            <a:r>
              <a:rPr lang="pl-PL" sz="1600" dirty="0"/>
              <a:t>Zwierzęta mają zapewniony dostęp do pastwisk, kiedy tylko pozwalają na to warunki; </a:t>
            </a:r>
            <a:endParaRPr lang="pl-PL" sz="1600" dirty="0">
              <a:ea typeface="Calibri"/>
              <a:cs typeface="Calibri"/>
            </a:endParaRPr>
          </a:p>
          <a:p>
            <a:pPr marL="457200" indent="-457200">
              <a:spcBef>
                <a:spcPts val="40"/>
              </a:spcBef>
              <a:buFont typeface="+mj-lt"/>
              <a:buAutoNum type="arabicPeriod"/>
            </a:pPr>
            <a:endParaRPr lang="pl-PL" sz="1600" dirty="0">
              <a:ea typeface="Calibri"/>
              <a:cs typeface="Calibri"/>
            </a:endParaRPr>
          </a:p>
          <a:p>
            <a:pPr marL="457200" indent="-457200">
              <a:spcBef>
                <a:spcPts val="40"/>
              </a:spcBef>
              <a:buFont typeface="+mj-lt"/>
              <a:buAutoNum type="arabicPeriod"/>
            </a:pPr>
            <a:r>
              <a:rPr lang="pl-PL" sz="1600" dirty="0"/>
              <a:t>Niezależnie od pkt. 2 zapewnia się dostęp do pastwisk lub obszarów na otwartej przestrzeni </a:t>
            </a:r>
            <a:r>
              <a:rPr lang="pl-PL" sz="1600" b="1" u="sng" dirty="0"/>
              <a:t>bykom w wieku  powyżej jednego roku</a:t>
            </a:r>
            <a:r>
              <a:rPr lang="pl-PL" sz="1600" u="sng" dirty="0"/>
              <a:t>; </a:t>
            </a:r>
            <a:endParaRPr lang="pl-PL" sz="1600" u="sng" dirty="0">
              <a:ea typeface="Calibri"/>
              <a:cs typeface="Calibri"/>
            </a:endParaRPr>
          </a:p>
          <a:p>
            <a:pPr marL="457200" indent="-457200">
              <a:spcBef>
                <a:spcPts val="40"/>
              </a:spcBef>
              <a:buFont typeface="+mj-lt"/>
              <a:buAutoNum type="arabicPeriod"/>
            </a:pPr>
            <a:endParaRPr lang="pl-PL" sz="1600" b="1" dirty="0">
              <a:ea typeface="Calibri"/>
              <a:cs typeface="Calibri"/>
            </a:endParaRPr>
          </a:p>
          <a:p>
            <a:pPr marL="457200" indent="-457200">
              <a:spcBef>
                <a:spcPts val="40"/>
              </a:spcBef>
              <a:buFont typeface="+mj-lt"/>
              <a:buAutoNum type="arabicPeriod"/>
            </a:pPr>
            <a:r>
              <a:rPr lang="pl-PL" sz="1600" b="1" u="sng" dirty="0"/>
              <a:t>W przypadku gdy zwierzęta mają dostęp do pastwisk w okresie wypasu, a system pomieszczeń zimowych daje zwierzętom swobodę ruchu, w miesiącach zimowych można odstąpić od obowiązku zapewnienia im obszarów </a:t>
            </a:r>
            <a:br>
              <a:rPr lang="pl-PL" sz="1600" b="1" u="sng" dirty="0"/>
            </a:br>
            <a:r>
              <a:rPr lang="pl-PL" sz="1600" b="1" u="sng" dirty="0"/>
              <a:t>na otwartej przestrzeni</a:t>
            </a:r>
            <a:r>
              <a:rPr lang="pl-PL" sz="1600" u="sng" dirty="0"/>
              <a:t>; </a:t>
            </a:r>
            <a:endParaRPr lang="pl-PL" sz="1600" u="sng" dirty="0">
              <a:ea typeface="Calibri"/>
              <a:cs typeface="Calibri"/>
            </a:endParaRPr>
          </a:p>
          <a:p>
            <a:pPr marL="457200" indent="-457200">
              <a:spcBef>
                <a:spcPts val="40"/>
              </a:spcBef>
              <a:buFont typeface="+mj-lt"/>
              <a:buAutoNum type="arabicPeriod"/>
            </a:pPr>
            <a:endParaRPr lang="pl-PL" sz="1600" b="1" dirty="0">
              <a:ea typeface="Calibri"/>
              <a:cs typeface="Calibri"/>
            </a:endParaRPr>
          </a:p>
          <a:p>
            <a:pPr marL="457200" indent="-457200">
              <a:spcBef>
                <a:spcPts val="40"/>
              </a:spcBef>
              <a:buFont typeface="+mj-lt"/>
              <a:buAutoNum type="arabicPeriod"/>
            </a:pPr>
            <a:r>
              <a:rPr lang="pl-PL" sz="1600" dirty="0"/>
              <a:t>System chowu opiera się na maksymalnym wykorzystaniu pastwisk, stosownie do ich dostępności w różnych porach roku; </a:t>
            </a:r>
            <a:endParaRPr lang="pl-PL" sz="1600" dirty="0">
              <a:ea typeface="Calibri"/>
              <a:cs typeface="Calibri"/>
            </a:endParaRPr>
          </a:p>
          <a:p>
            <a:pPr marL="457200" indent="-457200">
              <a:spcBef>
                <a:spcPts val="40"/>
              </a:spcBef>
              <a:buFont typeface="+mj-lt"/>
              <a:buAutoNum type="arabicPeriod"/>
            </a:pPr>
            <a:endParaRPr lang="pl-PL" sz="1600" b="1" dirty="0">
              <a:ea typeface="Calibri"/>
              <a:cs typeface="Calibri"/>
            </a:endParaRPr>
          </a:p>
          <a:p>
            <a:pPr marL="457200" indent="-457200">
              <a:spcBef>
                <a:spcPts val="40"/>
              </a:spcBef>
              <a:buFont typeface="+mj-lt"/>
              <a:buAutoNum type="arabicPeriod"/>
            </a:pPr>
            <a:r>
              <a:rPr lang="pl-PL" sz="1600" b="1" u="sng" dirty="0"/>
              <a:t>Co najmniej 60 % suchej masy dziennej dawki pokarmowej stanowi pasza objętościowa, zielona, susz paszowy lub kiszonka. W odniesieniu do zwierząt przeznaczonych do produkcji mleka dopuszcza się obniżenie do 50 % udziału tych pasz maksymalnie przez okres trzech miesięcy podczas wczesnej laktacji. </a:t>
            </a:r>
            <a:endParaRPr lang="pl-PL" sz="1600" b="1" u="sng" dirty="0">
              <a:ea typeface="Calibri"/>
              <a:cs typeface="Calibri"/>
            </a:endParaRPr>
          </a:p>
          <a:p>
            <a:pPr marL="0" indent="0">
              <a:spcBef>
                <a:spcPts val="40"/>
              </a:spcBef>
              <a:buNone/>
            </a:pPr>
            <a:endParaRPr lang="pl-PL" sz="1400">
              <a:solidFill>
                <a:schemeClr val="tx1"/>
              </a:solidFill>
            </a:endParaRPr>
          </a:p>
          <a:p>
            <a:endParaRPr lang="pl-PL" sz="1400">
              <a:solidFill>
                <a:schemeClr val="tx1"/>
              </a:solidFill>
            </a:endParaRPr>
          </a:p>
        </p:txBody>
      </p:sp>
    </p:spTree>
    <p:extLst>
      <p:ext uri="{BB962C8B-B14F-4D97-AF65-F5344CB8AC3E}">
        <p14:creationId xmlns:p14="http://schemas.microsoft.com/office/powerpoint/2010/main" val="36070295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5D0FCE6-7317-D5A8-7F00-6486F8BB17AE}"/>
            </a:ext>
          </a:extLst>
        </p:cNvPr>
        <p:cNvGrpSpPr/>
        <p:nvPr/>
      </p:nvGrpSpPr>
      <p:grpSpPr>
        <a:xfrm>
          <a:off x="0" y="0"/>
          <a:ext cx="0" cy="0"/>
          <a:chOff x="0" y="0"/>
          <a:chExt cx="0" cy="0"/>
        </a:xfrm>
      </p:grpSpPr>
      <p:sp>
        <p:nvSpPr>
          <p:cNvPr id="6" name="Tytuł 1">
            <a:extLst>
              <a:ext uri="{FF2B5EF4-FFF2-40B4-BE49-F238E27FC236}">
                <a16:creationId xmlns:a16="http://schemas.microsoft.com/office/drawing/2014/main" xmlns="" id="{B4E91C43-0631-60EB-FFCA-B3069CD76391}"/>
              </a:ext>
            </a:extLst>
          </p:cNvPr>
          <p:cNvSpPr txBox="1">
            <a:spLocks/>
          </p:cNvSpPr>
          <p:nvPr/>
        </p:nvSpPr>
        <p:spPr>
          <a:xfrm>
            <a:off x="685800" y="1072940"/>
            <a:ext cx="10515600" cy="495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l-PL" sz="2800" b="1">
                <a:latin typeface="+mn-lt"/>
              </a:rPr>
              <a:t>Kontrola urzędowa jednostki certyfikującej</a:t>
            </a:r>
          </a:p>
        </p:txBody>
      </p:sp>
      <p:sp>
        <p:nvSpPr>
          <p:cNvPr id="7" name="pole tekstowe 6">
            <a:extLst>
              <a:ext uri="{FF2B5EF4-FFF2-40B4-BE49-F238E27FC236}">
                <a16:creationId xmlns:a16="http://schemas.microsoft.com/office/drawing/2014/main" xmlns="" id="{6903092E-06DC-AB90-C44A-2A795B6F13EB}"/>
              </a:ext>
            </a:extLst>
          </p:cNvPr>
          <p:cNvSpPr txBox="1"/>
          <p:nvPr/>
        </p:nvSpPr>
        <p:spPr>
          <a:xfrm>
            <a:off x="1944662" y="149610"/>
            <a:ext cx="8713813" cy="738664"/>
          </a:xfrm>
          <a:prstGeom prst="rect">
            <a:avLst/>
          </a:prstGeom>
          <a:noFill/>
        </p:spPr>
        <p:txBody>
          <a:bodyPr wrap="square" lIns="91440" tIns="45720" rIns="91440" bIns="45720" rtlCol="0" anchor="t">
            <a:spAutoFit/>
          </a:bodyPr>
          <a:lstStyle/>
          <a:p>
            <a:pPr algn="ctr"/>
            <a:r>
              <a:rPr lang="pl-PL" sz="1400" i="1" dirty="0"/>
              <a:t>Rozporządzenie Parlamentu Europejskiego i Rady (UE) 2018/848: artykuł 38; </a:t>
            </a:r>
            <a:br>
              <a:rPr lang="pl-PL" sz="1400" i="1" dirty="0"/>
            </a:br>
            <a:r>
              <a:rPr lang="pl-PL" sz="1400" i="1" dirty="0"/>
              <a:t>Ustawa o rolnictwie ekologicznym i produkcji ekologicznej: artykuł 14</a:t>
            </a:r>
            <a:br>
              <a:rPr lang="pl-PL" sz="1400" i="1" dirty="0"/>
            </a:br>
            <a:r>
              <a:rPr lang="pl-PL" sz="1400" i="1" dirty="0"/>
              <a:t>Rozporządzenie Parlamentu Europejskiego I Rady (UE) 2017/625 </a:t>
            </a:r>
            <a:endParaRPr lang="pl-PL"/>
          </a:p>
        </p:txBody>
      </p:sp>
      <p:sp>
        <p:nvSpPr>
          <p:cNvPr id="4" name="Symbol zastępczy zawartości 4">
            <a:extLst>
              <a:ext uri="{FF2B5EF4-FFF2-40B4-BE49-F238E27FC236}">
                <a16:creationId xmlns:a16="http://schemas.microsoft.com/office/drawing/2014/main" xmlns="" id="{A4249937-D879-0C0A-0CF6-EAB41D1A9FB4}"/>
              </a:ext>
            </a:extLst>
          </p:cNvPr>
          <p:cNvSpPr>
            <a:spLocks noGrp="1"/>
          </p:cNvSpPr>
          <p:nvPr>
            <p:ph idx="1"/>
          </p:nvPr>
        </p:nvSpPr>
        <p:spPr>
          <a:xfrm>
            <a:off x="468660" y="1816870"/>
            <a:ext cx="10949880" cy="3031262"/>
          </a:xfrm>
        </p:spPr>
        <p:txBody>
          <a:bodyPr>
            <a:normAutofit/>
          </a:bodyPr>
          <a:lstStyle/>
          <a:p>
            <a:pPr marL="85725" indent="0" algn="just">
              <a:spcBef>
                <a:spcPts val="600"/>
              </a:spcBef>
              <a:buNone/>
            </a:pPr>
            <a:r>
              <a:rPr lang="pl-PL" sz="1600"/>
              <a:t>Kontrola urzędowa i inne czynności urzędowe przeprowadzane przez jednostkę certyfikującą są przeprowadzane przez </a:t>
            </a:r>
            <a:r>
              <a:rPr lang="pl-PL" sz="1600" b="1"/>
              <a:t>osoby, które zostały wpisane do rejestru inspektorów rolnictwa ekologicznego</a:t>
            </a:r>
            <a:r>
              <a:rPr lang="pl-PL" sz="1600"/>
              <a:t>, w zakresie rodzajów specjalizacji w kategoriach produktów, o których mowa w art. 35 ust. 7 rozporządzenia 2018/848.</a:t>
            </a:r>
          </a:p>
          <a:p>
            <a:pPr marL="85725" indent="0" algn="just">
              <a:spcBef>
                <a:spcPts val="1200"/>
              </a:spcBef>
              <a:buNone/>
            </a:pPr>
            <a:r>
              <a:rPr lang="pl-PL" sz="1400" b="1"/>
              <a:t>Do rejestru inspektorów rolnictwa ekologicznego może być wpisana osoba</a:t>
            </a:r>
            <a:r>
              <a:rPr lang="pl-PL" sz="1400"/>
              <a:t>:</a:t>
            </a:r>
          </a:p>
          <a:p>
            <a:pPr marL="85725" indent="0" algn="just">
              <a:buNone/>
            </a:pPr>
            <a:r>
              <a:rPr lang="pl-PL" sz="1400" b="1"/>
              <a:t>1) która zdała egzamin sprawdzający wiedzę z zakresu produkcji ekologicznej, w tym znajomość przepisów dotyczących rolnictwa ekologicznego, przed komisją kwalifikacyjną powołaną przez Głównego Inspektora;</a:t>
            </a:r>
          </a:p>
          <a:p>
            <a:pPr marL="85725" indent="0" algn="just">
              <a:buNone/>
            </a:pPr>
            <a:r>
              <a:rPr lang="pl-PL" sz="1400"/>
              <a:t>2) wobec której decyzja o uznaniu kwalifikacji, wydana na podstawie przepisów o zasadach uznawania kwalifikacji zawodowych nabytych w państwach członkowskich Unii Europejskiej, stała się ostateczna.</a:t>
            </a:r>
          </a:p>
          <a:p>
            <a:pPr marL="85725" indent="0">
              <a:spcBef>
                <a:spcPts val="600"/>
              </a:spcBef>
              <a:buNone/>
            </a:pPr>
            <a:r>
              <a:rPr lang="pl-PL" sz="1400" i="0" u="none" strike="noStrike" baseline="0"/>
              <a:t>Inspektor rolnictwa ekologicznego j</a:t>
            </a:r>
            <a:r>
              <a:rPr lang="pl-PL" sz="1400" b="1" i="0" u="none" strike="noStrike" baseline="0"/>
              <a:t>est obowiązany do podnoszenia poziomu wiedzy z zakresu produkcji ekologicznej</a:t>
            </a:r>
            <a:r>
              <a:rPr lang="pl-PL" sz="1400" i="0" u="none" strike="noStrike" baseline="0"/>
              <a:t> przez:</a:t>
            </a:r>
          </a:p>
          <a:p>
            <a:pPr marL="542925" indent="-457200" algn="just">
              <a:buClr>
                <a:schemeClr val="tx1"/>
              </a:buClr>
              <a:buAutoNum type="arabicParenR"/>
            </a:pPr>
            <a:r>
              <a:rPr lang="pl-PL" sz="1400" i="0" u="none" strike="noStrike" baseline="0"/>
              <a:t>udział z minimalną częstotliwością w szkoleniach organizowanych przez jednostkę certyfikującą,</a:t>
            </a:r>
            <a:endParaRPr lang="pl-PL" sz="1400"/>
          </a:p>
          <a:p>
            <a:pPr marL="542925" indent="-457200" algn="just">
              <a:buClr>
                <a:schemeClr val="tx1"/>
              </a:buClr>
              <a:buAutoNum type="arabicParenR"/>
            </a:pPr>
            <a:r>
              <a:rPr lang="pl-PL" sz="1400" i="0" u="none" strike="noStrike" baseline="0"/>
              <a:t>przeprowadzenie odpowiedniej liczby kontroli urzędowych</a:t>
            </a:r>
          </a:p>
        </p:txBody>
      </p:sp>
      <p:sp>
        <p:nvSpPr>
          <p:cNvPr id="11" name="pole tekstowe 10">
            <a:extLst>
              <a:ext uri="{FF2B5EF4-FFF2-40B4-BE49-F238E27FC236}">
                <a16:creationId xmlns:a16="http://schemas.microsoft.com/office/drawing/2014/main" xmlns="" id="{C527A34F-B501-6562-9EF6-FFE8276F5759}"/>
              </a:ext>
            </a:extLst>
          </p:cNvPr>
          <p:cNvSpPr txBox="1"/>
          <p:nvPr/>
        </p:nvSpPr>
        <p:spPr>
          <a:xfrm>
            <a:off x="568754" y="5011386"/>
            <a:ext cx="11050946" cy="1569660"/>
          </a:xfrm>
          <a:prstGeom prst="rect">
            <a:avLst/>
          </a:prstGeom>
          <a:noFill/>
        </p:spPr>
        <p:txBody>
          <a:bodyPr wrap="square">
            <a:spAutoFit/>
          </a:bodyPr>
          <a:lstStyle/>
          <a:p>
            <a:pPr marL="85725" indent="0" algn="just">
              <a:buNone/>
            </a:pPr>
            <a:r>
              <a:rPr lang="pl-PL" sz="1200" i="0" u="none" strike="noStrike" baseline="0"/>
              <a:t>Inspektorzy rolnictwa ekologicznego </a:t>
            </a:r>
            <a:r>
              <a:rPr lang="pl-PL" sz="1200" b="1" i="0" u="none" strike="noStrike" baseline="0"/>
              <a:t>zgłaszają GIJHARS zmiany danych osobowych</a:t>
            </a:r>
            <a:r>
              <a:rPr lang="pl-PL" sz="1200" i="0" u="none" strike="noStrike" baseline="0"/>
              <a:t>, które mają wpływ na ich identyfikację w rejestrze inspektorów rolnictwa ekologicznego, w terminie 30 dni od dnia wystąpienia tych zmian.</a:t>
            </a:r>
          </a:p>
          <a:p>
            <a:pPr marL="85725" indent="0" algn="just">
              <a:buNone/>
            </a:pPr>
            <a:r>
              <a:rPr lang="pl-PL" sz="1200" b="1" i="0" u="none" strike="noStrike" baseline="0"/>
              <a:t>Skreślenie inspektora rolnictwa ekologicznego</a:t>
            </a:r>
            <a:r>
              <a:rPr lang="pl-PL" sz="1200" i="0" u="none" strike="noStrike" baseline="0"/>
              <a:t> z rejestru inspektorów rolnictwa ekologicznego następuje w przypadku:</a:t>
            </a:r>
          </a:p>
          <a:p>
            <a:pPr marL="257175" indent="-171450" algn="just">
              <a:buFont typeface="Arial" panose="020B0604020202020204" pitchFamily="34" charset="0"/>
              <a:buChar char="•"/>
            </a:pPr>
            <a:r>
              <a:rPr lang="pl-PL" sz="1200" i="0" u="none" strike="noStrike" baseline="0"/>
              <a:t>Śmierci</a:t>
            </a:r>
            <a:endParaRPr lang="pl-PL" sz="1200"/>
          </a:p>
          <a:p>
            <a:pPr marL="257175" indent="-171450" algn="just">
              <a:buFont typeface="Arial" panose="020B0604020202020204" pitchFamily="34" charset="0"/>
              <a:buChar char="•"/>
            </a:pPr>
            <a:r>
              <a:rPr lang="pl-PL" sz="1200" i="0" u="none" strike="noStrike" baseline="0"/>
              <a:t>wykazania w ramach sprawowanego nadzoru, nierzetelnego lub stronniczego przeprowadzenia kontroli urzędowej lub innych czynności urzędowych</a:t>
            </a:r>
            <a:endParaRPr lang="pl-PL" sz="1200"/>
          </a:p>
          <a:p>
            <a:pPr marL="257175" indent="-171450" algn="just">
              <a:buFont typeface="Arial" panose="020B0604020202020204" pitchFamily="34" charset="0"/>
              <a:buChar char="•"/>
            </a:pPr>
            <a:r>
              <a:rPr lang="pl-PL" sz="1200" i="0" u="none" strike="noStrike" baseline="0"/>
              <a:t>rezygnacji złożonej przez inspektora </a:t>
            </a:r>
          </a:p>
          <a:p>
            <a:pPr marL="257175" indent="-171450" algn="just">
              <a:buFont typeface="Arial" panose="020B0604020202020204" pitchFamily="34" charset="0"/>
              <a:buChar char="•"/>
            </a:pPr>
            <a:r>
              <a:rPr lang="pl-PL" sz="1200" b="1" i="0" u="none" strike="noStrike" baseline="0">
                <a:solidFill>
                  <a:srgbClr val="FF0000"/>
                </a:solidFill>
              </a:rPr>
              <a:t>wykazania w ramach sprawowanego nadzoru, oczywistej nieudolności lub niedbałości przy przeprowadzaniu kontroli urzędowej </a:t>
            </a:r>
          </a:p>
          <a:p>
            <a:pPr marL="85725" indent="0" algn="just">
              <a:buNone/>
            </a:pPr>
            <a:r>
              <a:rPr lang="pl-PL" sz="1200" b="1" i="0" u="none" strike="noStrike" baseline="0">
                <a:solidFill>
                  <a:srgbClr val="FF0000"/>
                </a:solidFill>
              </a:rPr>
              <a:t>Osoba, która została skreślona (nieudolność, niedbałość) z rejestru inspektorów nie moż</a:t>
            </a:r>
            <a:r>
              <a:rPr lang="pl-PL" sz="1200" b="1">
                <a:solidFill>
                  <a:srgbClr val="FF0000"/>
                </a:solidFill>
              </a:rPr>
              <a:t>e</a:t>
            </a:r>
            <a:r>
              <a:rPr lang="pl-PL" sz="1200" b="1" i="0" u="none" strike="noStrike" baseline="0">
                <a:solidFill>
                  <a:srgbClr val="FF0000"/>
                </a:solidFill>
              </a:rPr>
              <a:t> być wpisana ponownie do rejestru przez 2 lata</a:t>
            </a:r>
          </a:p>
        </p:txBody>
      </p:sp>
      <p:pic>
        <p:nvPicPr>
          <p:cNvPr id="3" name="Obraz 2" descr="Obraz zawierający clipart, Grafika, design&#10;&#10;Zawartość wygenerowana przez sztuczną inteligencję może być niepoprawna.">
            <a:extLst>
              <a:ext uri="{FF2B5EF4-FFF2-40B4-BE49-F238E27FC236}">
                <a16:creationId xmlns:a16="http://schemas.microsoft.com/office/drawing/2014/main" xmlns="" id="{D18F045C-BFA7-67EC-1457-E2B68409CAF1}"/>
              </a:ext>
            </a:extLst>
          </p:cNvPr>
          <p:cNvPicPr>
            <a:picLocks noChangeAspect="1"/>
          </p:cNvPicPr>
          <p:nvPr/>
        </p:nvPicPr>
        <p:blipFill>
          <a:blip r:embed="rId2"/>
          <a:stretch>
            <a:fillRect/>
          </a:stretch>
        </p:blipFill>
        <p:spPr>
          <a:xfrm>
            <a:off x="9540283" y="194488"/>
            <a:ext cx="2414920" cy="1046421"/>
          </a:xfrm>
          <a:prstGeom prst="rect">
            <a:avLst/>
          </a:prstGeom>
          <a:ln>
            <a:noFill/>
          </a:ln>
        </p:spPr>
      </p:pic>
      <p:sp>
        <p:nvSpPr>
          <p:cNvPr id="9" name="pole tekstowe 8">
            <a:extLst>
              <a:ext uri="{FF2B5EF4-FFF2-40B4-BE49-F238E27FC236}">
                <a16:creationId xmlns:a16="http://schemas.microsoft.com/office/drawing/2014/main" xmlns="" id="{05FC8363-8DB0-04F7-38C8-9445B36E0098}"/>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12" name="Obraz 11" descr="Obraz zawierający zieleń&#10;&#10;Zawartość wygenerowana przez sztuczną inteligencję może być niepoprawna.">
            <a:extLst>
              <a:ext uri="{FF2B5EF4-FFF2-40B4-BE49-F238E27FC236}">
                <a16:creationId xmlns:a16="http://schemas.microsoft.com/office/drawing/2014/main" xmlns="" id="{2D219840-2AE0-EE92-3CEB-F5C92577AE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spTree>
    <p:extLst>
      <p:ext uri="{BB962C8B-B14F-4D97-AF65-F5344CB8AC3E}">
        <p14:creationId xmlns:p14="http://schemas.microsoft.com/office/powerpoint/2010/main" val="76877259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8E2EC88-1F41-BB90-86AE-C42F4A2C0172}"/>
            </a:ext>
          </a:extLst>
        </p:cNvPr>
        <p:cNvGrpSpPr/>
        <p:nvPr/>
      </p:nvGrpSpPr>
      <p:grpSpPr>
        <a:xfrm>
          <a:off x="0" y="0"/>
          <a:ext cx="0" cy="0"/>
          <a:chOff x="0" y="0"/>
          <a:chExt cx="0" cy="0"/>
        </a:xfrm>
      </p:grpSpPr>
      <p:sp>
        <p:nvSpPr>
          <p:cNvPr id="6" name="Tytuł 1">
            <a:extLst>
              <a:ext uri="{FF2B5EF4-FFF2-40B4-BE49-F238E27FC236}">
                <a16:creationId xmlns:a16="http://schemas.microsoft.com/office/drawing/2014/main" xmlns="" id="{E30C65B9-EEFD-D224-7D7F-D293891BDCB4}"/>
              </a:ext>
            </a:extLst>
          </p:cNvPr>
          <p:cNvSpPr txBox="1">
            <a:spLocks/>
          </p:cNvSpPr>
          <p:nvPr/>
        </p:nvSpPr>
        <p:spPr>
          <a:xfrm>
            <a:off x="685800" y="1072940"/>
            <a:ext cx="10515600" cy="495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l-PL" sz="2800" b="1">
                <a:latin typeface="+mn-lt"/>
              </a:rPr>
              <a:t>Kontrola urzędowa jednostki certyfikującej</a:t>
            </a:r>
          </a:p>
        </p:txBody>
      </p:sp>
      <p:sp>
        <p:nvSpPr>
          <p:cNvPr id="7" name="pole tekstowe 6">
            <a:extLst>
              <a:ext uri="{FF2B5EF4-FFF2-40B4-BE49-F238E27FC236}">
                <a16:creationId xmlns:a16="http://schemas.microsoft.com/office/drawing/2014/main" xmlns="" id="{EF25B3D3-92BB-CEE2-7946-9FE0D49A92F5}"/>
              </a:ext>
            </a:extLst>
          </p:cNvPr>
          <p:cNvSpPr txBox="1"/>
          <p:nvPr/>
        </p:nvSpPr>
        <p:spPr>
          <a:xfrm>
            <a:off x="1944662" y="149610"/>
            <a:ext cx="8713813" cy="738664"/>
          </a:xfrm>
          <a:prstGeom prst="rect">
            <a:avLst/>
          </a:prstGeom>
          <a:noFill/>
        </p:spPr>
        <p:txBody>
          <a:bodyPr wrap="square" lIns="91440" tIns="45720" rIns="91440" bIns="45720" rtlCol="0" anchor="t">
            <a:spAutoFit/>
          </a:bodyPr>
          <a:lstStyle/>
          <a:p>
            <a:pPr algn="ctr"/>
            <a:r>
              <a:rPr lang="pl-PL" sz="1400" i="1" dirty="0"/>
              <a:t>Rozporządzenie Parlamentu Europejskiego i Rady (UE) 2018/848: artykuł 38; </a:t>
            </a:r>
            <a:br>
              <a:rPr lang="pl-PL" sz="1400" i="1" dirty="0"/>
            </a:br>
            <a:r>
              <a:rPr lang="pl-PL" sz="1400" i="1" dirty="0"/>
              <a:t>Ustawa o rolnictwie ekologicznym i produkcji ekologicznej: artykuł 14</a:t>
            </a:r>
            <a:br>
              <a:rPr lang="pl-PL" sz="1400" i="1" dirty="0"/>
            </a:br>
            <a:r>
              <a:rPr lang="pl-PL" sz="1400" i="1" dirty="0"/>
              <a:t>Rozporządzenie Parlamentu Europejskiego I Rady (UE) 2017/625 </a:t>
            </a:r>
            <a:endParaRPr lang="pl-PL" sz="1400" dirty="0"/>
          </a:p>
        </p:txBody>
      </p:sp>
      <p:sp>
        <p:nvSpPr>
          <p:cNvPr id="5" name="pole tekstowe 4">
            <a:extLst>
              <a:ext uri="{FF2B5EF4-FFF2-40B4-BE49-F238E27FC236}">
                <a16:creationId xmlns:a16="http://schemas.microsoft.com/office/drawing/2014/main" xmlns="" id="{DB7DAEE1-1AD7-104D-1318-0126EAE13FCD}"/>
              </a:ext>
            </a:extLst>
          </p:cNvPr>
          <p:cNvSpPr txBox="1"/>
          <p:nvPr/>
        </p:nvSpPr>
        <p:spPr>
          <a:xfrm>
            <a:off x="312823" y="1740226"/>
            <a:ext cx="11506200" cy="4924425"/>
          </a:xfrm>
          <a:prstGeom prst="rect">
            <a:avLst/>
          </a:prstGeom>
          <a:noFill/>
        </p:spPr>
        <p:txBody>
          <a:bodyPr wrap="square">
            <a:spAutoFit/>
          </a:bodyPr>
          <a:lstStyle/>
          <a:p>
            <a:pPr marL="180975" indent="-180975">
              <a:buFont typeface="Arial" panose="020B0604020202020204" pitchFamily="34" charset="0"/>
              <a:buChar char="•"/>
            </a:pPr>
            <a:r>
              <a:rPr lang="pl-PL">
                <a:latin typeface="+mn-lt"/>
              </a:rPr>
              <a:t>Kontrola prowadzona jest w celu weryfikacji zgodności z rozporządzeniem 2018/848</a:t>
            </a:r>
          </a:p>
          <a:p>
            <a:pPr marL="180975" indent="-180975">
              <a:buFont typeface="Arial" panose="020B0604020202020204" pitchFamily="34" charset="0"/>
              <a:buChar char="•"/>
            </a:pPr>
            <a:r>
              <a:rPr lang="pl-PL"/>
              <a:t>Kontrola w</a:t>
            </a:r>
            <a:r>
              <a:rPr lang="pl-PL">
                <a:latin typeface="+mn-lt"/>
              </a:rPr>
              <a:t>eryfikuje stosowanie przez podmioty </a:t>
            </a:r>
            <a:r>
              <a:rPr lang="pl-PL" b="1">
                <a:latin typeface="+mn-lt"/>
              </a:rPr>
              <a:t>środków zapobiegawczych i środków ostrożności</a:t>
            </a:r>
            <a:r>
              <a:rPr lang="pl-PL">
                <a:latin typeface="+mn-lt"/>
              </a:rPr>
              <a:t>, o których mowa </a:t>
            </a:r>
            <a:br>
              <a:rPr lang="pl-PL">
                <a:latin typeface="+mn-lt"/>
              </a:rPr>
            </a:br>
            <a:r>
              <a:rPr lang="pl-PL">
                <a:latin typeface="+mn-lt"/>
              </a:rPr>
              <a:t>w art. 9 ust. 6 i w art. 28 rozporządzenia 2018/848, na każdym etapie produkcji, przygotowania i dystrybucji;</a:t>
            </a:r>
          </a:p>
          <a:p>
            <a:pPr marL="180975" indent="-180975">
              <a:spcBef>
                <a:spcPts val="600"/>
              </a:spcBef>
              <a:buFont typeface="Arial" panose="020B0604020202020204" pitchFamily="34" charset="0"/>
              <a:buChar char="•"/>
            </a:pPr>
            <a:r>
              <a:rPr lang="pl-PL">
                <a:latin typeface="+mn-lt"/>
              </a:rPr>
              <a:t>W czasie kontroli </a:t>
            </a:r>
            <a:r>
              <a:rPr lang="pl-PL" b="1">
                <a:latin typeface="+mn-lt"/>
              </a:rPr>
              <a:t>gromadzone są niezbędne dane do oceny zgłoszonej działalności</a:t>
            </a:r>
            <a:endParaRPr lang="pl-PL">
              <a:latin typeface="+mn-lt"/>
            </a:endParaRPr>
          </a:p>
          <a:p>
            <a:pPr marL="180975" indent="-180975">
              <a:spcBef>
                <a:spcPts val="600"/>
              </a:spcBef>
              <a:buFont typeface="Arial" panose="020B0604020202020204" pitchFamily="34" charset="0"/>
              <a:buChar char="•"/>
            </a:pPr>
            <a:r>
              <a:rPr lang="pl-PL" b="1">
                <a:latin typeface="+mn-lt"/>
              </a:rPr>
              <a:t>Protokół</a:t>
            </a:r>
            <a:r>
              <a:rPr lang="pl-PL">
                <a:latin typeface="+mn-lt"/>
              </a:rPr>
              <a:t> z kontroli zawiera wymagania określone w obowiązujących przepisach, </a:t>
            </a:r>
            <a:br>
              <a:rPr lang="pl-PL">
                <a:latin typeface="+mn-lt"/>
              </a:rPr>
            </a:br>
            <a:r>
              <a:rPr lang="pl-PL">
                <a:latin typeface="+mn-lt"/>
              </a:rPr>
              <a:t>które weryfikowane są podczas wizyty u producenta  </a:t>
            </a:r>
          </a:p>
          <a:p>
            <a:pPr marL="180975" indent="-180975">
              <a:spcBef>
                <a:spcPts val="600"/>
              </a:spcBef>
              <a:buFont typeface="Arial" panose="020B0604020202020204" pitchFamily="34" charset="0"/>
              <a:buChar char="•"/>
            </a:pPr>
            <a:r>
              <a:rPr lang="pl-PL">
                <a:latin typeface="+mn-lt"/>
              </a:rPr>
              <a:t>Inspektor </a:t>
            </a:r>
            <a:r>
              <a:rPr lang="pl-PL" b="1">
                <a:latin typeface="+mn-lt"/>
              </a:rPr>
              <a:t>wizytuje obiekty, w których jest prowadzona produkcja / działalność</a:t>
            </a:r>
            <a:r>
              <a:rPr lang="pl-PL">
                <a:latin typeface="+mn-lt"/>
              </a:rPr>
              <a:t>: </a:t>
            </a:r>
            <a:br>
              <a:rPr lang="pl-PL">
                <a:latin typeface="+mn-lt"/>
              </a:rPr>
            </a:br>
            <a:r>
              <a:rPr lang="pl-PL">
                <a:latin typeface="+mn-lt"/>
              </a:rPr>
              <a:t>pola, budynki inwentarskie, magazyny, hale produkcyjne, linie technologiczne, </a:t>
            </a:r>
            <a:br>
              <a:rPr lang="pl-PL">
                <a:latin typeface="+mn-lt"/>
              </a:rPr>
            </a:br>
            <a:r>
              <a:rPr lang="pl-PL">
                <a:latin typeface="+mn-lt"/>
              </a:rPr>
              <a:t>urządzenia, magazyny surowców i wyrobów gotowych i inne obiekty dotyczące zgłoszonej działalności</a:t>
            </a:r>
          </a:p>
          <a:p>
            <a:pPr marL="180975" indent="-180975">
              <a:spcBef>
                <a:spcPts val="600"/>
              </a:spcBef>
              <a:buFont typeface="Arial" panose="020B0604020202020204" pitchFamily="34" charset="0"/>
              <a:buChar char="•"/>
            </a:pPr>
            <a:r>
              <a:rPr lang="pl-PL">
                <a:latin typeface="+mn-lt"/>
              </a:rPr>
              <a:t>Inspektor </a:t>
            </a:r>
            <a:r>
              <a:rPr lang="pl-PL" b="1">
                <a:latin typeface="+mn-lt"/>
              </a:rPr>
              <a:t>sprawdza dokumentację </a:t>
            </a:r>
            <a:r>
              <a:rPr lang="pl-PL">
                <a:latin typeface="+mn-lt"/>
              </a:rPr>
              <a:t>i </a:t>
            </a:r>
            <a:r>
              <a:rPr lang="pl-PL" b="1">
                <a:latin typeface="+mn-lt"/>
              </a:rPr>
              <a:t>prowadzone zapisy</a:t>
            </a:r>
            <a:r>
              <a:rPr lang="pl-PL">
                <a:latin typeface="+mn-lt"/>
              </a:rPr>
              <a:t>, zbiera dowody mające znaczenie dla procesu certyfikacji, m.in. odnośnie </a:t>
            </a:r>
            <a:r>
              <a:rPr lang="pl-PL" b="1">
                <a:latin typeface="+mn-lt"/>
              </a:rPr>
              <a:t>integralności/identyfikowalności produktów</a:t>
            </a:r>
            <a:r>
              <a:rPr lang="pl-PL">
                <a:latin typeface="+mn-lt"/>
              </a:rPr>
              <a:t>, przyjmuje wyjaśnienia udzielane przez personel Wnioskującego </a:t>
            </a:r>
          </a:p>
          <a:p>
            <a:pPr marL="180975" indent="-180975">
              <a:spcBef>
                <a:spcPts val="600"/>
              </a:spcBef>
              <a:buFont typeface="Arial" panose="020B0604020202020204" pitchFamily="34" charset="0"/>
              <a:buChar char="•"/>
            </a:pPr>
            <a:r>
              <a:rPr lang="pl-PL">
                <a:latin typeface="+mn-lt"/>
              </a:rPr>
              <a:t>W protokole z kontroli, którego formularz odpowiada rodzajowi działalności, inspektor odnotowuje niezgodności, a także dokonany </a:t>
            </a:r>
            <a:r>
              <a:rPr lang="pl-PL" b="1">
                <a:latin typeface="+mn-lt"/>
              </a:rPr>
              <a:t>wynik bilansowania masy </a:t>
            </a:r>
            <a:r>
              <a:rPr lang="pl-PL">
                <a:latin typeface="+mn-lt"/>
              </a:rPr>
              <a:t>za pomocą sprawdzania dokumentacji rozliczeniowej</a:t>
            </a:r>
          </a:p>
          <a:p>
            <a:pPr marL="180975" indent="-180975">
              <a:spcBef>
                <a:spcPts val="600"/>
              </a:spcBef>
              <a:buFont typeface="Arial" panose="020B0604020202020204" pitchFamily="34" charset="0"/>
              <a:buChar char="•"/>
            </a:pPr>
            <a:r>
              <a:rPr lang="pl-PL">
                <a:latin typeface="+mn-lt"/>
              </a:rPr>
              <a:t>W czasie kontroli </a:t>
            </a:r>
            <a:r>
              <a:rPr lang="pl-PL" u="sng">
                <a:latin typeface="+mn-lt"/>
              </a:rPr>
              <a:t>mogą być </a:t>
            </a:r>
            <a:r>
              <a:rPr lang="pl-PL">
                <a:latin typeface="+mn-lt"/>
              </a:rPr>
              <a:t>pobierane próbki do badań analitycznych</a:t>
            </a:r>
            <a:endParaRPr lang="pl-PL" sz="1600" i="1">
              <a:latin typeface="+mn-lt"/>
            </a:endParaRPr>
          </a:p>
          <a:p>
            <a:pPr marL="630238" indent="-196850">
              <a:buFont typeface="Arial" panose="020B0604020202020204" pitchFamily="34" charset="0"/>
              <a:buChar char="•"/>
              <a:tabLst>
                <a:tab pos="719138" algn="l"/>
              </a:tabLst>
            </a:pPr>
            <a:endParaRPr lang="pl-PL" sz="1600" i="1">
              <a:latin typeface="+mn-lt"/>
            </a:endParaRPr>
          </a:p>
          <a:p>
            <a:pPr marL="196850" indent="-196850">
              <a:buFont typeface="Arial" panose="020B0604020202020204" pitchFamily="34" charset="0"/>
              <a:buChar char="•"/>
              <a:tabLst>
                <a:tab pos="177800" algn="l"/>
              </a:tabLst>
            </a:pPr>
            <a:endParaRPr lang="pl-PL" sz="1600">
              <a:latin typeface="+mn-lt"/>
            </a:endParaRPr>
          </a:p>
        </p:txBody>
      </p:sp>
      <p:pic>
        <p:nvPicPr>
          <p:cNvPr id="3" name="Obraz 2" descr="Obraz zawierający clipart, Grafika, design&#10;&#10;Zawartość wygenerowana przez sztuczną inteligencję może być niepoprawna.">
            <a:extLst>
              <a:ext uri="{FF2B5EF4-FFF2-40B4-BE49-F238E27FC236}">
                <a16:creationId xmlns:a16="http://schemas.microsoft.com/office/drawing/2014/main" xmlns="" id="{076AC3F9-78E2-4FB0-6F2D-B1E75E49F45B}"/>
              </a:ext>
            </a:extLst>
          </p:cNvPr>
          <p:cNvPicPr>
            <a:picLocks noChangeAspect="1"/>
          </p:cNvPicPr>
          <p:nvPr/>
        </p:nvPicPr>
        <p:blipFill>
          <a:blip r:embed="rId2"/>
          <a:stretch>
            <a:fillRect/>
          </a:stretch>
        </p:blipFill>
        <p:spPr>
          <a:xfrm>
            <a:off x="9540283" y="194488"/>
            <a:ext cx="2414920" cy="1046421"/>
          </a:xfrm>
          <a:prstGeom prst="rect">
            <a:avLst/>
          </a:prstGeom>
          <a:ln>
            <a:noFill/>
          </a:ln>
        </p:spPr>
      </p:pic>
      <p:sp>
        <p:nvSpPr>
          <p:cNvPr id="9" name="pole tekstowe 8">
            <a:extLst>
              <a:ext uri="{FF2B5EF4-FFF2-40B4-BE49-F238E27FC236}">
                <a16:creationId xmlns:a16="http://schemas.microsoft.com/office/drawing/2014/main" xmlns="" id="{C57A7EEB-427F-958A-FD02-C736DB92A8ED}"/>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11" name="Obraz 10" descr="Obraz zawierający zieleń&#10;&#10;Zawartość wygenerowana przez sztuczną inteligencję może być niepoprawna.">
            <a:extLst>
              <a:ext uri="{FF2B5EF4-FFF2-40B4-BE49-F238E27FC236}">
                <a16:creationId xmlns:a16="http://schemas.microsoft.com/office/drawing/2014/main" xmlns="" id="{752E6732-E30B-EAB7-3C4D-06344AF9A4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spTree>
    <p:extLst>
      <p:ext uri="{BB962C8B-B14F-4D97-AF65-F5344CB8AC3E}">
        <p14:creationId xmlns:p14="http://schemas.microsoft.com/office/powerpoint/2010/main" val="131619138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C831937-1B51-0EF9-B0D6-8128451A3D81}"/>
            </a:ext>
          </a:extLst>
        </p:cNvPr>
        <p:cNvGrpSpPr/>
        <p:nvPr/>
      </p:nvGrpSpPr>
      <p:grpSpPr>
        <a:xfrm>
          <a:off x="0" y="0"/>
          <a:ext cx="0" cy="0"/>
          <a:chOff x="0" y="0"/>
          <a:chExt cx="0" cy="0"/>
        </a:xfrm>
      </p:grpSpPr>
      <p:pic>
        <p:nvPicPr>
          <p:cNvPr id="18" name="Obraz 17">
            <a:extLst>
              <a:ext uri="{FF2B5EF4-FFF2-40B4-BE49-F238E27FC236}">
                <a16:creationId xmlns:a16="http://schemas.microsoft.com/office/drawing/2014/main" xmlns="" id="{EE5631CB-3EBF-16AF-9D8C-84387F57D697}"/>
              </a:ext>
            </a:extLst>
          </p:cNvPr>
          <p:cNvPicPr>
            <a:picLocks noChangeAspect="1"/>
          </p:cNvPicPr>
          <p:nvPr/>
        </p:nvPicPr>
        <p:blipFill>
          <a:blip r:embed="rId2"/>
          <a:stretch>
            <a:fillRect/>
          </a:stretch>
        </p:blipFill>
        <p:spPr>
          <a:xfrm>
            <a:off x="2769732" y="3336324"/>
            <a:ext cx="6649164" cy="3522694"/>
          </a:xfrm>
          <a:prstGeom prst="rect">
            <a:avLst/>
          </a:prstGeom>
        </p:spPr>
      </p:pic>
      <p:sp>
        <p:nvSpPr>
          <p:cNvPr id="7" name="pole tekstowe 6">
            <a:extLst>
              <a:ext uri="{FF2B5EF4-FFF2-40B4-BE49-F238E27FC236}">
                <a16:creationId xmlns:a16="http://schemas.microsoft.com/office/drawing/2014/main" xmlns="" id="{9C76DD97-4A4C-48D3-A612-99DC68C49957}"/>
              </a:ext>
            </a:extLst>
          </p:cNvPr>
          <p:cNvSpPr txBox="1"/>
          <p:nvPr/>
        </p:nvSpPr>
        <p:spPr>
          <a:xfrm>
            <a:off x="1732011" y="193912"/>
            <a:ext cx="8713813" cy="738664"/>
          </a:xfrm>
          <a:prstGeom prst="rect">
            <a:avLst/>
          </a:prstGeom>
          <a:noFill/>
        </p:spPr>
        <p:txBody>
          <a:bodyPr wrap="square" lIns="91440" tIns="45720" rIns="91440" bIns="45720" rtlCol="0" anchor="t">
            <a:spAutoFit/>
          </a:bodyPr>
          <a:lstStyle/>
          <a:p>
            <a:pPr algn="ctr"/>
            <a:r>
              <a:rPr lang="pl-PL" sz="1400" i="1" dirty="0"/>
              <a:t>Rozporządzenie Parlamentu Europejskiego i Rady (UE) 2018/848: artykuł 38; </a:t>
            </a:r>
            <a:br>
              <a:rPr lang="pl-PL" sz="1400" i="1" dirty="0"/>
            </a:br>
            <a:r>
              <a:rPr lang="pl-PL" sz="1400" i="1" dirty="0"/>
              <a:t>Ustawa o rolnictwie ekologicznym i produkcji ekologicznej: artykuł 14</a:t>
            </a:r>
            <a:br>
              <a:rPr lang="pl-PL" sz="1400" i="1" dirty="0"/>
            </a:br>
            <a:r>
              <a:rPr lang="pl-PL" sz="1400" i="1" dirty="0"/>
              <a:t>Rozporządzenie Parlamentu Europejskiego I Rady (UE) 2017/625 </a:t>
            </a:r>
            <a:endParaRPr lang="pl-PL"/>
          </a:p>
        </p:txBody>
      </p:sp>
      <p:sp>
        <p:nvSpPr>
          <p:cNvPr id="2" name="pole tekstowe 1">
            <a:extLst>
              <a:ext uri="{FF2B5EF4-FFF2-40B4-BE49-F238E27FC236}">
                <a16:creationId xmlns:a16="http://schemas.microsoft.com/office/drawing/2014/main" xmlns="" id="{66A86332-9309-DDE5-633F-516A5B7E4A2F}"/>
              </a:ext>
            </a:extLst>
          </p:cNvPr>
          <p:cNvSpPr txBox="1"/>
          <p:nvPr/>
        </p:nvSpPr>
        <p:spPr>
          <a:xfrm>
            <a:off x="-4208" y="1069324"/>
            <a:ext cx="12191999" cy="3077766"/>
          </a:xfrm>
          <a:prstGeom prst="rect">
            <a:avLst/>
          </a:prstGeom>
          <a:noFill/>
        </p:spPr>
        <p:txBody>
          <a:bodyPr wrap="square">
            <a:spAutoFit/>
          </a:bodyPr>
          <a:lstStyle/>
          <a:p>
            <a:pPr algn="ctr">
              <a:tabLst>
                <a:tab pos="177800" algn="l"/>
              </a:tabLst>
            </a:pPr>
            <a:r>
              <a:rPr lang="pl-PL" sz="1600" b="1">
                <a:solidFill>
                  <a:srgbClr val="2E7A40"/>
                </a:solidFill>
                <a:latin typeface="+mn-lt"/>
              </a:rPr>
              <a:t>Rodzaje kontroli prowadzonych przez jednostki certyfikujące:</a:t>
            </a:r>
          </a:p>
          <a:p>
            <a:pPr>
              <a:tabLst>
                <a:tab pos="177800" algn="l"/>
              </a:tabLst>
            </a:pPr>
            <a:endParaRPr lang="pl-PL" sz="1600" b="1">
              <a:solidFill>
                <a:srgbClr val="2E7A40"/>
              </a:solidFill>
            </a:endParaRPr>
          </a:p>
          <a:p>
            <a:pPr algn="ctr">
              <a:tabLst>
                <a:tab pos="177800" algn="l"/>
              </a:tabLst>
            </a:pPr>
            <a:r>
              <a:rPr lang="pl-PL" sz="1400">
                <a:latin typeface="+mn-lt"/>
              </a:rPr>
              <a:t>W </a:t>
            </a:r>
            <a:r>
              <a:rPr lang="pl-PL" sz="1600">
                <a:latin typeface="+mn-lt"/>
              </a:rPr>
              <a:t>każdym przypadku wszystkie podmioty i grupy podmiotów z wyjątkiem tych, o których mowa w art. 34 ust. 2 i w art. 35 ust. 8, </a:t>
            </a:r>
            <a:br>
              <a:rPr lang="pl-PL" sz="1600">
                <a:latin typeface="+mn-lt"/>
              </a:rPr>
            </a:br>
            <a:r>
              <a:rPr lang="pl-PL" sz="1600" b="1">
                <a:latin typeface="+mn-lt"/>
              </a:rPr>
              <a:t>podlegają weryfikacji zgodności co najmniej raz w roku</a:t>
            </a:r>
            <a:r>
              <a:rPr lang="pl-PL" sz="1600">
                <a:latin typeface="+mn-lt"/>
              </a:rPr>
              <a:t>. </a:t>
            </a:r>
          </a:p>
          <a:p>
            <a:pPr>
              <a:tabLst>
                <a:tab pos="177800" algn="l"/>
              </a:tabLst>
            </a:pPr>
            <a:r>
              <a:rPr lang="pl-PL" sz="1400" b="1">
                <a:latin typeface="+mn-lt"/>
              </a:rPr>
              <a:t>Weryfikacja zgodności obejmuje kontrolę bezpośrednią na miejscu </a:t>
            </a:r>
            <a:r>
              <a:rPr lang="pl-PL" sz="1400">
                <a:latin typeface="+mn-lt"/>
              </a:rPr>
              <a:t>z wyjątkiem przypadków, gdy spełnione są następujące warunki: </a:t>
            </a:r>
          </a:p>
          <a:p>
            <a:pPr marL="342900" indent="-342900">
              <a:buAutoNum type="alphaLcParenR"/>
              <a:tabLst>
                <a:tab pos="177800" algn="l"/>
              </a:tabLst>
            </a:pPr>
            <a:r>
              <a:rPr lang="pl-PL" sz="1400" dirty="0">
                <a:latin typeface="+mn-lt"/>
              </a:rPr>
              <a:t>wcześniejsze kontrole danego podmiotu lub danej grupy podmiotów nie wykazały żadnych przypadków niezgodności wypływających na integralność produktów ekologicznych lub produktów w okresie konwersji co najmniej w ciągu trzech kolejnych lat; oraz </a:t>
            </a:r>
          </a:p>
          <a:p>
            <a:pPr marL="342900" indent="-342900">
              <a:buAutoNum type="alphaLcParenR"/>
              <a:tabLst>
                <a:tab pos="177800" algn="l"/>
              </a:tabLst>
            </a:pPr>
            <a:r>
              <a:rPr lang="pl-PL" sz="1400">
                <a:latin typeface="+mn-lt"/>
              </a:rPr>
              <a:t>dany podmiot lub dana grupa podmiotów zostały ocenione na podstawie elementów, o których mowa w ust. 2 niniejszego artykułu oraz </a:t>
            </a:r>
            <a:br>
              <a:rPr lang="pl-PL" sz="1400">
                <a:latin typeface="+mn-lt"/>
              </a:rPr>
            </a:br>
            <a:r>
              <a:rPr lang="pl-PL" sz="1400">
                <a:latin typeface="+mn-lt"/>
              </a:rPr>
              <a:t>w art. 9 rozporządzenia (UE) 2017/625, jako stwarzające niskie prawdopodobieństwo wystąpienia niezgodności. </a:t>
            </a:r>
          </a:p>
          <a:p>
            <a:pPr>
              <a:tabLst>
                <a:tab pos="177800" algn="l"/>
              </a:tabLst>
            </a:pPr>
            <a:r>
              <a:rPr lang="pl-PL" sz="1400">
                <a:latin typeface="+mn-lt"/>
              </a:rPr>
              <a:t>W tym przypadku okres między dwiema kontrolami bezpośrednimi na miejscu nie przekracza 24 miesięcy.</a:t>
            </a:r>
          </a:p>
          <a:p>
            <a:pPr>
              <a:tabLst>
                <a:tab pos="177800" algn="l"/>
              </a:tabLst>
            </a:pPr>
            <a:endParaRPr lang="pl-PL" sz="1600">
              <a:latin typeface="+mn-lt"/>
            </a:endParaRPr>
          </a:p>
          <a:p>
            <a:pPr algn="ctr">
              <a:tabLst>
                <a:tab pos="177800" algn="l"/>
              </a:tabLst>
            </a:pPr>
            <a:endParaRPr lang="pl-PL" sz="1400" b="1">
              <a:latin typeface="+mn-lt"/>
            </a:endParaRPr>
          </a:p>
          <a:p>
            <a:pPr marL="541338" indent="-196850">
              <a:buFont typeface="Arial" panose="020B0604020202020204" pitchFamily="34" charset="0"/>
              <a:buChar char="•"/>
              <a:tabLst>
                <a:tab pos="444500" algn="l"/>
              </a:tabLst>
            </a:pPr>
            <a:endParaRPr lang="pl-PL" sz="1600">
              <a:latin typeface="+mn-lt"/>
            </a:endParaRPr>
          </a:p>
        </p:txBody>
      </p:sp>
      <p:pic>
        <p:nvPicPr>
          <p:cNvPr id="4" name="Obraz 3" descr="Obraz zawierający clipart, Grafika, design&#10;&#10;Zawartość wygenerowana przez sztuczną inteligencję może być niepoprawna.">
            <a:extLst>
              <a:ext uri="{FF2B5EF4-FFF2-40B4-BE49-F238E27FC236}">
                <a16:creationId xmlns:a16="http://schemas.microsoft.com/office/drawing/2014/main" xmlns="" id="{DE88A348-8DAF-F1A1-CC51-7D1F0295E3AE}"/>
              </a:ext>
            </a:extLst>
          </p:cNvPr>
          <p:cNvPicPr>
            <a:picLocks noChangeAspect="1"/>
          </p:cNvPicPr>
          <p:nvPr/>
        </p:nvPicPr>
        <p:blipFill>
          <a:blip r:embed="rId3"/>
          <a:stretch>
            <a:fillRect/>
          </a:stretch>
        </p:blipFill>
        <p:spPr>
          <a:xfrm>
            <a:off x="9540283" y="194488"/>
            <a:ext cx="2414920" cy="1046421"/>
          </a:xfrm>
          <a:prstGeom prst="rect">
            <a:avLst/>
          </a:prstGeom>
          <a:ln>
            <a:noFill/>
          </a:ln>
        </p:spPr>
      </p:pic>
      <p:sp>
        <p:nvSpPr>
          <p:cNvPr id="6" name="pole tekstowe 5">
            <a:extLst>
              <a:ext uri="{FF2B5EF4-FFF2-40B4-BE49-F238E27FC236}">
                <a16:creationId xmlns:a16="http://schemas.microsoft.com/office/drawing/2014/main" xmlns="" id="{E1D66902-0875-852D-2E48-77F9290C2D1D}"/>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10" name="Obraz 9" descr="Obraz zawierający zieleń&#10;&#10;Zawartość wygenerowana przez sztuczną inteligencję może być niepoprawna.">
            <a:extLst>
              <a:ext uri="{FF2B5EF4-FFF2-40B4-BE49-F238E27FC236}">
                <a16:creationId xmlns:a16="http://schemas.microsoft.com/office/drawing/2014/main" xmlns="" id="{E051DE34-ED1C-D28B-500D-40E177124C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spTree>
    <p:extLst>
      <p:ext uri="{BB962C8B-B14F-4D97-AF65-F5344CB8AC3E}">
        <p14:creationId xmlns:p14="http://schemas.microsoft.com/office/powerpoint/2010/main" val="267936884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F26B2AE-CDE8-3ED1-56E0-161B43539518}"/>
            </a:ext>
          </a:extLst>
        </p:cNvPr>
        <p:cNvGrpSpPr/>
        <p:nvPr/>
      </p:nvGrpSpPr>
      <p:grpSpPr>
        <a:xfrm>
          <a:off x="0" y="0"/>
          <a:ext cx="0" cy="0"/>
          <a:chOff x="0" y="0"/>
          <a:chExt cx="0" cy="0"/>
        </a:xfrm>
      </p:grpSpPr>
      <p:sp>
        <p:nvSpPr>
          <p:cNvPr id="7" name="pole tekstowe 6">
            <a:extLst>
              <a:ext uri="{FF2B5EF4-FFF2-40B4-BE49-F238E27FC236}">
                <a16:creationId xmlns:a16="http://schemas.microsoft.com/office/drawing/2014/main" xmlns="" id="{9179A62F-E627-040F-45C9-D855C7F47C0F}"/>
              </a:ext>
            </a:extLst>
          </p:cNvPr>
          <p:cNvSpPr txBox="1"/>
          <p:nvPr/>
        </p:nvSpPr>
        <p:spPr>
          <a:xfrm>
            <a:off x="1944662" y="149610"/>
            <a:ext cx="8713813" cy="738664"/>
          </a:xfrm>
          <a:prstGeom prst="rect">
            <a:avLst/>
          </a:prstGeom>
          <a:noFill/>
        </p:spPr>
        <p:txBody>
          <a:bodyPr wrap="square" lIns="91440" tIns="45720" rIns="91440" bIns="45720" rtlCol="0" anchor="t">
            <a:spAutoFit/>
          </a:bodyPr>
          <a:lstStyle/>
          <a:p>
            <a:pPr algn="ctr"/>
            <a:r>
              <a:rPr lang="pl-PL" sz="1400" i="1" dirty="0"/>
              <a:t>Rozporządzenie Parlamentu Europejskiego i Rady (UE) 2018/848: artykuł 38; </a:t>
            </a:r>
            <a:br>
              <a:rPr lang="pl-PL" sz="1400" i="1" dirty="0"/>
            </a:br>
            <a:r>
              <a:rPr lang="pl-PL" sz="1400" i="1" dirty="0"/>
              <a:t>Ustawa o rolnictwie ekologicznym i produkcji ekologicznej: artykuł 14</a:t>
            </a:r>
            <a:br>
              <a:rPr lang="pl-PL" sz="1400" i="1" dirty="0"/>
            </a:br>
            <a:r>
              <a:rPr lang="pl-PL" sz="1400" i="1" dirty="0"/>
              <a:t>Rozporządzenie Parlamentu Europejskiego I Rady (UE) 2017/625 </a:t>
            </a:r>
            <a:endParaRPr lang="pl-PL" sz="1400" dirty="0">
              <a:ea typeface="Calibri"/>
              <a:cs typeface="Calibri"/>
            </a:endParaRPr>
          </a:p>
        </p:txBody>
      </p:sp>
      <p:sp>
        <p:nvSpPr>
          <p:cNvPr id="2" name="pole tekstowe 1">
            <a:extLst>
              <a:ext uri="{FF2B5EF4-FFF2-40B4-BE49-F238E27FC236}">
                <a16:creationId xmlns:a16="http://schemas.microsoft.com/office/drawing/2014/main" xmlns="" id="{D5A20BA0-9C03-9CDF-F870-453C72ECDB05}"/>
              </a:ext>
            </a:extLst>
          </p:cNvPr>
          <p:cNvSpPr txBox="1"/>
          <p:nvPr/>
        </p:nvSpPr>
        <p:spPr>
          <a:xfrm>
            <a:off x="1" y="1552219"/>
            <a:ext cx="12191999" cy="4647426"/>
          </a:xfrm>
          <a:prstGeom prst="rect">
            <a:avLst/>
          </a:prstGeom>
          <a:noFill/>
        </p:spPr>
        <p:txBody>
          <a:bodyPr wrap="square">
            <a:spAutoFit/>
          </a:bodyPr>
          <a:lstStyle/>
          <a:p>
            <a:pPr algn="ctr">
              <a:tabLst>
                <a:tab pos="177800" algn="l"/>
              </a:tabLst>
            </a:pPr>
            <a:r>
              <a:rPr lang="pl-PL" sz="1600" b="1">
                <a:solidFill>
                  <a:srgbClr val="2E7A40"/>
                </a:solidFill>
                <a:latin typeface="+mn-lt"/>
              </a:rPr>
              <a:t>Rodzaje kontroli prowadzonych przez jednostki certyfikujące:</a:t>
            </a:r>
          </a:p>
          <a:p>
            <a:pPr>
              <a:tabLst>
                <a:tab pos="177800" algn="l"/>
              </a:tabLst>
            </a:pPr>
            <a:endParaRPr lang="pl-PL" sz="1600" b="1">
              <a:solidFill>
                <a:srgbClr val="2E7A40"/>
              </a:solidFill>
            </a:endParaRPr>
          </a:p>
          <a:p>
            <a:pPr marL="344488">
              <a:tabLst>
                <a:tab pos="444500" algn="l"/>
              </a:tabLst>
            </a:pPr>
            <a:r>
              <a:rPr lang="pl-PL" sz="1600"/>
              <a:t>Kontrole jednostek certyfikujących:</a:t>
            </a:r>
          </a:p>
          <a:p>
            <a:pPr marL="344488">
              <a:tabLst>
                <a:tab pos="444500" algn="l"/>
              </a:tabLst>
            </a:pPr>
            <a:endParaRPr lang="pl-PL" sz="1600"/>
          </a:p>
          <a:p>
            <a:pPr marL="541338" indent="-196850">
              <a:buFont typeface="Arial" panose="020B0604020202020204" pitchFamily="34" charset="0"/>
              <a:buChar char="•"/>
              <a:tabLst>
                <a:tab pos="444500" algn="l"/>
              </a:tabLst>
            </a:pPr>
            <a:r>
              <a:rPr lang="pl-PL" sz="1600"/>
              <a:t>s</a:t>
            </a:r>
            <a:r>
              <a:rPr lang="pl-PL" sz="1600">
                <a:latin typeface="+mn-lt"/>
              </a:rPr>
              <a:t>ą prowadzone zgodnie z art. 9 ust. 4 rozporządzenia (UE) 2017/625 </a:t>
            </a:r>
            <a:r>
              <a:rPr lang="pl-PL" sz="1600" b="1">
                <a:latin typeface="+mn-lt"/>
              </a:rPr>
              <a:t>przy jednoczesnym zapewnieniu</a:t>
            </a:r>
            <a:r>
              <a:rPr lang="pl-PL" sz="1600">
                <a:latin typeface="+mn-lt"/>
              </a:rPr>
              <a:t>, </a:t>
            </a:r>
            <a:r>
              <a:rPr lang="pl-PL" sz="1600" b="1">
                <a:latin typeface="+mn-lt"/>
              </a:rPr>
              <a:t>by minimalny odsetek wszystkich kontroli urzędowych podmiotów lub grup podmiotów był przeprowadzany bez zapowiedzi;</a:t>
            </a:r>
            <a:r>
              <a:rPr lang="pl-PL" sz="1600">
                <a:latin typeface="+mn-lt"/>
              </a:rPr>
              <a:t> </a:t>
            </a:r>
          </a:p>
          <a:p>
            <a:pPr marL="541338" indent="-196850">
              <a:buFont typeface="Arial" panose="020B0604020202020204" pitchFamily="34" charset="0"/>
              <a:buChar char="•"/>
              <a:tabLst>
                <a:tab pos="444500" algn="l"/>
              </a:tabLst>
            </a:pPr>
            <a:endParaRPr lang="pl-PL" sz="1600"/>
          </a:p>
          <a:p>
            <a:pPr marL="250825">
              <a:tabLst>
                <a:tab pos="719138" algn="l"/>
              </a:tabLst>
            </a:pPr>
            <a:r>
              <a:rPr lang="pl-PL" sz="1600">
                <a:latin typeface="+mn-lt"/>
              </a:rPr>
              <a:t>	</a:t>
            </a:r>
            <a:r>
              <a:rPr lang="pl-PL" sz="1600" i="1">
                <a:latin typeface="+mn-lt"/>
              </a:rPr>
              <a:t>co najmniej 10% wszystkich kontroli realizowanych w ciągu roku przez jednostkę musi być kontrolami niezapowiedzianymi</a:t>
            </a:r>
          </a:p>
          <a:p>
            <a:pPr marL="433388">
              <a:tabLst>
                <a:tab pos="719138" algn="l"/>
              </a:tabLst>
            </a:pPr>
            <a:endParaRPr lang="pl-PL" sz="800" i="1">
              <a:latin typeface="+mn-lt"/>
            </a:endParaRPr>
          </a:p>
          <a:p>
            <a:pPr marL="433388">
              <a:tabLst>
                <a:tab pos="719138" algn="l"/>
              </a:tabLst>
            </a:pPr>
            <a:endParaRPr lang="pl-PL" sz="1600" i="1">
              <a:latin typeface="+mn-lt"/>
            </a:endParaRPr>
          </a:p>
          <a:p>
            <a:pPr marL="433388">
              <a:tabLst>
                <a:tab pos="719138" algn="l"/>
              </a:tabLst>
            </a:pPr>
            <a:r>
              <a:rPr lang="pl-PL" sz="1600" i="1">
                <a:latin typeface="+mn-lt"/>
              </a:rPr>
              <a:t>Kontrole urzędowe przeprowadza się bez wcześniejszego uprzedzenia, z wyjątkiem sytuacji, w których uprzednie zawiadomienie jest konieczne, by kontrola urzędowa mogła się odbyć, i odpowiednio uzasadnione. </a:t>
            </a:r>
          </a:p>
          <a:p>
            <a:pPr marL="433388">
              <a:tabLst>
                <a:tab pos="719138" algn="l"/>
              </a:tabLst>
            </a:pPr>
            <a:r>
              <a:rPr lang="pl-PL" sz="1600" i="1">
                <a:latin typeface="+mn-lt"/>
              </a:rPr>
              <a:t>W przypadku kontroli urzędowych na wniosek podmiotu właściwy organ może zdecydować, czy kontrola ma być przeprowadzona bez wcześniejszego uprzedzenia. </a:t>
            </a:r>
          </a:p>
          <a:p>
            <a:pPr marL="433388">
              <a:tabLst>
                <a:tab pos="719138" algn="l"/>
              </a:tabLst>
            </a:pPr>
            <a:r>
              <a:rPr lang="pl-PL" sz="1600" i="1">
                <a:latin typeface="+mn-lt"/>
              </a:rPr>
              <a:t>Przeprowadzenie kontroli urzędowej po zawiadomieniu nie wyklucza kontroli urzędowej bez wcześniejszego uprzedzenia.</a:t>
            </a:r>
          </a:p>
          <a:p>
            <a:pPr marL="433388">
              <a:tabLst>
                <a:tab pos="719138" algn="l"/>
              </a:tabLst>
            </a:pPr>
            <a:r>
              <a:rPr lang="pl-PL" sz="1600" i="1">
                <a:latin typeface="+mn-lt"/>
              </a:rPr>
              <a:t>Kontrole urzędowe w miarę możliwości przeprowadza się w sposób pozwalający na zmniejszenie do niezbędnego minimum obciążenia administracyjnego i zakłóceń w działalności podmiotów, </a:t>
            </a:r>
            <a:br>
              <a:rPr lang="pl-PL" sz="1600" i="1">
                <a:latin typeface="+mn-lt"/>
              </a:rPr>
            </a:br>
            <a:r>
              <a:rPr lang="pl-PL" sz="1600" i="1">
                <a:latin typeface="+mn-lt"/>
              </a:rPr>
              <a:t>przy czym nie może to mieć negatywnego wpływu na skuteczność kontroli.</a:t>
            </a:r>
          </a:p>
          <a:p>
            <a:pPr marL="344488">
              <a:tabLst>
                <a:tab pos="444500" algn="l"/>
              </a:tabLst>
            </a:pPr>
            <a:endParaRPr lang="pl-PL" sz="1600">
              <a:latin typeface="+mn-lt"/>
            </a:endParaRPr>
          </a:p>
        </p:txBody>
      </p:sp>
      <p:sp>
        <p:nvSpPr>
          <p:cNvPr id="3" name="Prostokąt: zaokrąglone rogi 2">
            <a:extLst>
              <a:ext uri="{FF2B5EF4-FFF2-40B4-BE49-F238E27FC236}">
                <a16:creationId xmlns:a16="http://schemas.microsoft.com/office/drawing/2014/main" xmlns="" id="{E28E7C85-2478-7EA4-DC44-04D05B0CB949}"/>
              </a:ext>
            </a:extLst>
          </p:cNvPr>
          <p:cNvSpPr/>
          <p:nvPr/>
        </p:nvSpPr>
        <p:spPr>
          <a:xfrm>
            <a:off x="639429" y="3164201"/>
            <a:ext cx="10910187" cy="527512"/>
          </a:xfrm>
          <a:prstGeom prst="roundRect">
            <a:avLst/>
          </a:prstGeom>
          <a:noFill/>
          <a:ln w="57150">
            <a:solidFill>
              <a:srgbClr val="A9C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Obraz 4" descr="Obraz zawierający clipart, Grafika, design&#10;&#10;Zawartość wygenerowana przez sztuczną inteligencję może być niepoprawna.">
            <a:extLst>
              <a:ext uri="{FF2B5EF4-FFF2-40B4-BE49-F238E27FC236}">
                <a16:creationId xmlns:a16="http://schemas.microsoft.com/office/drawing/2014/main" xmlns="" id="{55BC83A6-92AD-24B2-B7B1-FF24427E88F1}"/>
              </a:ext>
            </a:extLst>
          </p:cNvPr>
          <p:cNvPicPr>
            <a:picLocks noChangeAspect="1"/>
          </p:cNvPicPr>
          <p:nvPr/>
        </p:nvPicPr>
        <p:blipFill>
          <a:blip r:embed="rId2"/>
          <a:stretch>
            <a:fillRect/>
          </a:stretch>
        </p:blipFill>
        <p:spPr>
          <a:xfrm>
            <a:off x="9540283" y="194488"/>
            <a:ext cx="2414920" cy="1046421"/>
          </a:xfrm>
          <a:prstGeom prst="rect">
            <a:avLst/>
          </a:prstGeom>
          <a:ln>
            <a:noFill/>
          </a:ln>
        </p:spPr>
      </p:pic>
      <p:sp>
        <p:nvSpPr>
          <p:cNvPr id="9" name="pole tekstowe 8">
            <a:extLst>
              <a:ext uri="{FF2B5EF4-FFF2-40B4-BE49-F238E27FC236}">
                <a16:creationId xmlns:a16="http://schemas.microsoft.com/office/drawing/2014/main" xmlns="" id="{B7D14850-5B03-DCCE-238A-E0EE44253D5A}"/>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11" name="Obraz 10" descr="Obraz zawierający zieleń&#10;&#10;Zawartość wygenerowana przez sztuczną inteligencję może być niepoprawna.">
            <a:extLst>
              <a:ext uri="{FF2B5EF4-FFF2-40B4-BE49-F238E27FC236}">
                <a16:creationId xmlns:a16="http://schemas.microsoft.com/office/drawing/2014/main" xmlns="" id="{BC549674-43AC-F355-1644-467BAE9565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spTree>
    <p:extLst>
      <p:ext uri="{BB962C8B-B14F-4D97-AF65-F5344CB8AC3E}">
        <p14:creationId xmlns:p14="http://schemas.microsoft.com/office/powerpoint/2010/main" val="86514644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2BB8C8D-03B0-C2A3-D9CC-7095D0F7B811}"/>
            </a:ext>
          </a:extLst>
        </p:cNvPr>
        <p:cNvGrpSpPr/>
        <p:nvPr/>
      </p:nvGrpSpPr>
      <p:grpSpPr>
        <a:xfrm>
          <a:off x="0" y="0"/>
          <a:ext cx="0" cy="0"/>
          <a:chOff x="0" y="0"/>
          <a:chExt cx="0" cy="0"/>
        </a:xfrm>
      </p:grpSpPr>
      <p:sp>
        <p:nvSpPr>
          <p:cNvPr id="7" name="pole tekstowe 6">
            <a:extLst>
              <a:ext uri="{FF2B5EF4-FFF2-40B4-BE49-F238E27FC236}">
                <a16:creationId xmlns:a16="http://schemas.microsoft.com/office/drawing/2014/main" xmlns="" id="{910B2604-94D0-59C7-0D3C-07EC97787169}"/>
              </a:ext>
            </a:extLst>
          </p:cNvPr>
          <p:cNvSpPr txBox="1"/>
          <p:nvPr/>
        </p:nvSpPr>
        <p:spPr>
          <a:xfrm>
            <a:off x="1944662" y="149610"/>
            <a:ext cx="8713813" cy="738664"/>
          </a:xfrm>
          <a:prstGeom prst="rect">
            <a:avLst/>
          </a:prstGeom>
          <a:noFill/>
        </p:spPr>
        <p:txBody>
          <a:bodyPr wrap="square" lIns="91440" tIns="45720" rIns="91440" bIns="45720" rtlCol="0" anchor="t">
            <a:spAutoFit/>
          </a:bodyPr>
          <a:lstStyle/>
          <a:p>
            <a:pPr algn="ctr"/>
            <a:r>
              <a:rPr lang="pl-PL" sz="1400" i="1" dirty="0"/>
              <a:t>Rozporządzenie Parlamentu Europejskiego i Rady (UE) 2018/848: artykuł 41 ustęp 4; </a:t>
            </a:r>
            <a:br>
              <a:rPr lang="pl-PL" sz="1400" i="1" dirty="0"/>
            </a:br>
            <a:r>
              <a:rPr lang="pl-PL" sz="1400" i="1" dirty="0"/>
              <a:t>Ustawa o rolnictwie ekologicznym i produkcji ekologicznej: artykuł 4</a:t>
            </a:r>
            <a:br>
              <a:rPr lang="pl-PL" sz="1400" i="1" dirty="0"/>
            </a:br>
            <a:r>
              <a:rPr lang="pl-PL" sz="1400" i="1" dirty="0"/>
              <a:t>Rozporządzenie Wykonawcze Komisji (UE) 2021/279 </a:t>
            </a:r>
            <a:endParaRPr lang="pl-PL"/>
          </a:p>
        </p:txBody>
      </p:sp>
      <p:sp>
        <p:nvSpPr>
          <p:cNvPr id="2" name="pole tekstowe 1">
            <a:extLst>
              <a:ext uri="{FF2B5EF4-FFF2-40B4-BE49-F238E27FC236}">
                <a16:creationId xmlns:a16="http://schemas.microsoft.com/office/drawing/2014/main" xmlns="" id="{567CA799-B771-5465-FCC3-D2DA56A8D681}"/>
              </a:ext>
            </a:extLst>
          </p:cNvPr>
          <p:cNvSpPr txBox="1"/>
          <p:nvPr/>
        </p:nvSpPr>
        <p:spPr>
          <a:xfrm>
            <a:off x="1559293" y="1144638"/>
            <a:ext cx="8880107" cy="707886"/>
          </a:xfrm>
          <a:prstGeom prst="rect">
            <a:avLst/>
          </a:prstGeom>
          <a:noFill/>
        </p:spPr>
        <p:txBody>
          <a:bodyPr wrap="square">
            <a:spAutoFit/>
          </a:bodyPr>
          <a:lstStyle/>
          <a:p>
            <a:pPr algn="ctr"/>
            <a:r>
              <a:rPr lang="pl-PL" sz="2400" b="1"/>
              <a:t>NIEZGODNOŚCI stwierdzone u producentów</a:t>
            </a:r>
          </a:p>
          <a:p>
            <a:pPr marL="344488">
              <a:tabLst>
                <a:tab pos="444500" algn="l"/>
              </a:tabLst>
            </a:pPr>
            <a:endParaRPr lang="pl-PL" sz="1600">
              <a:latin typeface="+mn-lt"/>
            </a:endParaRPr>
          </a:p>
        </p:txBody>
      </p:sp>
      <p:sp>
        <p:nvSpPr>
          <p:cNvPr id="4" name="pole tekstowe 3">
            <a:extLst>
              <a:ext uri="{FF2B5EF4-FFF2-40B4-BE49-F238E27FC236}">
                <a16:creationId xmlns:a16="http://schemas.microsoft.com/office/drawing/2014/main" xmlns="" id="{97082D1F-8DD7-0EAA-1B9D-A608239CB0C2}"/>
              </a:ext>
            </a:extLst>
          </p:cNvPr>
          <p:cNvSpPr txBox="1"/>
          <p:nvPr/>
        </p:nvSpPr>
        <p:spPr>
          <a:xfrm>
            <a:off x="1587285" y="1852524"/>
            <a:ext cx="8064896" cy="2139047"/>
          </a:xfrm>
          <a:prstGeom prst="rect">
            <a:avLst/>
          </a:prstGeom>
          <a:noFill/>
        </p:spPr>
        <p:txBody>
          <a:bodyPr wrap="square">
            <a:spAutoFit/>
          </a:bodyPr>
          <a:lstStyle/>
          <a:p>
            <a:r>
              <a:rPr lang="pl-PL" sz="1600">
                <a:effectLst/>
              </a:rPr>
              <a:t>Główny Inspektor - wydaje wytyczne i polecenia </a:t>
            </a:r>
            <a:br>
              <a:rPr lang="pl-PL" sz="1600">
                <a:effectLst/>
              </a:rPr>
            </a:br>
            <a:r>
              <a:rPr lang="pl-PL" sz="1600">
                <a:effectLst/>
              </a:rPr>
              <a:t>w celu zapewnienia prawidłowej realizacji </a:t>
            </a:r>
            <a:br>
              <a:rPr lang="pl-PL" sz="1600">
                <a:effectLst/>
              </a:rPr>
            </a:br>
            <a:r>
              <a:rPr lang="pl-PL" sz="1600">
                <a:effectLst/>
              </a:rPr>
              <a:t>wykonywanych przez jednostki certyfikujące zadań, </a:t>
            </a:r>
            <a:br>
              <a:rPr lang="pl-PL" sz="1600">
                <a:effectLst/>
              </a:rPr>
            </a:br>
            <a:r>
              <a:rPr lang="pl-PL" sz="1600">
                <a:effectLst/>
              </a:rPr>
              <a:t>w szczególności w celu </a:t>
            </a:r>
            <a:r>
              <a:rPr lang="pl-PL" sz="1600" b="1">
                <a:effectLst/>
              </a:rPr>
              <a:t>stosowania </a:t>
            </a:r>
            <a:br>
              <a:rPr lang="pl-PL" sz="1600" b="1">
                <a:effectLst/>
              </a:rPr>
            </a:br>
            <a:r>
              <a:rPr lang="pl-PL" sz="1600" b="1">
                <a:effectLst/>
              </a:rPr>
              <a:t>wspólnego katalogu środków</a:t>
            </a:r>
            <a:r>
              <a:rPr lang="pl-PL" sz="1600">
                <a:effectLst/>
              </a:rPr>
              <a:t>, </a:t>
            </a:r>
            <a:br>
              <a:rPr lang="pl-PL" sz="1600">
                <a:effectLst/>
              </a:rPr>
            </a:br>
            <a:r>
              <a:rPr lang="pl-PL" sz="1600">
                <a:effectLst/>
              </a:rPr>
              <a:t>o którym mowa w art. 41 ust. 4 </a:t>
            </a:r>
            <a:br>
              <a:rPr lang="pl-PL" sz="1600">
                <a:effectLst/>
              </a:rPr>
            </a:br>
            <a:r>
              <a:rPr lang="pl-PL" sz="1600">
                <a:effectLst/>
              </a:rPr>
              <a:t>rozporządzenia 2018/848</a:t>
            </a:r>
          </a:p>
          <a:p>
            <a:pPr>
              <a:spcBef>
                <a:spcPts val="600"/>
              </a:spcBef>
            </a:pPr>
            <a:endParaRPr lang="pl-PL" sz="200"/>
          </a:p>
          <a:p>
            <a:endParaRPr lang="pl-PL" sz="1400"/>
          </a:p>
        </p:txBody>
      </p:sp>
      <p:sp>
        <p:nvSpPr>
          <p:cNvPr id="5" name="pole tekstowe 4">
            <a:extLst>
              <a:ext uri="{FF2B5EF4-FFF2-40B4-BE49-F238E27FC236}">
                <a16:creationId xmlns:a16="http://schemas.microsoft.com/office/drawing/2014/main" xmlns="" id="{7DE4A198-5BB6-3979-7937-EBE122159374}"/>
              </a:ext>
            </a:extLst>
          </p:cNvPr>
          <p:cNvSpPr txBox="1"/>
          <p:nvPr/>
        </p:nvSpPr>
        <p:spPr>
          <a:xfrm rot="668265">
            <a:off x="6976253" y="2221914"/>
            <a:ext cx="3960440" cy="1200329"/>
          </a:xfrm>
          <a:prstGeom prst="rect">
            <a:avLst/>
          </a:prstGeom>
          <a:solidFill>
            <a:srgbClr val="FFB7B7"/>
          </a:solidFill>
          <a:ln w="38100">
            <a:solidFill>
              <a:srgbClr val="FF0000"/>
            </a:solidFill>
          </a:ln>
        </p:spPr>
        <p:txBody>
          <a:bodyPr wrap="square" rtlCol="0">
            <a:spAutoFit/>
          </a:bodyPr>
          <a:lstStyle/>
          <a:p>
            <a:pPr algn="ctr"/>
            <a:r>
              <a:rPr lang="pl-PL" b="1"/>
              <a:t>Wspólny katalog sankcji </a:t>
            </a:r>
            <a:br>
              <a:rPr lang="pl-PL" b="1"/>
            </a:br>
            <a:r>
              <a:rPr lang="pl-PL" b="1"/>
              <a:t>dla certyfikowanych podmiotów, </a:t>
            </a:r>
          </a:p>
          <a:p>
            <a:pPr algn="ctr"/>
            <a:r>
              <a:rPr lang="pl-PL" b="1"/>
              <a:t>który stosują wszystkie </a:t>
            </a:r>
            <a:br>
              <a:rPr lang="pl-PL" b="1"/>
            </a:br>
            <a:r>
              <a:rPr lang="pl-PL" b="1"/>
              <a:t>jednostki certyfikujące w Polsce</a:t>
            </a:r>
          </a:p>
        </p:txBody>
      </p:sp>
      <p:sp>
        <p:nvSpPr>
          <p:cNvPr id="9" name="pole tekstowe 8">
            <a:extLst>
              <a:ext uri="{FF2B5EF4-FFF2-40B4-BE49-F238E27FC236}">
                <a16:creationId xmlns:a16="http://schemas.microsoft.com/office/drawing/2014/main" xmlns="" id="{DF6AF620-4516-BBE8-1369-800DCB509D70}"/>
              </a:ext>
            </a:extLst>
          </p:cNvPr>
          <p:cNvSpPr txBox="1"/>
          <p:nvPr/>
        </p:nvSpPr>
        <p:spPr>
          <a:xfrm>
            <a:off x="457199" y="3687901"/>
            <a:ext cx="9363075" cy="2954655"/>
          </a:xfrm>
          <a:prstGeom prst="rect">
            <a:avLst/>
          </a:prstGeom>
          <a:noFill/>
        </p:spPr>
        <p:txBody>
          <a:bodyPr wrap="square">
            <a:spAutoFit/>
          </a:bodyPr>
          <a:lstStyle/>
          <a:p>
            <a:pPr>
              <a:spcBef>
                <a:spcPts val="600"/>
              </a:spcBef>
            </a:pPr>
            <a:r>
              <a:rPr lang="pl-PL" sz="1400"/>
              <a:t>Ten krajowy </a:t>
            </a:r>
            <a:r>
              <a:rPr lang="pl-PL" sz="1400" b="1"/>
              <a:t>katalog środków obejmuje </a:t>
            </a:r>
            <a:r>
              <a:rPr lang="pl-PL" sz="1400"/>
              <a:t>co najmniej:</a:t>
            </a:r>
          </a:p>
          <a:p>
            <a:r>
              <a:rPr lang="pl-PL" sz="1400"/>
              <a:t>a) </a:t>
            </a:r>
            <a:r>
              <a:rPr lang="pl-PL" sz="1400" b="1"/>
              <a:t>wykaz niezgodności </a:t>
            </a:r>
            <a:r>
              <a:rPr lang="pl-PL" sz="1400"/>
              <a:t>z przepisami wraz z odniesieniem do przepisów szczegółowych rozporządzenia (UE) 2018/848 lub aktu delegowanego bądź wykonawczego przyjętego zgodnie </a:t>
            </a:r>
            <a:br>
              <a:rPr lang="pl-PL" sz="1400"/>
            </a:br>
            <a:r>
              <a:rPr lang="pl-PL" sz="1400"/>
              <a:t>z tym rozporządzeniem;</a:t>
            </a:r>
          </a:p>
          <a:p>
            <a:r>
              <a:rPr lang="pl-PL" sz="1400"/>
              <a:t>b) </a:t>
            </a:r>
            <a:r>
              <a:rPr lang="pl-PL" sz="1400" b="1"/>
              <a:t>zaklasyfikowanie </a:t>
            </a:r>
            <a:r>
              <a:rPr lang="pl-PL" sz="1400" b="1">
                <a:solidFill>
                  <a:srgbClr val="FF0000"/>
                </a:solidFill>
              </a:rPr>
              <a:t>niezgodności</a:t>
            </a:r>
            <a:r>
              <a:rPr lang="pl-PL" sz="1400" b="1"/>
              <a:t> z przepisami do trzech kategorii: </a:t>
            </a:r>
          </a:p>
          <a:p>
            <a:pPr marL="444500"/>
            <a:r>
              <a:rPr lang="pl-PL" b="1">
                <a:solidFill>
                  <a:srgbClr val="FF0000"/>
                </a:solidFill>
              </a:rPr>
              <a:t>nieznaczne, znaczne i krytyczne</a:t>
            </a:r>
            <a:r>
              <a:rPr lang="pl-PL" sz="1400"/>
              <a:t>, z uwzględnieniem co najmniej następujących kryteriów:</a:t>
            </a:r>
          </a:p>
          <a:p>
            <a:pPr marL="628650" lvl="1" indent="-171450">
              <a:buFont typeface="Arial" panose="020B0604020202020204" pitchFamily="34" charset="0"/>
              <a:buChar char="•"/>
            </a:pPr>
            <a:r>
              <a:rPr lang="pl-PL" sz="1400"/>
              <a:t>stosowanie </a:t>
            </a:r>
            <a:r>
              <a:rPr lang="pl-PL" sz="1400" b="1"/>
              <a:t>środków ostrożności</a:t>
            </a:r>
            <a:r>
              <a:rPr lang="pl-PL" sz="1400"/>
              <a:t>, o których mowa w art. 28 ust. 1 rozporządzenia (UE) 2018/848, oraz własnych kontroli, o których mowa w art. 9 ust. 1 lit. d) rozporządzenia (UE) 2017/625;</a:t>
            </a:r>
          </a:p>
          <a:p>
            <a:pPr marL="628650" lvl="1" indent="-171450">
              <a:buFont typeface="Arial" panose="020B0604020202020204" pitchFamily="34" charset="0"/>
              <a:buChar char="•"/>
            </a:pPr>
            <a:r>
              <a:rPr lang="pl-PL" sz="1400"/>
              <a:t>wpływ na </a:t>
            </a:r>
            <a:r>
              <a:rPr lang="pl-PL" sz="1400" b="1"/>
              <a:t>integralność</a:t>
            </a:r>
            <a:r>
              <a:rPr lang="pl-PL" sz="1400"/>
              <a:t> produktów ekologicznych lub produktów w okresie konwersji;</a:t>
            </a:r>
          </a:p>
          <a:p>
            <a:pPr marL="628650" lvl="1" indent="-171450">
              <a:buFont typeface="Arial" panose="020B0604020202020204" pitchFamily="34" charset="0"/>
              <a:buChar char="•"/>
            </a:pPr>
            <a:r>
              <a:rPr lang="pl-PL" sz="1400"/>
              <a:t>zdolność systemu </a:t>
            </a:r>
            <a:r>
              <a:rPr lang="pl-PL" sz="1400" b="1"/>
              <a:t>identyfikowalności</a:t>
            </a:r>
            <a:r>
              <a:rPr lang="pl-PL" sz="1400"/>
              <a:t> do zlokalizowania danego produktu lub produktów w łańcuchu dostaw;</a:t>
            </a:r>
          </a:p>
          <a:p>
            <a:pPr marL="628650" lvl="1" indent="-171450">
              <a:buFont typeface="Arial" panose="020B0604020202020204" pitchFamily="34" charset="0"/>
              <a:buChar char="•"/>
            </a:pPr>
            <a:r>
              <a:rPr lang="pl-PL" sz="1400"/>
              <a:t>odpowiedź właściwego organu lub, w stosownych przypadkach, organu kontrolnego lub jednostki certyfikującej na poprzednie wnioski;</a:t>
            </a:r>
          </a:p>
          <a:p>
            <a:r>
              <a:rPr lang="pl-PL" sz="1400"/>
              <a:t>c) środki odpowiadające różnym kategoriom niezgodności z przepisami</a:t>
            </a:r>
          </a:p>
        </p:txBody>
      </p:sp>
      <p:pic>
        <p:nvPicPr>
          <p:cNvPr id="6" name="Obraz 5" descr="Obraz zawierający clipart, Grafika, design&#10;&#10;Zawartość wygenerowana przez sztuczną inteligencję może być niepoprawna.">
            <a:extLst>
              <a:ext uri="{FF2B5EF4-FFF2-40B4-BE49-F238E27FC236}">
                <a16:creationId xmlns:a16="http://schemas.microsoft.com/office/drawing/2014/main" xmlns="" id="{84788F34-2F1A-535B-A486-4B49F490AA15}"/>
              </a:ext>
            </a:extLst>
          </p:cNvPr>
          <p:cNvPicPr>
            <a:picLocks noChangeAspect="1"/>
          </p:cNvPicPr>
          <p:nvPr/>
        </p:nvPicPr>
        <p:blipFill>
          <a:blip r:embed="rId2"/>
          <a:stretch>
            <a:fillRect/>
          </a:stretch>
        </p:blipFill>
        <p:spPr>
          <a:xfrm>
            <a:off x="9540283" y="194488"/>
            <a:ext cx="2414920" cy="1046421"/>
          </a:xfrm>
          <a:prstGeom prst="rect">
            <a:avLst/>
          </a:prstGeom>
          <a:ln>
            <a:noFill/>
          </a:ln>
        </p:spPr>
      </p:pic>
      <p:sp>
        <p:nvSpPr>
          <p:cNvPr id="11" name="pole tekstowe 10">
            <a:extLst>
              <a:ext uri="{FF2B5EF4-FFF2-40B4-BE49-F238E27FC236}">
                <a16:creationId xmlns:a16="http://schemas.microsoft.com/office/drawing/2014/main" xmlns="" id="{6EFD9CD7-7F8C-640E-C840-2AEE28EDB19A}"/>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13" name="Obraz 12" descr="Obraz zawierający zieleń&#10;&#10;Zawartość wygenerowana przez sztuczną inteligencję może być niepoprawna.">
            <a:extLst>
              <a:ext uri="{FF2B5EF4-FFF2-40B4-BE49-F238E27FC236}">
                <a16:creationId xmlns:a16="http://schemas.microsoft.com/office/drawing/2014/main" xmlns="" id="{D3B40DD3-9207-83B2-952F-30517F0A8C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spTree>
    <p:extLst>
      <p:ext uri="{BB962C8B-B14F-4D97-AF65-F5344CB8AC3E}">
        <p14:creationId xmlns:p14="http://schemas.microsoft.com/office/powerpoint/2010/main" val="33815278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FFCE234-38C2-A6A9-1D91-35CE67620175}"/>
            </a:ext>
          </a:extLst>
        </p:cNvPr>
        <p:cNvGrpSpPr/>
        <p:nvPr/>
      </p:nvGrpSpPr>
      <p:grpSpPr>
        <a:xfrm>
          <a:off x="0" y="0"/>
          <a:ext cx="0" cy="0"/>
          <a:chOff x="0" y="0"/>
          <a:chExt cx="0" cy="0"/>
        </a:xfrm>
      </p:grpSpPr>
      <p:sp>
        <p:nvSpPr>
          <p:cNvPr id="4" name="Prostokąt: zaokrąglone rogi 3">
            <a:extLst>
              <a:ext uri="{FF2B5EF4-FFF2-40B4-BE49-F238E27FC236}">
                <a16:creationId xmlns:a16="http://schemas.microsoft.com/office/drawing/2014/main" xmlns="" id="{E6116E53-6EEB-5F9B-5905-A50485BD9709}"/>
              </a:ext>
            </a:extLst>
          </p:cNvPr>
          <p:cNvSpPr/>
          <p:nvPr/>
        </p:nvSpPr>
        <p:spPr>
          <a:xfrm>
            <a:off x="2015262" y="468187"/>
            <a:ext cx="7129729" cy="432048"/>
          </a:xfrm>
          <a:prstGeom prst="roundRect">
            <a:avLst/>
          </a:prstGeom>
          <a:solidFill>
            <a:schemeClr val="bg2">
              <a:lumMod val="20000"/>
              <a:lumOff val="80000"/>
            </a:schemeClr>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pl-PL" sz="14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Przysłanie do JEDNOSTKI CERTYFIKUJĄCEJ zgłoszenia działalności w rolnictwie ekologicznym </a:t>
            </a:r>
            <a:endParaRPr lang="pl-PL" sz="1400" b="1"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Prostokąt: zaokrąglone rogi 5">
            <a:extLst>
              <a:ext uri="{FF2B5EF4-FFF2-40B4-BE49-F238E27FC236}">
                <a16:creationId xmlns:a16="http://schemas.microsoft.com/office/drawing/2014/main" xmlns="" id="{9AF846CB-1D8D-7FB7-E2FC-88C9483A5150}"/>
              </a:ext>
            </a:extLst>
          </p:cNvPr>
          <p:cNvSpPr/>
          <p:nvPr/>
        </p:nvSpPr>
        <p:spPr>
          <a:xfrm>
            <a:off x="2015262" y="1205035"/>
            <a:ext cx="7129728" cy="432048"/>
          </a:xfrm>
          <a:prstGeom prst="roundRect">
            <a:avLst/>
          </a:prstGeom>
          <a:solidFill>
            <a:schemeClr val="bg2">
              <a:lumMod val="20000"/>
              <a:lumOff val="80000"/>
            </a:schemeClr>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pl-PL" sz="1400" b="1" kern="100">
                <a:solidFill>
                  <a:srgbClr val="000000"/>
                </a:solidFill>
                <a:latin typeface="Calibri" panose="020F0502020204030204" pitchFamily="34" charset="0"/>
                <a:cs typeface="Times New Roman" panose="02020603050405020304" pitchFamily="18" charset="0"/>
              </a:rPr>
              <a:t>Objęcie przez WIJHARS systemem kontroli</a:t>
            </a:r>
          </a:p>
        </p:txBody>
      </p:sp>
      <p:sp>
        <p:nvSpPr>
          <p:cNvPr id="9" name="Prostokąt: zaokrąglone rogi 8">
            <a:extLst>
              <a:ext uri="{FF2B5EF4-FFF2-40B4-BE49-F238E27FC236}">
                <a16:creationId xmlns:a16="http://schemas.microsoft.com/office/drawing/2014/main" xmlns="" id="{CF84EB58-6177-E111-453C-0FDCF78DD4E7}"/>
              </a:ext>
            </a:extLst>
          </p:cNvPr>
          <p:cNvSpPr/>
          <p:nvPr/>
        </p:nvSpPr>
        <p:spPr>
          <a:xfrm>
            <a:off x="2015262" y="1941883"/>
            <a:ext cx="7129725" cy="432048"/>
          </a:xfrm>
          <a:prstGeom prst="roundRect">
            <a:avLst/>
          </a:prstGeom>
          <a:solidFill>
            <a:schemeClr val="bg2">
              <a:lumMod val="20000"/>
              <a:lumOff val="80000"/>
            </a:schemeClr>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pl-PL" sz="1400" b="1" kern="100">
                <a:solidFill>
                  <a:srgbClr val="000000"/>
                </a:solidFill>
                <a:latin typeface="Calibri" panose="020F0502020204030204" pitchFamily="34" charset="0"/>
                <a:cs typeface="Times New Roman" panose="02020603050405020304" pitchFamily="18" charset="0"/>
              </a:rPr>
              <a:t>Umowa z jednostką certyfikującą w sprawie kontroli i certyfikacji</a:t>
            </a:r>
          </a:p>
        </p:txBody>
      </p:sp>
      <p:sp>
        <p:nvSpPr>
          <p:cNvPr id="10" name="Prostokąt: zaokrąglone rogi 9">
            <a:extLst>
              <a:ext uri="{FF2B5EF4-FFF2-40B4-BE49-F238E27FC236}">
                <a16:creationId xmlns:a16="http://schemas.microsoft.com/office/drawing/2014/main" xmlns="" id="{2E90DB40-53F2-51D0-AB72-DCDFAC6906C7}"/>
              </a:ext>
            </a:extLst>
          </p:cNvPr>
          <p:cNvSpPr/>
          <p:nvPr/>
        </p:nvSpPr>
        <p:spPr>
          <a:xfrm>
            <a:off x="2015262" y="2678731"/>
            <a:ext cx="7129722" cy="432048"/>
          </a:xfrm>
          <a:prstGeom prst="roundRect">
            <a:avLst/>
          </a:prstGeom>
          <a:solidFill>
            <a:schemeClr val="bg2">
              <a:lumMod val="20000"/>
              <a:lumOff val="80000"/>
            </a:schemeClr>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pl-PL" sz="1400" b="1" kern="100">
                <a:solidFill>
                  <a:srgbClr val="000000"/>
                </a:solidFill>
                <a:latin typeface="Calibri" panose="020F0502020204030204" pitchFamily="34" charset="0"/>
                <a:cs typeface="Times New Roman" panose="02020603050405020304" pitchFamily="18" charset="0"/>
              </a:rPr>
              <a:t>Wniosek o certyfikację (dokumenty jednostki certyfikującej). </a:t>
            </a:r>
            <a:br>
              <a:rPr lang="pl-PL" sz="1400" b="1" kern="100">
                <a:solidFill>
                  <a:srgbClr val="000000"/>
                </a:solidFill>
                <a:latin typeface="Calibri" panose="020F0502020204030204" pitchFamily="34" charset="0"/>
                <a:cs typeface="Times New Roman" panose="02020603050405020304" pitchFamily="18" charset="0"/>
              </a:rPr>
            </a:br>
            <a:r>
              <a:rPr lang="pl-PL" sz="1400" b="1" kern="100">
                <a:solidFill>
                  <a:srgbClr val="000000"/>
                </a:solidFill>
                <a:latin typeface="Calibri" panose="020F0502020204030204" pitchFamily="34" charset="0"/>
                <a:cs typeface="Times New Roman" panose="02020603050405020304" pitchFamily="18" charset="0"/>
              </a:rPr>
              <a:t>Przegląd wniosku, przygotowanie kontroli.</a:t>
            </a:r>
          </a:p>
        </p:txBody>
      </p:sp>
      <p:sp>
        <p:nvSpPr>
          <p:cNvPr id="11" name="Prostokąt: zaokrąglone rogi 10">
            <a:extLst>
              <a:ext uri="{FF2B5EF4-FFF2-40B4-BE49-F238E27FC236}">
                <a16:creationId xmlns:a16="http://schemas.microsoft.com/office/drawing/2014/main" xmlns="" id="{40463226-6781-9757-6272-7D219968F0AD}"/>
              </a:ext>
            </a:extLst>
          </p:cNvPr>
          <p:cNvSpPr/>
          <p:nvPr/>
        </p:nvSpPr>
        <p:spPr>
          <a:xfrm>
            <a:off x="2015262" y="3442220"/>
            <a:ext cx="7129720" cy="432048"/>
          </a:xfrm>
          <a:prstGeom prst="roundRect">
            <a:avLst/>
          </a:prstGeom>
          <a:solidFill>
            <a:schemeClr val="bg2">
              <a:lumMod val="20000"/>
              <a:lumOff val="80000"/>
            </a:schemeClr>
          </a:solidFill>
          <a:ln w="38100">
            <a:solidFill>
              <a:srgbClr val="A9C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pl-PL" sz="1400" b="1" kern="100">
                <a:solidFill>
                  <a:srgbClr val="000000"/>
                </a:solidFill>
                <a:latin typeface="Calibri" panose="020F0502020204030204" pitchFamily="34" charset="0"/>
                <a:cs typeface="Times New Roman" panose="02020603050405020304" pitchFamily="18" charset="0"/>
              </a:rPr>
              <a:t>Kontrola inspektora jednostki certyfikującej</a:t>
            </a:r>
          </a:p>
        </p:txBody>
      </p:sp>
      <p:sp>
        <p:nvSpPr>
          <p:cNvPr id="12" name="Prostokąt: zaokrąglone rogi 11">
            <a:extLst>
              <a:ext uri="{FF2B5EF4-FFF2-40B4-BE49-F238E27FC236}">
                <a16:creationId xmlns:a16="http://schemas.microsoft.com/office/drawing/2014/main" xmlns="" id="{7930E288-2C16-FCFC-1E75-579A4D0F84A1}"/>
              </a:ext>
            </a:extLst>
          </p:cNvPr>
          <p:cNvSpPr/>
          <p:nvPr/>
        </p:nvSpPr>
        <p:spPr>
          <a:xfrm>
            <a:off x="2015262" y="4179068"/>
            <a:ext cx="7129717" cy="659562"/>
          </a:xfrm>
          <a:prstGeom prst="roundRect">
            <a:avLst/>
          </a:prstGeom>
          <a:solidFill>
            <a:schemeClr val="bg2">
              <a:lumMod val="20000"/>
              <a:lumOff val="80000"/>
            </a:schemeClr>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pl-PL" sz="1400" b="1" kern="100">
                <a:solidFill>
                  <a:srgbClr val="000000"/>
                </a:solidFill>
                <a:latin typeface="Calibri" panose="020F0502020204030204" pitchFamily="34" charset="0"/>
                <a:cs typeface="Times New Roman" panose="02020603050405020304" pitchFamily="18" charset="0"/>
              </a:rPr>
              <a:t>Przegląd dokumentacji po kontroli. </a:t>
            </a:r>
            <a:br>
              <a:rPr lang="pl-PL" sz="1400" b="1" kern="100">
                <a:solidFill>
                  <a:srgbClr val="000000"/>
                </a:solidFill>
                <a:latin typeface="Calibri" panose="020F0502020204030204" pitchFamily="34" charset="0"/>
                <a:cs typeface="Times New Roman" panose="02020603050405020304" pitchFamily="18" charset="0"/>
              </a:rPr>
            </a:br>
            <a:r>
              <a:rPr lang="pl-PL" sz="1400" b="1" kern="100">
                <a:solidFill>
                  <a:srgbClr val="000000"/>
                </a:solidFill>
                <a:latin typeface="Calibri" panose="020F0502020204030204" pitchFamily="34" charset="0"/>
                <a:cs typeface="Times New Roman" panose="02020603050405020304" pitchFamily="18" charset="0"/>
              </a:rPr>
              <a:t>Podjęcie decyzji </a:t>
            </a:r>
            <a:br>
              <a:rPr lang="pl-PL" sz="1400" b="1" kern="100">
                <a:solidFill>
                  <a:srgbClr val="000000"/>
                </a:solidFill>
                <a:latin typeface="Calibri" panose="020F0502020204030204" pitchFamily="34" charset="0"/>
                <a:cs typeface="Times New Roman" panose="02020603050405020304" pitchFamily="18" charset="0"/>
              </a:rPr>
            </a:br>
            <a:r>
              <a:rPr lang="pl-PL" sz="1400" b="1" kern="100">
                <a:solidFill>
                  <a:srgbClr val="000000"/>
                </a:solidFill>
                <a:latin typeface="Calibri" panose="020F0502020204030204" pitchFamily="34" charset="0"/>
                <a:cs typeface="Times New Roman" panose="02020603050405020304" pitchFamily="18" charset="0"/>
              </a:rPr>
              <a:t>Certyfikat</a:t>
            </a:r>
          </a:p>
        </p:txBody>
      </p:sp>
      <p:sp>
        <p:nvSpPr>
          <p:cNvPr id="13" name="Prostokąt: zaokrąglone rogi 12">
            <a:extLst>
              <a:ext uri="{FF2B5EF4-FFF2-40B4-BE49-F238E27FC236}">
                <a16:creationId xmlns:a16="http://schemas.microsoft.com/office/drawing/2014/main" xmlns="" id="{729A1D7E-967A-BAFC-F33B-45759F12191F}"/>
              </a:ext>
            </a:extLst>
          </p:cNvPr>
          <p:cNvSpPr/>
          <p:nvPr/>
        </p:nvSpPr>
        <p:spPr>
          <a:xfrm>
            <a:off x="3056476" y="5168538"/>
            <a:ext cx="5144139" cy="432048"/>
          </a:xfrm>
          <a:prstGeom prst="roundRect">
            <a:avLst/>
          </a:prstGeom>
          <a:solidFill>
            <a:schemeClr val="bg2">
              <a:lumMod val="20000"/>
              <a:lumOff val="80000"/>
            </a:schemeClr>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pl-PL" sz="1400" b="1" kern="100">
                <a:solidFill>
                  <a:srgbClr val="000000"/>
                </a:solidFill>
                <a:latin typeface="Calibri" panose="020F0502020204030204" pitchFamily="34" charset="0"/>
                <a:cs typeface="Times New Roman" panose="02020603050405020304" pitchFamily="18" charset="0"/>
              </a:rPr>
              <a:t>Nadzór nad zgłoszoną działalnością</a:t>
            </a:r>
          </a:p>
        </p:txBody>
      </p:sp>
      <p:sp>
        <p:nvSpPr>
          <p:cNvPr id="14" name="Strzałka: w dół 13">
            <a:extLst>
              <a:ext uri="{FF2B5EF4-FFF2-40B4-BE49-F238E27FC236}">
                <a16:creationId xmlns:a16="http://schemas.microsoft.com/office/drawing/2014/main" xmlns="" id="{21D94B97-3731-6075-5B15-939B724FA2FD}"/>
              </a:ext>
            </a:extLst>
          </p:cNvPr>
          <p:cNvSpPr/>
          <p:nvPr/>
        </p:nvSpPr>
        <p:spPr>
          <a:xfrm>
            <a:off x="4906013" y="944623"/>
            <a:ext cx="1440160" cy="216024"/>
          </a:xfrm>
          <a:prstGeom prst="downArrow">
            <a:avLst/>
          </a:prstGeom>
          <a:gradFill flip="none" rotWithShape="1">
            <a:gsLst>
              <a:gs pos="0">
                <a:srgbClr val="008000">
                  <a:tint val="66000"/>
                  <a:satMod val="160000"/>
                </a:srgbClr>
              </a:gs>
              <a:gs pos="50000">
                <a:srgbClr val="008000">
                  <a:tint val="44500"/>
                  <a:satMod val="160000"/>
                </a:srgbClr>
              </a:gs>
              <a:gs pos="100000">
                <a:srgbClr val="008000">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Strzałka: w dół 14">
            <a:extLst>
              <a:ext uri="{FF2B5EF4-FFF2-40B4-BE49-F238E27FC236}">
                <a16:creationId xmlns:a16="http://schemas.microsoft.com/office/drawing/2014/main" xmlns="" id="{7EDB73B3-067F-C3A2-FB83-17D25C688F6A}"/>
              </a:ext>
            </a:extLst>
          </p:cNvPr>
          <p:cNvSpPr/>
          <p:nvPr/>
        </p:nvSpPr>
        <p:spPr>
          <a:xfrm>
            <a:off x="4906013" y="1691084"/>
            <a:ext cx="1440160" cy="216024"/>
          </a:xfrm>
          <a:prstGeom prst="downArrow">
            <a:avLst/>
          </a:prstGeom>
          <a:gradFill flip="none" rotWithShape="1">
            <a:gsLst>
              <a:gs pos="0">
                <a:srgbClr val="008000">
                  <a:tint val="66000"/>
                  <a:satMod val="160000"/>
                </a:srgbClr>
              </a:gs>
              <a:gs pos="50000">
                <a:srgbClr val="008000">
                  <a:tint val="44500"/>
                  <a:satMod val="160000"/>
                </a:srgbClr>
              </a:gs>
              <a:gs pos="100000">
                <a:srgbClr val="008000">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Strzałka: w dół 15">
            <a:extLst>
              <a:ext uri="{FF2B5EF4-FFF2-40B4-BE49-F238E27FC236}">
                <a16:creationId xmlns:a16="http://schemas.microsoft.com/office/drawing/2014/main" xmlns="" id="{33BA9AD5-87F5-F16B-E62E-2629193C69FF}"/>
              </a:ext>
            </a:extLst>
          </p:cNvPr>
          <p:cNvSpPr/>
          <p:nvPr/>
        </p:nvSpPr>
        <p:spPr>
          <a:xfrm>
            <a:off x="4926231" y="2418319"/>
            <a:ext cx="1440160" cy="216024"/>
          </a:xfrm>
          <a:prstGeom prst="downArrow">
            <a:avLst/>
          </a:prstGeom>
          <a:gradFill flip="none" rotWithShape="1">
            <a:gsLst>
              <a:gs pos="0">
                <a:srgbClr val="008000">
                  <a:tint val="66000"/>
                  <a:satMod val="160000"/>
                </a:srgbClr>
              </a:gs>
              <a:gs pos="50000">
                <a:srgbClr val="008000">
                  <a:tint val="44500"/>
                  <a:satMod val="160000"/>
                </a:srgbClr>
              </a:gs>
              <a:gs pos="100000">
                <a:srgbClr val="008000">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Strzałka: w dół 16">
            <a:extLst>
              <a:ext uri="{FF2B5EF4-FFF2-40B4-BE49-F238E27FC236}">
                <a16:creationId xmlns:a16="http://schemas.microsoft.com/office/drawing/2014/main" xmlns="" id="{44A11BE7-6849-7026-4622-B7ADCB7AE704}"/>
              </a:ext>
            </a:extLst>
          </p:cNvPr>
          <p:cNvSpPr/>
          <p:nvPr/>
        </p:nvSpPr>
        <p:spPr>
          <a:xfrm>
            <a:off x="4933131" y="3178477"/>
            <a:ext cx="1440160" cy="216024"/>
          </a:xfrm>
          <a:prstGeom prst="downArrow">
            <a:avLst/>
          </a:prstGeom>
          <a:gradFill flip="none" rotWithShape="1">
            <a:gsLst>
              <a:gs pos="0">
                <a:srgbClr val="008000">
                  <a:tint val="66000"/>
                  <a:satMod val="160000"/>
                </a:srgbClr>
              </a:gs>
              <a:gs pos="50000">
                <a:srgbClr val="008000">
                  <a:tint val="44500"/>
                  <a:satMod val="160000"/>
                </a:srgbClr>
              </a:gs>
              <a:gs pos="100000">
                <a:srgbClr val="008000">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Strzałka: w dół 17">
            <a:extLst>
              <a:ext uri="{FF2B5EF4-FFF2-40B4-BE49-F238E27FC236}">
                <a16:creationId xmlns:a16="http://schemas.microsoft.com/office/drawing/2014/main" xmlns="" id="{946AE0D5-E09C-140C-4FBE-17FB70754875}"/>
              </a:ext>
            </a:extLst>
          </p:cNvPr>
          <p:cNvSpPr/>
          <p:nvPr/>
        </p:nvSpPr>
        <p:spPr>
          <a:xfrm>
            <a:off x="4906013" y="3915684"/>
            <a:ext cx="1440160" cy="216024"/>
          </a:xfrm>
          <a:prstGeom prst="downArrow">
            <a:avLst/>
          </a:prstGeom>
          <a:gradFill flip="none" rotWithShape="1">
            <a:gsLst>
              <a:gs pos="0">
                <a:srgbClr val="008000">
                  <a:tint val="66000"/>
                  <a:satMod val="160000"/>
                </a:srgbClr>
              </a:gs>
              <a:gs pos="50000">
                <a:srgbClr val="008000">
                  <a:tint val="44500"/>
                  <a:satMod val="160000"/>
                </a:srgbClr>
              </a:gs>
              <a:gs pos="100000">
                <a:srgbClr val="008000">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Strzałka: w dół 18">
            <a:extLst>
              <a:ext uri="{FF2B5EF4-FFF2-40B4-BE49-F238E27FC236}">
                <a16:creationId xmlns:a16="http://schemas.microsoft.com/office/drawing/2014/main" xmlns="" id="{F8FF4A3F-1623-94C2-2AB9-532ECF36D495}"/>
              </a:ext>
            </a:extLst>
          </p:cNvPr>
          <p:cNvSpPr/>
          <p:nvPr/>
        </p:nvSpPr>
        <p:spPr>
          <a:xfrm>
            <a:off x="4888744" y="4895572"/>
            <a:ext cx="1440160" cy="216024"/>
          </a:xfrm>
          <a:prstGeom prst="downArrow">
            <a:avLst/>
          </a:prstGeom>
          <a:gradFill flip="none" rotWithShape="1">
            <a:gsLst>
              <a:gs pos="0">
                <a:srgbClr val="008000">
                  <a:tint val="66000"/>
                  <a:satMod val="160000"/>
                </a:srgbClr>
              </a:gs>
              <a:gs pos="50000">
                <a:srgbClr val="008000">
                  <a:tint val="44500"/>
                  <a:satMod val="160000"/>
                </a:srgbClr>
              </a:gs>
              <a:gs pos="100000">
                <a:srgbClr val="008000">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 name="pole tekstowe 19">
            <a:extLst>
              <a:ext uri="{FF2B5EF4-FFF2-40B4-BE49-F238E27FC236}">
                <a16:creationId xmlns:a16="http://schemas.microsoft.com/office/drawing/2014/main" xmlns="" id="{5E54D4E6-8328-D21B-E3E0-12DB92062585}"/>
              </a:ext>
            </a:extLst>
          </p:cNvPr>
          <p:cNvSpPr txBox="1"/>
          <p:nvPr/>
        </p:nvSpPr>
        <p:spPr>
          <a:xfrm>
            <a:off x="9737055" y="2362952"/>
            <a:ext cx="2016224" cy="2031325"/>
          </a:xfrm>
          <a:prstGeom prst="rect">
            <a:avLst/>
          </a:prstGeom>
          <a:solidFill>
            <a:srgbClr val="CCECFF"/>
          </a:solidFill>
          <a:ln w="38100">
            <a:solidFill>
              <a:srgbClr val="0070C0"/>
            </a:solidFill>
          </a:ln>
        </p:spPr>
        <p:txBody>
          <a:bodyPr wrap="square" rtlCol="0">
            <a:spAutoFit/>
          </a:bodyPr>
          <a:lstStyle/>
          <a:p>
            <a:pPr algn="ctr"/>
            <a:r>
              <a:rPr lang="pl-PL" b="1">
                <a:latin typeface="+mn-lt"/>
              </a:rPr>
              <a:t>Plan działalności ekologicznej, </a:t>
            </a:r>
            <a:br>
              <a:rPr lang="pl-PL" b="1">
                <a:latin typeface="+mn-lt"/>
              </a:rPr>
            </a:br>
            <a:r>
              <a:rPr lang="pl-PL" b="1">
                <a:latin typeface="+mn-lt"/>
              </a:rPr>
              <a:t>Wniosek o dopłaty do Interwencji Rolnictwo Ekologiczne </a:t>
            </a:r>
            <a:br>
              <a:rPr lang="pl-PL" b="1">
                <a:latin typeface="+mn-lt"/>
              </a:rPr>
            </a:br>
            <a:r>
              <a:rPr lang="pl-PL" b="1">
                <a:latin typeface="+mn-lt"/>
              </a:rPr>
              <a:t>ARIMR</a:t>
            </a:r>
          </a:p>
        </p:txBody>
      </p:sp>
      <p:cxnSp>
        <p:nvCxnSpPr>
          <p:cNvPr id="21" name="Łącznik prosty 20">
            <a:extLst>
              <a:ext uri="{FF2B5EF4-FFF2-40B4-BE49-F238E27FC236}">
                <a16:creationId xmlns:a16="http://schemas.microsoft.com/office/drawing/2014/main" xmlns="" id="{E3274534-B0AF-90C1-2A01-628465B4604C}"/>
              </a:ext>
            </a:extLst>
          </p:cNvPr>
          <p:cNvCxnSpPr/>
          <p:nvPr/>
        </p:nvCxnSpPr>
        <p:spPr>
          <a:xfrm>
            <a:off x="9450794" y="320834"/>
            <a:ext cx="0" cy="612068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Obraz 21" descr="Obraz zawierający logo&#10;&#10;Opis wygenerowany automatycznie">
            <a:extLst>
              <a:ext uri="{FF2B5EF4-FFF2-40B4-BE49-F238E27FC236}">
                <a16:creationId xmlns:a16="http://schemas.microsoft.com/office/drawing/2014/main" xmlns="" id="{0160C805-360C-B69A-767F-DE9552F9970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728" t="23067" r="6058" b="9517"/>
          <a:stretch/>
        </p:blipFill>
        <p:spPr>
          <a:xfrm>
            <a:off x="5194045" y="5752597"/>
            <a:ext cx="963230" cy="789857"/>
          </a:xfrm>
          <a:prstGeom prst="rect">
            <a:avLst/>
          </a:prstGeom>
        </p:spPr>
      </p:pic>
      <p:sp>
        <p:nvSpPr>
          <p:cNvPr id="23" name="pole tekstowe 22">
            <a:extLst>
              <a:ext uri="{FF2B5EF4-FFF2-40B4-BE49-F238E27FC236}">
                <a16:creationId xmlns:a16="http://schemas.microsoft.com/office/drawing/2014/main" xmlns="" id="{DEDDCD28-A009-727C-9281-7EB5A6F13B35}"/>
              </a:ext>
            </a:extLst>
          </p:cNvPr>
          <p:cNvSpPr txBox="1"/>
          <p:nvPr/>
        </p:nvSpPr>
        <p:spPr>
          <a:xfrm>
            <a:off x="4473965" y="6488668"/>
            <a:ext cx="2880320" cy="369332"/>
          </a:xfrm>
          <a:prstGeom prst="rect">
            <a:avLst/>
          </a:prstGeom>
          <a:noFill/>
        </p:spPr>
        <p:txBody>
          <a:bodyPr wrap="square" rtlCol="0">
            <a:spAutoFit/>
          </a:bodyPr>
          <a:lstStyle/>
          <a:p>
            <a:r>
              <a:rPr lang="pl-PL" b="1">
                <a:latin typeface="+mn-lt"/>
              </a:rPr>
              <a:t>Jednostka certyfikująca</a:t>
            </a:r>
          </a:p>
        </p:txBody>
      </p:sp>
      <p:pic>
        <p:nvPicPr>
          <p:cNvPr id="24" name="Obraz 23" descr="Obraz zawierający logo&#10;&#10;Opis wygenerowany automatycznie">
            <a:extLst>
              <a:ext uri="{FF2B5EF4-FFF2-40B4-BE49-F238E27FC236}">
                <a16:creationId xmlns:a16="http://schemas.microsoft.com/office/drawing/2014/main" xmlns="" id="{E1B20194-9EBA-3DFA-7536-5CB81991DB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317" t="3307" r="18100"/>
          <a:stretch/>
        </p:blipFill>
        <p:spPr>
          <a:xfrm>
            <a:off x="10190412" y="4826822"/>
            <a:ext cx="1114278" cy="1108975"/>
          </a:xfrm>
          <a:prstGeom prst="rect">
            <a:avLst/>
          </a:prstGeom>
        </p:spPr>
      </p:pic>
      <p:sp>
        <p:nvSpPr>
          <p:cNvPr id="3" name="pole tekstowe 2">
            <a:extLst>
              <a:ext uri="{FF2B5EF4-FFF2-40B4-BE49-F238E27FC236}">
                <a16:creationId xmlns:a16="http://schemas.microsoft.com/office/drawing/2014/main" xmlns="" id="{6EDFB889-03FC-5D33-054E-D138288C6C13}"/>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7" name="Obraz 6" descr="Obraz zawierający zieleń&#10;&#10;Zawartość wygenerowana przez sztuczną inteligencję może być niepoprawna.">
            <a:extLst>
              <a:ext uri="{FF2B5EF4-FFF2-40B4-BE49-F238E27FC236}">
                <a16:creationId xmlns:a16="http://schemas.microsoft.com/office/drawing/2014/main" xmlns="" id="{44D756D3-CC9E-2682-01F5-0298FCCFA7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pic>
        <p:nvPicPr>
          <p:cNvPr id="26" name="Obraz 25" descr="Obraz zawierający clipart, Grafika, design&#10;&#10;Zawartość wygenerowana przez sztuczną inteligencję może być niepoprawna.">
            <a:extLst>
              <a:ext uri="{FF2B5EF4-FFF2-40B4-BE49-F238E27FC236}">
                <a16:creationId xmlns:a16="http://schemas.microsoft.com/office/drawing/2014/main" xmlns="" id="{7B24B59C-331B-E07B-3EA7-89B7105A6423}"/>
              </a:ext>
            </a:extLst>
          </p:cNvPr>
          <p:cNvPicPr>
            <a:picLocks noChangeAspect="1"/>
          </p:cNvPicPr>
          <p:nvPr/>
        </p:nvPicPr>
        <p:blipFill>
          <a:blip r:embed="rId5"/>
          <a:stretch>
            <a:fillRect/>
          </a:stretch>
        </p:blipFill>
        <p:spPr>
          <a:xfrm>
            <a:off x="9540283" y="194488"/>
            <a:ext cx="2414920" cy="1046421"/>
          </a:xfrm>
          <a:prstGeom prst="rect">
            <a:avLst/>
          </a:prstGeom>
          <a:ln>
            <a:noFill/>
          </a:ln>
        </p:spPr>
      </p:pic>
    </p:spTree>
    <p:extLst>
      <p:ext uri="{BB962C8B-B14F-4D97-AF65-F5344CB8AC3E}">
        <p14:creationId xmlns:p14="http://schemas.microsoft.com/office/powerpoint/2010/main" val="338185799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C1D4846-1FEE-CD2A-8623-F3F8786BF7C8}"/>
            </a:ext>
          </a:extLst>
        </p:cNvPr>
        <p:cNvGrpSpPr/>
        <p:nvPr/>
      </p:nvGrpSpPr>
      <p:grpSpPr>
        <a:xfrm>
          <a:off x="0" y="0"/>
          <a:ext cx="0" cy="0"/>
          <a:chOff x="0" y="0"/>
          <a:chExt cx="0" cy="0"/>
        </a:xfrm>
      </p:grpSpPr>
      <p:sp>
        <p:nvSpPr>
          <p:cNvPr id="7" name="pole tekstowe 6">
            <a:extLst>
              <a:ext uri="{FF2B5EF4-FFF2-40B4-BE49-F238E27FC236}">
                <a16:creationId xmlns:a16="http://schemas.microsoft.com/office/drawing/2014/main" xmlns="" id="{BA7D6D0C-4B65-7D2E-AA46-429B31EE23D5}"/>
              </a:ext>
            </a:extLst>
          </p:cNvPr>
          <p:cNvSpPr txBox="1"/>
          <p:nvPr/>
        </p:nvSpPr>
        <p:spPr>
          <a:xfrm>
            <a:off x="1856057" y="344540"/>
            <a:ext cx="8713813" cy="738664"/>
          </a:xfrm>
          <a:prstGeom prst="rect">
            <a:avLst/>
          </a:prstGeom>
          <a:noFill/>
        </p:spPr>
        <p:txBody>
          <a:bodyPr wrap="square" lIns="91440" tIns="45720" rIns="91440" bIns="45720" rtlCol="0" anchor="t">
            <a:spAutoFit/>
          </a:bodyPr>
          <a:lstStyle/>
          <a:p>
            <a:pPr algn="ctr"/>
            <a:r>
              <a:rPr lang="pl-PL" sz="1400" i="1" dirty="0"/>
              <a:t>Rozporządzenie Parlamentu Europejskiego i Rady (UE) 2018/848: artykuł 41 ustęp 4; </a:t>
            </a:r>
            <a:br>
              <a:rPr lang="pl-PL" sz="1400" i="1" dirty="0"/>
            </a:br>
            <a:r>
              <a:rPr lang="pl-PL" sz="1400" i="1" dirty="0"/>
              <a:t>Ustawa o rolnictwie ekologicznym i produkcji ekologicznej: artykuł 4</a:t>
            </a:r>
            <a:br>
              <a:rPr lang="pl-PL" sz="1400" i="1" dirty="0"/>
            </a:br>
            <a:r>
              <a:rPr lang="pl-PL" sz="1400" i="1" dirty="0"/>
              <a:t>Rozporządzenie Wykonawcze Komisji (UE) 2021/279 </a:t>
            </a:r>
            <a:endParaRPr lang="pl-PL"/>
          </a:p>
        </p:txBody>
      </p:sp>
      <p:sp>
        <p:nvSpPr>
          <p:cNvPr id="2" name="pole tekstowe 1">
            <a:extLst>
              <a:ext uri="{FF2B5EF4-FFF2-40B4-BE49-F238E27FC236}">
                <a16:creationId xmlns:a16="http://schemas.microsoft.com/office/drawing/2014/main" xmlns="" id="{A0CE9D19-3A13-2CD2-A8B8-1FB352CB0E02}"/>
              </a:ext>
            </a:extLst>
          </p:cNvPr>
          <p:cNvSpPr txBox="1"/>
          <p:nvPr/>
        </p:nvSpPr>
        <p:spPr>
          <a:xfrm>
            <a:off x="1559293" y="1144638"/>
            <a:ext cx="8880107" cy="707886"/>
          </a:xfrm>
          <a:prstGeom prst="rect">
            <a:avLst/>
          </a:prstGeom>
          <a:noFill/>
        </p:spPr>
        <p:txBody>
          <a:bodyPr wrap="square">
            <a:spAutoFit/>
          </a:bodyPr>
          <a:lstStyle/>
          <a:p>
            <a:pPr algn="ctr"/>
            <a:r>
              <a:rPr lang="pl-PL" sz="2400" b="1"/>
              <a:t>NIEZGODNOŚCI stwierdzone u producentów</a:t>
            </a:r>
          </a:p>
          <a:p>
            <a:pPr marL="344488">
              <a:tabLst>
                <a:tab pos="444500" algn="l"/>
              </a:tabLst>
            </a:pPr>
            <a:endParaRPr lang="pl-PL" sz="1600">
              <a:latin typeface="+mn-lt"/>
            </a:endParaRPr>
          </a:p>
        </p:txBody>
      </p:sp>
      <p:graphicFrame>
        <p:nvGraphicFramePr>
          <p:cNvPr id="3" name="Tabela 2">
            <a:extLst>
              <a:ext uri="{FF2B5EF4-FFF2-40B4-BE49-F238E27FC236}">
                <a16:creationId xmlns:a16="http://schemas.microsoft.com/office/drawing/2014/main" xmlns="" id="{1C6C835C-FFF2-48AF-BFCF-32B3FC3D2E65}"/>
              </a:ext>
            </a:extLst>
          </p:cNvPr>
          <p:cNvGraphicFramePr>
            <a:graphicFrameLocks noGrp="1"/>
          </p:cNvGraphicFramePr>
          <p:nvPr>
            <p:extLst>
              <p:ext uri="{D42A27DB-BD31-4B8C-83A1-F6EECF244321}">
                <p14:modId xmlns:p14="http://schemas.microsoft.com/office/powerpoint/2010/main" val="1587726152"/>
              </p:ext>
            </p:extLst>
          </p:nvPr>
        </p:nvGraphicFramePr>
        <p:xfrm>
          <a:off x="2657680" y="1850457"/>
          <a:ext cx="7416824" cy="4731489"/>
        </p:xfrm>
        <a:graphic>
          <a:graphicData uri="http://schemas.openxmlformats.org/drawingml/2006/table">
            <a:tbl>
              <a:tblPr firstRow="1" firstCol="1" bandRow="1">
                <a:tableStyleId>{2D5ABB26-0587-4C30-8999-92F81FD0307C}</a:tableStyleId>
              </a:tblPr>
              <a:tblGrid>
                <a:gridCol w="2448272">
                  <a:extLst>
                    <a:ext uri="{9D8B030D-6E8A-4147-A177-3AD203B41FA5}">
                      <a16:colId xmlns:a16="http://schemas.microsoft.com/office/drawing/2014/main" xmlns="" val="131281997"/>
                    </a:ext>
                  </a:extLst>
                </a:gridCol>
                <a:gridCol w="4968552">
                  <a:extLst>
                    <a:ext uri="{9D8B030D-6E8A-4147-A177-3AD203B41FA5}">
                      <a16:colId xmlns:a16="http://schemas.microsoft.com/office/drawing/2014/main" xmlns="" val="743944726"/>
                    </a:ext>
                  </a:extLst>
                </a:gridCol>
              </a:tblGrid>
              <a:tr h="432048">
                <a:tc>
                  <a:txBody>
                    <a:bodyPr/>
                    <a:lstStyle/>
                    <a:p>
                      <a:pPr algn="ctr">
                        <a:lnSpc>
                          <a:spcPct val="107000"/>
                        </a:lnSpc>
                        <a:spcAft>
                          <a:spcPts val="800"/>
                        </a:spcAft>
                      </a:pPr>
                      <a:r>
                        <a:rPr lang="pl-PL" sz="1400" b="1">
                          <a:effectLst/>
                        </a:rPr>
                        <a:t>Kategoria niezgodności </a:t>
                      </a:r>
                      <a:br>
                        <a:rPr lang="pl-PL" sz="1400" b="1">
                          <a:effectLst/>
                        </a:rPr>
                      </a:br>
                      <a:r>
                        <a:rPr lang="pl-PL" sz="1400" b="1">
                          <a:effectLst/>
                        </a:rPr>
                        <a:t>z przepisami</a:t>
                      </a:r>
                      <a:endParaRPr lang="pl-PL"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E9BD">
                        <a:alpha val="85098"/>
                      </a:srgbClr>
                    </a:solidFill>
                  </a:tcPr>
                </a:tc>
                <a:tc>
                  <a:txBody>
                    <a:bodyPr/>
                    <a:lstStyle/>
                    <a:p>
                      <a:pPr algn="ctr">
                        <a:lnSpc>
                          <a:spcPct val="107000"/>
                        </a:lnSpc>
                        <a:spcAft>
                          <a:spcPts val="800"/>
                        </a:spcAft>
                      </a:pPr>
                      <a:r>
                        <a:rPr lang="pl-PL" sz="1400" b="1">
                          <a:effectLst/>
                        </a:rPr>
                        <a:t>Środek</a:t>
                      </a:r>
                      <a:endParaRPr lang="pl-PL"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E9BD">
                        <a:alpha val="85098"/>
                      </a:srgbClr>
                    </a:solidFill>
                  </a:tcPr>
                </a:tc>
                <a:extLst>
                  <a:ext uri="{0D108BD9-81ED-4DB2-BD59-A6C34878D82A}">
                    <a16:rowId xmlns:a16="http://schemas.microsoft.com/office/drawing/2014/main" xmlns="" val="1907352668"/>
                  </a:ext>
                </a:extLst>
              </a:tr>
              <a:tr h="699620">
                <a:tc>
                  <a:txBody>
                    <a:bodyPr/>
                    <a:lstStyle/>
                    <a:p>
                      <a:pPr algn="ctr">
                        <a:lnSpc>
                          <a:spcPct val="107000"/>
                        </a:lnSpc>
                        <a:spcAft>
                          <a:spcPts val="800"/>
                        </a:spcAft>
                      </a:pPr>
                      <a:r>
                        <a:rPr lang="pl-PL" sz="1200">
                          <a:effectLst/>
                        </a:rPr>
                        <a:t>Niezgodność nieznaczna</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pl-PL" sz="1200">
                          <a:effectLst/>
                        </a:rPr>
                        <a:t>Przedłożenie przez podmiot planu działania w terminie wyznaczonym na skorygowanie niezgodności z przepisami</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886105289"/>
                  </a:ext>
                </a:extLst>
              </a:tr>
              <a:tr h="748156">
                <a:tc>
                  <a:txBody>
                    <a:bodyPr/>
                    <a:lstStyle/>
                    <a:p>
                      <a:pPr algn="ctr">
                        <a:lnSpc>
                          <a:spcPct val="107000"/>
                        </a:lnSpc>
                        <a:spcAft>
                          <a:spcPts val="800"/>
                        </a:spcAft>
                      </a:pPr>
                      <a:r>
                        <a:rPr lang="pl-PL" sz="1200">
                          <a:effectLst/>
                        </a:rPr>
                        <a:t>Niezgodność znaczna</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lgn="just">
                        <a:lnSpc>
                          <a:spcPct val="115000"/>
                        </a:lnSpc>
                        <a:buFont typeface="Arial" panose="020B0604020202020204" pitchFamily="34" charset="0"/>
                        <a:buChar char="•"/>
                      </a:pPr>
                      <a:r>
                        <a:rPr lang="pl-PL" sz="1200">
                          <a:effectLst/>
                        </a:rPr>
                        <a:t>Brak odniesienia do produkcji ekologicznej w znakowaniu i reklamie całej przedmiotowej partii lub serii produkcyjnej (uprawy lub zwierzęta) zgodnie z art. 42 ust. 1 rozporządzenia (UE) 2018/848</a:t>
                      </a:r>
                    </a:p>
                    <a:p>
                      <a:pPr marL="171450" indent="-171450" algn="just">
                        <a:lnSpc>
                          <a:spcPct val="115000"/>
                        </a:lnSpc>
                        <a:buFont typeface="Arial" panose="020B0604020202020204" pitchFamily="34" charset="0"/>
                        <a:buChar char="•"/>
                      </a:pPr>
                      <a:r>
                        <a:rPr lang="pl-PL" sz="1200">
                          <a:effectLst/>
                        </a:rPr>
                        <a:t>Wymagany nowy okres konwersji</a:t>
                      </a:r>
                    </a:p>
                    <a:p>
                      <a:pPr marL="171450" indent="-171450" algn="just">
                        <a:lnSpc>
                          <a:spcPct val="115000"/>
                        </a:lnSpc>
                        <a:buFont typeface="Arial" panose="020B0604020202020204" pitchFamily="34" charset="0"/>
                        <a:buChar char="•"/>
                      </a:pPr>
                      <a:r>
                        <a:rPr lang="pl-PL" sz="1200">
                          <a:effectLst/>
                        </a:rPr>
                        <a:t>Ograniczenie zakresu certyfikatu</a:t>
                      </a:r>
                    </a:p>
                    <a:p>
                      <a:pPr marL="171450" indent="-171450" algn="just">
                        <a:lnSpc>
                          <a:spcPct val="115000"/>
                        </a:lnSpc>
                        <a:buFont typeface="Arial" panose="020B0604020202020204" pitchFamily="34" charset="0"/>
                        <a:buChar char="•"/>
                      </a:pPr>
                      <a:r>
                        <a:rPr lang="pl-PL" sz="1200" kern="1200">
                          <a:solidFill>
                            <a:schemeClr val="tx1"/>
                          </a:solidFill>
                          <a:effectLst/>
                          <a:latin typeface="+mn-lt"/>
                          <a:ea typeface="+mn-ea"/>
                          <a:cs typeface="+mn-cs"/>
                        </a:rPr>
                        <a:t>Poprawa wdrażania środków ostrożności i kontroli przeprowadzonych przez podmiot w celu zapewnienia zgodności</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081558781"/>
                  </a:ext>
                </a:extLst>
              </a:tr>
              <a:tr h="1931670">
                <a:tc>
                  <a:txBody>
                    <a:bodyPr/>
                    <a:lstStyle/>
                    <a:p>
                      <a:pPr algn="ctr">
                        <a:lnSpc>
                          <a:spcPct val="107000"/>
                        </a:lnSpc>
                        <a:spcAft>
                          <a:spcPts val="800"/>
                        </a:spcAft>
                        <a:tabLst>
                          <a:tab pos="2000250" algn="l"/>
                        </a:tabLst>
                      </a:pPr>
                      <a:r>
                        <a:rPr lang="pl-PL" sz="1200">
                          <a:effectLst/>
                        </a:rPr>
                        <a:t>Niezgodność krytyczna</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lvl="0" indent="-171450" algn="just">
                        <a:lnSpc>
                          <a:spcPct val="115000"/>
                        </a:lnSpc>
                        <a:buFont typeface="Arial" panose="020B0604020202020204" pitchFamily="34" charset="0"/>
                        <a:buChar char="•"/>
                      </a:pPr>
                      <a:r>
                        <a:rPr lang="pl-PL" sz="1200">
                          <a:effectLst/>
                        </a:rPr>
                        <a:t>Brak odniesienia do produkcji ekologicznej w znakowaniu i reklamie całej przedmiotowej partii lub serii produkcyjnej (uprawy lub zwierzęta) zgodnie z art. 42 ust. 1 rozporządzenia (UE) 2018/848</a:t>
                      </a:r>
                    </a:p>
                    <a:p>
                      <a:pPr marL="171450" lvl="0" indent="-171450" algn="just">
                        <a:lnSpc>
                          <a:spcPct val="115000"/>
                        </a:lnSpc>
                        <a:buFont typeface="Arial" panose="020B0604020202020204" pitchFamily="34" charset="0"/>
                        <a:buChar char="•"/>
                      </a:pPr>
                      <a:r>
                        <a:rPr lang="pl-PL" sz="1200">
                          <a:effectLst/>
                        </a:rPr>
                        <a:t>Zakaz wprowadzania do obrotu produktów zawierających odniesienie do produkcji ekologicznej w danym okresie zgodnie z art. 42 ust. 2 rozporządzenia (UE) 2018/848</a:t>
                      </a:r>
                    </a:p>
                    <a:p>
                      <a:pPr marL="171450" lvl="0" indent="-171450" algn="just">
                        <a:lnSpc>
                          <a:spcPct val="115000"/>
                        </a:lnSpc>
                        <a:buFont typeface="Arial" panose="020B0604020202020204" pitchFamily="34" charset="0"/>
                        <a:buChar char="•"/>
                      </a:pPr>
                      <a:r>
                        <a:rPr lang="pl-PL" sz="1200">
                          <a:effectLst/>
                        </a:rPr>
                        <a:t>Wymagany nowy okres konwersji</a:t>
                      </a:r>
                    </a:p>
                    <a:p>
                      <a:pPr marL="171450" lvl="0" indent="-171450" algn="just">
                        <a:lnSpc>
                          <a:spcPct val="115000"/>
                        </a:lnSpc>
                        <a:buFont typeface="Arial" panose="020B0604020202020204" pitchFamily="34" charset="0"/>
                        <a:buChar char="•"/>
                      </a:pPr>
                      <a:r>
                        <a:rPr lang="pl-PL" sz="1200">
                          <a:effectLst/>
                        </a:rPr>
                        <a:t>Ograniczenie zakresu certyfikatu</a:t>
                      </a:r>
                    </a:p>
                    <a:p>
                      <a:pPr marL="171450" lvl="0" indent="-171450" algn="just">
                        <a:lnSpc>
                          <a:spcPct val="115000"/>
                        </a:lnSpc>
                        <a:buFont typeface="Arial" panose="020B0604020202020204" pitchFamily="34" charset="0"/>
                        <a:buChar char="•"/>
                      </a:pPr>
                      <a:r>
                        <a:rPr lang="pl-PL" sz="1200">
                          <a:effectLst/>
                        </a:rPr>
                        <a:t>Zawieszenie certyfikatu</a:t>
                      </a:r>
                    </a:p>
                    <a:p>
                      <a:pPr marL="171450" lvl="0" indent="-171450" algn="just">
                        <a:lnSpc>
                          <a:spcPct val="115000"/>
                        </a:lnSpc>
                        <a:buFont typeface="Arial" panose="020B0604020202020204" pitchFamily="34" charset="0"/>
                        <a:buChar char="•"/>
                      </a:pPr>
                      <a:r>
                        <a:rPr lang="pl-PL" sz="1200">
                          <a:effectLst/>
                        </a:rPr>
                        <a:t>Wycofanie certyfikatu</a:t>
                      </a:r>
                      <a:endParaRPr lang="pl-PL" sz="1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679019288"/>
                  </a:ext>
                </a:extLst>
              </a:tr>
            </a:tbl>
          </a:graphicData>
        </a:graphic>
      </p:graphicFrame>
      <p:pic>
        <p:nvPicPr>
          <p:cNvPr id="5" name="Obraz 4" descr="Obraz zawierający clipart, Grafika, design&#10;&#10;Zawartość wygenerowana przez sztuczną inteligencję może być niepoprawna.">
            <a:extLst>
              <a:ext uri="{FF2B5EF4-FFF2-40B4-BE49-F238E27FC236}">
                <a16:creationId xmlns:a16="http://schemas.microsoft.com/office/drawing/2014/main" xmlns="" id="{84104701-1F41-E7E3-BB2B-7EDD41C10BE3}"/>
              </a:ext>
            </a:extLst>
          </p:cNvPr>
          <p:cNvPicPr>
            <a:picLocks noChangeAspect="1"/>
          </p:cNvPicPr>
          <p:nvPr/>
        </p:nvPicPr>
        <p:blipFill>
          <a:blip r:embed="rId2"/>
          <a:stretch>
            <a:fillRect/>
          </a:stretch>
        </p:blipFill>
        <p:spPr>
          <a:xfrm>
            <a:off x="9540283" y="194488"/>
            <a:ext cx="2414920" cy="1046421"/>
          </a:xfrm>
          <a:prstGeom prst="rect">
            <a:avLst/>
          </a:prstGeom>
          <a:ln>
            <a:noFill/>
          </a:ln>
        </p:spPr>
      </p:pic>
      <p:sp>
        <p:nvSpPr>
          <p:cNvPr id="9" name="pole tekstowe 8">
            <a:extLst>
              <a:ext uri="{FF2B5EF4-FFF2-40B4-BE49-F238E27FC236}">
                <a16:creationId xmlns:a16="http://schemas.microsoft.com/office/drawing/2014/main" xmlns="" id="{D7861CFB-5318-29E2-0332-BDB5C038EE82}"/>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11" name="Obraz 10" descr="Obraz zawierający zieleń&#10;&#10;Zawartość wygenerowana przez sztuczną inteligencję może być niepoprawna.">
            <a:extLst>
              <a:ext uri="{FF2B5EF4-FFF2-40B4-BE49-F238E27FC236}">
                <a16:creationId xmlns:a16="http://schemas.microsoft.com/office/drawing/2014/main" xmlns="" id="{84766387-C3C5-445F-B4E7-8CF6FAE150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spTree>
    <p:extLst>
      <p:ext uri="{BB962C8B-B14F-4D97-AF65-F5344CB8AC3E}">
        <p14:creationId xmlns:p14="http://schemas.microsoft.com/office/powerpoint/2010/main" val="180212406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4C84BEB-A8A6-05D9-118F-D76B0BD5240E}"/>
            </a:ext>
          </a:extLst>
        </p:cNvPr>
        <p:cNvGrpSpPr/>
        <p:nvPr/>
      </p:nvGrpSpPr>
      <p:grpSpPr>
        <a:xfrm>
          <a:off x="0" y="0"/>
          <a:ext cx="0" cy="0"/>
          <a:chOff x="0" y="0"/>
          <a:chExt cx="0" cy="0"/>
        </a:xfrm>
      </p:grpSpPr>
      <p:sp>
        <p:nvSpPr>
          <p:cNvPr id="7" name="pole tekstowe 6">
            <a:extLst>
              <a:ext uri="{FF2B5EF4-FFF2-40B4-BE49-F238E27FC236}">
                <a16:creationId xmlns:a16="http://schemas.microsoft.com/office/drawing/2014/main" xmlns="" id="{38033C30-6BC6-6E5F-77BB-578703BCF3E7}"/>
              </a:ext>
            </a:extLst>
          </p:cNvPr>
          <p:cNvSpPr txBox="1"/>
          <p:nvPr/>
        </p:nvSpPr>
        <p:spPr>
          <a:xfrm>
            <a:off x="3637011" y="300238"/>
            <a:ext cx="4921533" cy="307777"/>
          </a:xfrm>
          <a:prstGeom prst="rect">
            <a:avLst/>
          </a:prstGeom>
          <a:noFill/>
        </p:spPr>
        <p:txBody>
          <a:bodyPr wrap="square" lIns="91440" tIns="45720" rIns="91440" bIns="45720" rtlCol="0" anchor="t">
            <a:spAutoFit/>
          </a:bodyPr>
          <a:lstStyle/>
          <a:p>
            <a:r>
              <a:rPr lang="pl-PL" sz="1400" i="1" dirty="0"/>
              <a:t>Rozporządzenie Parlamentu Europejskiego i Rady (UE) 2018/848</a:t>
            </a:r>
          </a:p>
        </p:txBody>
      </p:sp>
      <p:sp>
        <p:nvSpPr>
          <p:cNvPr id="4" name="pole tekstowe 3">
            <a:extLst>
              <a:ext uri="{FF2B5EF4-FFF2-40B4-BE49-F238E27FC236}">
                <a16:creationId xmlns:a16="http://schemas.microsoft.com/office/drawing/2014/main" xmlns="" id="{A1F60CC6-C460-BD93-9CAC-D299E85D7B8C}"/>
              </a:ext>
            </a:extLst>
          </p:cNvPr>
          <p:cNvSpPr txBox="1"/>
          <p:nvPr/>
        </p:nvSpPr>
        <p:spPr>
          <a:xfrm>
            <a:off x="7858143" y="5074991"/>
            <a:ext cx="3756256" cy="646331"/>
          </a:xfrm>
          <a:prstGeom prst="rect">
            <a:avLst/>
          </a:prstGeom>
          <a:noFill/>
        </p:spPr>
        <p:txBody>
          <a:bodyPr wrap="square">
            <a:spAutoFit/>
          </a:bodyPr>
          <a:lstStyle/>
          <a:p>
            <a:pPr algn="ctr"/>
            <a:r>
              <a:rPr lang="pl-PL" sz="1800" b="1">
                <a:solidFill>
                  <a:srgbClr val="FF0000"/>
                </a:solidFill>
              </a:rPr>
              <a:t>Brak </a:t>
            </a:r>
            <a:r>
              <a:rPr lang="pl-PL" sz="1800" b="1" err="1">
                <a:solidFill>
                  <a:srgbClr val="FF0000"/>
                </a:solidFill>
              </a:rPr>
              <a:t>eko</a:t>
            </a:r>
            <a:r>
              <a:rPr lang="pl-PL" sz="1800" b="1">
                <a:solidFill>
                  <a:srgbClr val="FF0000"/>
                </a:solidFill>
              </a:rPr>
              <a:t>-rolniczej dokumentacji oznacza brak danych do certyfikacji</a:t>
            </a:r>
            <a:endParaRPr lang="pl-PL"/>
          </a:p>
        </p:txBody>
      </p:sp>
      <p:pic>
        <p:nvPicPr>
          <p:cNvPr id="5" name="Obraz 4">
            <a:extLst>
              <a:ext uri="{FF2B5EF4-FFF2-40B4-BE49-F238E27FC236}">
                <a16:creationId xmlns:a16="http://schemas.microsoft.com/office/drawing/2014/main" xmlns="" id="{7BA11889-8278-694A-63C0-7A06B5B4905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84000"/>
                    </a14:imgEffect>
                    <a14:imgEffect>
                      <a14:brightnessContrast contrast="45000"/>
                    </a14:imgEffect>
                  </a14:imgLayer>
                </a14:imgProps>
              </a:ext>
            </a:extLst>
          </a:blip>
          <a:stretch>
            <a:fillRect/>
          </a:stretch>
        </p:blipFill>
        <p:spPr>
          <a:xfrm>
            <a:off x="1138257" y="1717601"/>
            <a:ext cx="5980684" cy="4838918"/>
          </a:xfrm>
          <a:prstGeom prst="rect">
            <a:avLst/>
          </a:prstGeom>
        </p:spPr>
      </p:pic>
      <p:pic>
        <p:nvPicPr>
          <p:cNvPr id="6" name="Obraz 5">
            <a:extLst>
              <a:ext uri="{FF2B5EF4-FFF2-40B4-BE49-F238E27FC236}">
                <a16:creationId xmlns:a16="http://schemas.microsoft.com/office/drawing/2014/main" xmlns="" id="{F09C5425-D945-9B16-9328-785FCC05A5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6201" y="2289946"/>
            <a:ext cx="3918198" cy="2527870"/>
          </a:xfrm>
          <a:prstGeom prst="rect">
            <a:avLst/>
          </a:prstGeom>
        </p:spPr>
      </p:pic>
      <p:sp>
        <p:nvSpPr>
          <p:cNvPr id="9" name="pole tekstowe 8">
            <a:extLst>
              <a:ext uri="{FF2B5EF4-FFF2-40B4-BE49-F238E27FC236}">
                <a16:creationId xmlns:a16="http://schemas.microsoft.com/office/drawing/2014/main" xmlns="" id="{C594A89F-730F-D245-4BF1-569F7DAC1C1F}"/>
              </a:ext>
            </a:extLst>
          </p:cNvPr>
          <p:cNvSpPr txBox="1"/>
          <p:nvPr/>
        </p:nvSpPr>
        <p:spPr>
          <a:xfrm>
            <a:off x="1568818" y="739655"/>
            <a:ext cx="8880107" cy="707886"/>
          </a:xfrm>
          <a:prstGeom prst="rect">
            <a:avLst/>
          </a:prstGeom>
          <a:noFill/>
        </p:spPr>
        <p:txBody>
          <a:bodyPr wrap="square">
            <a:spAutoFit/>
          </a:bodyPr>
          <a:lstStyle/>
          <a:p>
            <a:pPr algn="ctr"/>
            <a:r>
              <a:rPr lang="pl-PL" sz="2400" b="1"/>
              <a:t>Dokumentacja prowadzona w gospodarstwie</a:t>
            </a:r>
          </a:p>
          <a:p>
            <a:pPr marL="344488">
              <a:tabLst>
                <a:tab pos="444500" algn="l"/>
              </a:tabLst>
            </a:pPr>
            <a:endParaRPr lang="pl-PL" sz="1600">
              <a:latin typeface="+mn-lt"/>
            </a:endParaRPr>
          </a:p>
        </p:txBody>
      </p:sp>
      <p:pic>
        <p:nvPicPr>
          <p:cNvPr id="3" name="Obraz 2" descr="Obraz zawierający clipart, Grafika, design&#10;&#10;Zawartość wygenerowana przez sztuczną inteligencję może być niepoprawna.">
            <a:extLst>
              <a:ext uri="{FF2B5EF4-FFF2-40B4-BE49-F238E27FC236}">
                <a16:creationId xmlns:a16="http://schemas.microsoft.com/office/drawing/2014/main" xmlns="" id="{97D731DC-CC60-25F5-48C0-8D3FB8D3CE89}"/>
              </a:ext>
            </a:extLst>
          </p:cNvPr>
          <p:cNvPicPr>
            <a:picLocks noChangeAspect="1"/>
          </p:cNvPicPr>
          <p:nvPr/>
        </p:nvPicPr>
        <p:blipFill>
          <a:blip r:embed="rId5"/>
          <a:stretch>
            <a:fillRect/>
          </a:stretch>
        </p:blipFill>
        <p:spPr>
          <a:xfrm>
            <a:off x="9540283" y="194488"/>
            <a:ext cx="2414920" cy="1046421"/>
          </a:xfrm>
          <a:prstGeom prst="rect">
            <a:avLst/>
          </a:prstGeom>
          <a:ln>
            <a:noFill/>
          </a:ln>
        </p:spPr>
      </p:pic>
      <p:sp>
        <p:nvSpPr>
          <p:cNvPr id="11" name="pole tekstowe 10">
            <a:extLst>
              <a:ext uri="{FF2B5EF4-FFF2-40B4-BE49-F238E27FC236}">
                <a16:creationId xmlns:a16="http://schemas.microsoft.com/office/drawing/2014/main" xmlns="" id="{B54B4504-453E-BD23-FA7E-59289D2B0842}"/>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13" name="Obraz 12" descr="Obraz zawierający zieleń&#10;&#10;Zawartość wygenerowana przez sztuczną inteligencję może być niepoprawna.">
            <a:extLst>
              <a:ext uri="{FF2B5EF4-FFF2-40B4-BE49-F238E27FC236}">
                <a16:creationId xmlns:a16="http://schemas.microsoft.com/office/drawing/2014/main" xmlns="" id="{F58F5A81-1A14-0877-18CA-1A40A2ABC9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spTree>
    <p:extLst>
      <p:ext uri="{BB962C8B-B14F-4D97-AF65-F5344CB8AC3E}">
        <p14:creationId xmlns:p14="http://schemas.microsoft.com/office/powerpoint/2010/main" val="391097648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26B5DFB-8CA6-D44E-1327-4669D640321F}"/>
            </a:ext>
          </a:extLst>
        </p:cNvPr>
        <p:cNvGrpSpPr/>
        <p:nvPr/>
      </p:nvGrpSpPr>
      <p:grpSpPr>
        <a:xfrm>
          <a:off x="0" y="0"/>
          <a:ext cx="0" cy="0"/>
          <a:chOff x="0" y="0"/>
          <a:chExt cx="0" cy="0"/>
        </a:xfrm>
      </p:grpSpPr>
      <p:sp>
        <p:nvSpPr>
          <p:cNvPr id="7" name="pole tekstowe 6">
            <a:extLst>
              <a:ext uri="{FF2B5EF4-FFF2-40B4-BE49-F238E27FC236}">
                <a16:creationId xmlns:a16="http://schemas.microsoft.com/office/drawing/2014/main" xmlns="" id="{8E6966C8-9AB5-3D05-A225-998226142C67}"/>
              </a:ext>
            </a:extLst>
          </p:cNvPr>
          <p:cNvSpPr txBox="1"/>
          <p:nvPr/>
        </p:nvSpPr>
        <p:spPr>
          <a:xfrm>
            <a:off x="1918081" y="362261"/>
            <a:ext cx="8713813" cy="307777"/>
          </a:xfrm>
          <a:prstGeom prst="rect">
            <a:avLst/>
          </a:prstGeom>
          <a:noFill/>
        </p:spPr>
        <p:txBody>
          <a:bodyPr wrap="square" lIns="91440" tIns="45720" rIns="91440" bIns="45720" rtlCol="0" anchor="t">
            <a:spAutoFit/>
          </a:bodyPr>
          <a:lstStyle/>
          <a:p>
            <a:pPr algn="ctr"/>
            <a:r>
              <a:rPr lang="pl-PL" sz="1400" i="1" dirty="0"/>
              <a:t>Rozporządzenie Parlamentu Europejskiego i Rady (UE) 2018/848: artykuł 39</a:t>
            </a:r>
            <a:endParaRPr lang="pl-PL"/>
          </a:p>
        </p:txBody>
      </p:sp>
      <p:sp>
        <p:nvSpPr>
          <p:cNvPr id="9" name="pole tekstowe 8">
            <a:extLst>
              <a:ext uri="{FF2B5EF4-FFF2-40B4-BE49-F238E27FC236}">
                <a16:creationId xmlns:a16="http://schemas.microsoft.com/office/drawing/2014/main" xmlns="" id="{40BBBA71-C170-108F-035B-FDEE931A0627}"/>
              </a:ext>
            </a:extLst>
          </p:cNvPr>
          <p:cNvSpPr txBox="1"/>
          <p:nvPr/>
        </p:nvSpPr>
        <p:spPr>
          <a:xfrm>
            <a:off x="1489074" y="669579"/>
            <a:ext cx="8880107" cy="707886"/>
          </a:xfrm>
          <a:prstGeom prst="rect">
            <a:avLst/>
          </a:prstGeom>
          <a:noFill/>
        </p:spPr>
        <p:txBody>
          <a:bodyPr wrap="square">
            <a:spAutoFit/>
          </a:bodyPr>
          <a:lstStyle/>
          <a:p>
            <a:pPr algn="ctr"/>
            <a:r>
              <a:rPr lang="pl-PL" sz="2400" b="1"/>
              <a:t>OBOWIĄZKI zawarte w deklaracji producenta</a:t>
            </a:r>
          </a:p>
          <a:p>
            <a:pPr marL="344488">
              <a:tabLst>
                <a:tab pos="444500" algn="l"/>
              </a:tabLst>
            </a:pPr>
            <a:endParaRPr lang="pl-PL" sz="1600">
              <a:latin typeface="+mn-lt"/>
            </a:endParaRPr>
          </a:p>
        </p:txBody>
      </p:sp>
      <p:sp>
        <p:nvSpPr>
          <p:cNvPr id="3" name="pole tekstowe 2">
            <a:extLst>
              <a:ext uri="{FF2B5EF4-FFF2-40B4-BE49-F238E27FC236}">
                <a16:creationId xmlns:a16="http://schemas.microsoft.com/office/drawing/2014/main" xmlns="" id="{DB6B5287-348F-744F-AE74-D8FF02ECAF2A}"/>
              </a:ext>
            </a:extLst>
          </p:cNvPr>
          <p:cNvSpPr txBox="1"/>
          <p:nvPr/>
        </p:nvSpPr>
        <p:spPr>
          <a:xfrm>
            <a:off x="-1" y="1554674"/>
            <a:ext cx="11858625" cy="5078313"/>
          </a:xfrm>
          <a:prstGeom prst="rect">
            <a:avLst/>
          </a:prstGeom>
          <a:noFill/>
        </p:spPr>
        <p:txBody>
          <a:bodyPr wrap="square">
            <a:spAutoFit/>
          </a:bodyPr>
          <a:lstStyle/>
          <a:p>
            <a:pPr marL="457200" indent="-342900" algn="l">
              <a:buFont typeface="Arial" panose="020B0604020202020204" pitchFamily="34" charset="0"/>
              <a:buChar char="•"/>
            </a:pPr>
            <a:r>
              <a:rPr lang="pl-PL" sz="1800"/>
              <a:t>przechowywanie dokumentacji w celu wykazania jej zgodności z wymogami działalności ekologicznej;  </a:t>
            </a:r>
          </a:p>
          <a:p>
            <a:pPr marL="457200" indent="-342900" algn="l">
              <a:buFont typeface="Arial" panose="020B0604020202020204" pitchFamily="34" charset="0"/>
              <a:buChar char="•"/>
            </a:pPr>
            <a:r>
              <a:rPr lang="pl-PL" sz="1800"/>
              <a:t>udzielanie informacji i składanie deklaracji niezbędnych do celów kontroli urzędowych;</a:t>
            </a:r>
          </a:p>
          <a:p>
            <a:pPr marL="457200" indent="-342900" algn="l">
              <a:buFont typeface="Arial" panose="020B0604020202020204" pitchFamily="34" charset="0"/>
              <a:buChar char="•"/>
            </a:pPr>
            <a:r>
              <a:rPr lang="pl-PL" sz="1800"/>
              <a:t>wprowadzenie stosowanych środków ostrożności i zapobiegawczych w celu zapewnienia zgodności z wymogami działalności ekologicznej oraz ich aktualizacji;  </a:t>
            </a:r>
          </a:p>
          <a:p>
            <a:pPr marL="457200" indent="-342900" algn="l">
              <a:buFont typeface="Arial" panose="020B0604020202020204" pitchFamily="34" charset="0"/>
              <a:buChar char="•"/>
            </a:pPr>
            <a:r>
              <a:rPr lang="pl-PL" sz="1800"/>
              <a:t>aktualizowanie w razie konieczności pełnego opisu ekologicznej jednostki produkcyjnej lub w okresie konwersji oraz czynności, które mają zostać przeprowadzone;</a:t>
            </a:r>
          </a:p>
          <a:p>
            <a:pPr marL="457200" indent="-342900" algn="l">
              <a:buFont typeface="Arial" panose="020B0604020202020204" pitchFamily="34" charset="0"/>
              <a:buChar char="•"/>
            </a:pPr>
            <a:r>
              <a:rPr lang="pl-PL" sz="1800"/>
              <a:t>powiadamianie na piśmie i bez zbędnej zwłoki nabywców produktów oraz wymienianie odpowiednich informacji </a:t>
            </a:r>
            <a:br>
              <a:rPr lang="pl-PL" sz="1800"/>
            </a:br>
            <a:r>
              <a:rPr lang="pl-PL" sz="1800"/>
              <a:t>z jednostką certyfikującą, w przypadku uzasadnionego podejrzenia wystąpienia niezgodności, podejrzenia wystąpienia niezgodności, której nie można wykluczyć, lub stwierdzenia niezgodności wpływającej na integralność produktów; </a:t>
            </a:r>
          </a:p>
          <a:p>
            <a:pPr marL="457200" indent="-342900" algn="l">
              <a:buFont typeface="Arial" panose="020B0604020202020204" pitchFamily="34" charset="0"/>
              <a:buChar char="•"/>
            </a:pPr>
            <a:r>
              <a:rPr lang="pl-PL" sz="1800"/>
              <a:t>zaakceptowanie wymogu przekazania dokumentacji dotyczącej kontroli, nowej jednostce certyfikującej w przypadku, zmiany jednostki;</a:t>
            </a:r>
          </a:p>
          <a:p>
            <a:pPr marL="457200" indent="-342900" algn="l">
              <a:buFont typeface="Arial" panose="020B0604020202020204" pitchFamily="34" charset="0"/>
              <a:buChar char="•"/>
            </a:pPr>
            <a:r>
              <a:rPr lang="pl-PL" sz="1800"/>
              <a:t>zaakceptowanie wymogu przechowywania przez co najmniej 5 lat dokumentacji dotyczącej kontroli przez ostatnią jednostkę certyfikującą, w przypadku wycofania się z systemu kontroli;</a:t>
            </a:r>
          </a:p>
          <a:p>
            <a:pPr marL="457200" indent="-342900" algn="l">
              <a:buFont typeface="Arial" panose="020B0604020202020204" pitchFamily="34" charset="0"/>
              <a:buChar char="•"/>
            </a:pPr>
            <a:r>
              <a:rPr lang="pl-PL" sz="1800"/>
              <a:t>bezzwłoczne poinformowanie jednostki certyfikującej, w przypadku wycofania się z produkcji ekologicznej;</a:t>
            </a:r>
          </a:p>
          <a:p>
            <a:pPr marL="457200" indent="-342900" algn="l">
              <a:buFont typeface="Arial" panose="020B0604020202020204" pitchFamily="34" charset="0"/>
              <a:buChar char="•"/>
            </a:pPr>
            <a:r>
              <a:rPr lang="pl-PL" sz="1800"/>
              <a:t>zaakceptowanie wymogu wymiany informacji między jednostkami certyfikującymi, w przypadku gdy podwykonawcy są kontrolowani przez różne jednostki certyfikujące;</a:t>
            </a:r>
          </a:p>
          <a:p>
            <a:pPr marL="457200" indent="-342900" algn="l">
              <a:buFont typeface="Arial" panose="020B0604020202020204" pitchFamily="34" charset="0"/>
              <a:buChar char="•"/>
            </a:pPr>
            <a:r>
              <a:rPr lang="pl-PL" sz="1800"/>
              <a:t>spełnianie zasad dobrych praktyk produkcyjnych w zakresie dodatków, substancji pomocniczych i innych substancji a także innych praktyk stosowanych w przetwórstwie, w przypadku przygotowywania przetworzonej paszy lub żywności</a:t>
            </a:r>
          </a:p>
        </p:txBody>
      </p:sp>
      <p:pic>
        <p:nvPicPr>
          <p:cNvPr id="4" name="Obraz 3" descr="Obraz zawierający clipart, Grafika, design&#10;&#10;Zawartość wygenerowana przez sztuczną inteligencję może być niepoprawna.">
            <a:extLst>
              <a:ext uri="{FF2B5EF4-FFF2-40B4-BE49-F238E27FC236}">
                <a16:creationId xmlns:a16="http://schemas.microsoft.com/office/drawing/2014/main" xmlns="" id="{2BFA3297-EFB5-544C-09C2-02F205B323A3}"/>
              </a:ext>
            </a:extLst>
          </p:cNvPr>
          <p:cNvPicPr>
            <a:picLocks noChangeAspect="1"/>
          </p:cNvPicPr>
          <p:nvPr/>
        </p:nvPicPr>
        <p:blipFill>
          <a:blip r:embed="rId2"/>
          <a:stretch>
            <a:fillRect/>
          </a:stretch>
        </p:blipFill>
        <p:spPr>
          <a:xfrm>
            <a:off x="9540283" y="194488"/>
            <a:ext cx="2414920" cy="1046421"/>
          </a:xfrm>
          <a:prstGeom prst="rect">
            <a:avLst/>
          </a:prstGeom>
          <a:ln>
            <a:noFill/>
          </a:ln>
        </p:spPr>
      </p:pic>
      <p:sp>
        <p:nvSpPr>
          <p:cNvPr id="6" name="pole tekstowe 5">
            <a:extLst>
              <a:ext uri="{FF2B5EF4-FFF2-40B4-BE49-F238E27FC236}">
                <a16:creationId xmlns:a16="http://schemas.microsoft.com/office/drawing/2014/main" xmlns="" id="{B121AE16-03EE-1FB9-0C45-8E41AADB9F9F}"/>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11" name="Obraz 10" descr="Obraz zawierający zieleń&#10;&#10;Zawartość wygenerowana przez sztuczną inteligencję może być niepoprawna.">
            <a:extLst>
              <a:ext uri="{FF2B5EF4-FFF2-40B4-BE49-F238E27FC236}">
                <a16:creationId xmlns:a16="http://schemas.microsoft.com/office/drawing/2014/main" xmlns="" id="{60AE2A5D-3684-60EB-81AA-8367EDD28E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spTree>
    <p:extLst>
      <p:ext uri="{BB962C8B-B14F-4D97-AF65-F5344CB8AC3E}">
        <p14:creationId xmlns:p14="http://schemas.microsoft.com/office/powerpoint/2010/main" val="282513203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5CE035F-88D4-CD49-FD72-598AE52C24C1}"/>
            </a:ext>
          </a:extLst>
        </p:cNvPr>
        <p:cNvGrpSpPr/>
        <p:nvPr/>
      </p:nvGrpSpPr>
      <p:grpSpPr>
        <a:xfrm>
          <a:off x="0" y="0"/>
          <a:ext cx="0" cy="0"/>
          <a:chOff x="0" y="0"/>
          <a:chExt cx="0" cy="0"/>
        </a:xfrm>
      </p:grpSpPr>
      <p:sp>
        <p:nvSpPr>
          <p:cNvPr id="9" name="pole tekstowe 8">
            <a:extLst>
              <a:ext uri="{FF2B5EF4-FFF2-40B4-BE49-F238E27FC236}">
                <a16:creationId xmlns:a16="http://schemas.microsoft.com/office/drawing/2014/main" xmlns="" id="{A92AD523-E61E-64FE-CF2D-89FF7DB41CE5}"/>
              </a:ext>
            </a:extLst>
          </p:cNvPr>
          <p:cNvSpPr txBox="1"/>
          <p:nvPr/>
        </p:nvSpPr>
        <p:spPr>
          <a:xfrm>
            <a:off x="1834632" y="1236648"/>
            <a:ext cx="8880107" cy="707886"/>
          </a:xfrm>
          <a:prstGeom prst="rect">
            <a:avLst/>
          </a:prstGeom>
          <a:noFill/>
        </p:spPr>
        <p:txBody>
          <a:bodyPr wrap="square">
            <a:spAutoFit/>
          </a:bodyPr>
          <a:lstStyle/>
          <a:p>
            <a:pPr algn="ctr"/>
            <a:r>
              <a:rPr lang="pl-PL" sz="2400" b="1"/>
              <a:t>OBOWIĄZKI zawarte w deklaracji producenta</a:t>
            </a:r>
          </a:p>
          <a:p>
            <a:pPr marL="344488">
              <a:tabLst>
                <a:tab pos="444500" algn="l"/>
              </a:tabLst>
            </a:pPr>
            <a:endParaRPr lang="pl-PL" sz="1600">
              <a:latin typeface="+mn-lt"/>
            </a:endParaRPr>
          </a:p>
        </p:txBody>
      </p:sp>
      <p:sp>
        <p:nvSpPr>
          <p:cNvPr id="3" name="pole tekstowe 2">
            <a:extLst>
              <a:ext uri="{FF2B5EF4-FFF2-40B4-BE49-F238E27FC236}">
                <a16:creationId xmlns:a16="http://schemas.microsoft.com/office/drawing/2014/main" xmlns="" id="{76891403-8C73-C55A-D874-2FA923481435}"/>
              </a:ext>
            </a:extLst>
          </p:cNvPr>
          <p:cNvSpPr txBox="1"/>
          <p:nvPr/>
        </p:nvSpPr>
        <p:spPr>
          <a:xfrm>
            <a:off x="430070" y="2431081"/>
            <a:ext cx="11858625" cy="3785652"/>
          </a:xfrm>
          <a:prstGeom prst="rect">
            <a:avLst/>
          </a:prstGeom>
          <a:noFill/>
        </p:spPr>
        <p:txBody>
          <a:bodyPr wrap="square">
            <a:spAutoFit/>
          </a:bodyPr>
          <a:lstStyle/>
          <a:p>
            <a:pPr marL="457200" indent="-342900" algn="l">
              <a:buFont typeface="Arial" panose="020B0604020202020204" pitchFamily="34" charset="0"/>
              <a:buChar char="•"/>
            </a:pPr>
            <a:r>
              <a:rPr lang="pl-PL" sz="2000"/>
              <a:t>zapewnienie jednostce certyfikującej dostępu do:</a:t>
            </a:r>
          </a:p>
          <a:p>
            <a:pPr marL="1343025" indent="-342900" algn="l">
              <a:buFont typeface="Wingdings" panose="05000000000000000000" pitchFamily="2" charset="2"/>
              <a:buChar char="ü"/>
            </a:pPr>
            <a:r>
              <a:rPr lang="pl-PL" sz="2000"/>
              <a:t>Wyposażenia</a:t>
            </a:r>
          </a:p>
          <a:p>
            <a:pPr marL="1343025" indent="-342900" algn="l">
              <a:buFont typeface="Wingdings" panose="05000000000000000000" pitchFamily="2" charset="2"/>
              <a:buChar char="ü"/>
            </a:pPr>
            <a:r>
              <a:rPr lang="pl-PL" sz="2000"/>
              <a:t>środków transportu</a:t>
            </a:r>
          </a:p>
          <a:p>
            <a:pPr marL="1343025" indent="-342900" algn="l">
              <a:buFont typeface="Wingdings" panose="05000000000000000000" pitchFamily="2" charset="2"/>
              <a:buChar char="ü"/>
            </a:pPr>
            <a:r>
              <a:rPr lang="pl-PL" sz="2000"/>
              <a:t>Obiektów</a:t>
            </a:r>
          </a:p>
          <a:p>
            <a:pPr marL="1343025" indent="-342900" algn="l">
              <a:buFont typeface="Wingdings" panose="05000000000000000000" pitchFamily="2" charset="2"/>
              <a:buChar char="ü"/>
            </a:pPr>
            <a:r>
              <a:rPr lang="pl-PL" sz="2000"/>
              <a:t>innych miejsc pod kontrolą oraz ich otoczenia;</a:t>
            </a:r>
          </a:p>
          <a:p>
            <a:pPr marL="457200" indent="-342900" algn="l">
              <a:buFont typeface="Arial" panose="020B0604020202020204" pitchFamily="34" charset="0"/>
              <a:buChar char="•"/>
            </a:pPr>
            <a:r>
              <a:rPr lang="pl-PL" sz="2000"/>
              <a:t>zapewnienie jednostce certyfikującej dostępu do komputerowych systemów zarządzania informacjami;</a:t>
            </a:r>
          </a:p>
          <a:p>
            <a:pPr marL="457200" indent="-342900" algn="l">
              <a:buFont typeface="Arial" panose="020B0604020202020204" pitchFamily="34" charset="0"/>
              <a:buChar char="•"/>
            </a:pPr>
            <a:r>
              <a:rPr lang="pl-PL" sz="2000"/>
              <a:t>zapewnienie jednostce certyfikującej dostępu do towarów będących pod kontrolą;</a:t>
            </a:r>
          </a:p>
          <a:p>
            <a:pPr marL="457200" indent="-342900" algn="l">
              <a:buFont typeface="Arial" panose="020B0604020202020204" pitchFamily="34" charset="0"/>
              <a:buChar char="•"/>
            </a:pPr>
            <a:r>
              <a:rPr lang="pl-PL" sz="2000"/>
              <a:t>zapewnienie jednostce certyfikującej dostępu do dokumentów i innych informacji;</a:t>
            </a:r>
          </a:p>
          <a:p>
            <a:pPr marL="457200" indent="-342900" algn="l">
              <a:buFont typeface="Arial" panose="020B0604020202020204" pitchFamily="34" charset="0"/>
              <a:buChar char="•"/>
            </a:pPr>
            <a:r>
              <a:rPr lang="pl-PL" sz="2000"/>
              <a:t>udzielanie pomocy w wypełnianiu zadań przez jednostkę certyfikującą oraz współpracy z nią;</a:t>
            </a:r>
          </a:p>
          <a:p>
            <a:pPr marL="457200" indent="-342900" algn="l">
              <a:buFont typeface="Arial" panose="020B0604020202020204" pitchFamily="34" charset="0"/>
              <a:buChar char="•"/>
            </a:pPr>
            <a:r>
              <a:rPr lang="pl-PL" sz="2000"/>
              <a:t>udostępnianie jednostce certyfikującej wszelkich informacji dotyczących towarów wprowadzonych do obrotu.</a:t>
            </a:r>
          </a:p>
          <a:p>
            <a:pPr marL="457200" indent="-342900" algn="l">
              <a:buFont typeface="Arial" panose="020B0604020202020204" pitchFamily="34" charset="0"/>
              <a:buChar char="•"/>
            </a:pPr>
            <a:endParaRPr lang="pl-PL" sz="2000"/>
          </a:p>
        </p:txBody>
      </p:sp>
      <p:sp>
        <p:nvSpPr>
          <p:cNvPr id="2" name="pole tekstowe 1">
            <a:extLst>
              <a:ext uri="{FF2B5EF4-FFF2-40B4-BE49-F238E27FC236}">
                <a16:creationId xmlns:a16="http://schemas.microsoft.com/office/drawing/2014/main" xmlns="" id="{E604CB35-165B-7E2B-FB8D-CAC7D66614A8}"/>
              </a:ext>
            </a:extLst>
          </p:cNvPr>
          <p:cNvSpPr txBox="1"/>
          <p:nvPr/>
        </p:nvSpPr>
        <p:spPr>
          <a:xfrm>
            <a:off x="1918081" y="557191"/>
            <a:ext cx="8713813" cy="307777"/>
          </a:xfrm>
          <a:prstGeom prst="rect">
            <a:avLst/>
          </a:prstGeom>
          <a:noFill/>
        </p:spPr>
        <p:txBody>
          <a:bodyPr wrap="square" lIns="91440" tIns="45720" rIns="91440" bIns="45720" rtlCol="0" anchor="t">
            <a:spAutoFit/>
          </a:bodyPr>
          <a:lstStyle/>
          <a:p>
            <a:pPr algn="ctr"/>
            <a:r>
              <a:rPr lang="pl-PL" sz="1400" i="1" dirty="0"/>
              <a:t>Rozporządzenie Parlamentu Europejskiego I Rady (UE) 2017/625: artykuł 15</a:t>
            </a:r>
            <a:endParaRPr lang="pl-PL"/>
          </a:p>
        </p:txBody>
      </p:sp>
      <p:pic>
        <p:nvPicPr>
          <p:cNvPr id="5" name="Obraz 4" descr="Obraz zawierający clipart, Grafika, design&#10;&#10;Zawartość wygenerowana przez sztuczną inteligencję może być niepoprawna.">
            <a:extLst>
              <a:ext uri="{FF2B5EF4-FFF2-40B4-BE49-F238E27FC236}">
                <a16:creationId xmlns:a16="http://schemas.microsoft.com/office/drawing/2014/main" xmlns="" id="{506DEAB4-B758-628E-5D59-2F3B05D10328}"/>
              </a:ext>
            </a:extLst>
          </p:cNvPr>
          <p:cNvPicPr>
            <a:picLocks noChangeAspect="1"/>
          </p:cNvPicPr>
          <p:nvPr/>
        </p:nvPicPr>
        <p:blipFill>
          <a:blip r:embed="rId2"/>
          <a:stretch>
            <a:fillRect/>
          </a:stretch>
        </p:blipFill>
        <p:spPr>
          <a:xfrm>
            <a:off x="9540283" y="194488"/>
            <a:ext cx="2414920" cy="1046421"/>
          </a:xfrm>
          <a:prstGeom prst="rect">
            <a:avLst/>
          </a:prstGeom>
          <a:ln>
            <a:noFill/>
          </a:ln>
        </p:spPr>
      </p:pic>
      <p:sp>
        <p:nvSpPr>
          <p:cNvPr id="7" name="pole tekstowe 6">
            <a:extLst>
              <a:ext uri="{FF2B5EF4-FFF2-40B4-BE49-F238E27FC236}">
                <a16:creationId xmlns:a16="http://schemas.microsoft.com/office/drawing/2014/main" xmlns="" id="{14FC9AA6-D3C1-BE96-BD04-3DF6403588B1}"/>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11" name="Obraz 10" descr="Obraz zawierający zieleń&#10;&#10;Zawartość wygenerowana przez sztuczną inteligencję może być niepoprawna.">
            <a:extLst>
              <a:ext uri="{FF2B5EF4-FFF2-40B4-BE49-F238E27FC236}">
                <a16:creationId xmlns:a16="http://schemas.microsoft.com/office/drawing/2014/main" xmlns="" id="{41376099-FEE3-6117-314A-45279FF88B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spTree>
    <p:extLst>
      <p:ext uri="{BB962C8B-B14F-4D97-AF65-F5344CB8AC3E}">
        <p14:creationId xmlns:p14="http://schemas.microsoft.com/office/powerpoint/2010/main" val="344205073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D7D2F44-23A7-80A9-17FF-BEE8E0A19D83}"/>
            </a:ext>
          </a:extLst>
        </p:cNvPr>
        <p:cNvGrpSpPr/>
        <p:nvPr/>
      </p:nvGrpSpPr>
      <p:grpSpPr>
        <a:xfrm>
          <a:off x="0" y="0"/>
          <a:ext cx="0" cy="0"/>
          <a:chOff x="0" y="0"/>
          <a:chExt cx="0" cy="0"/>
        </a:xfrm>
      </p:grpSpPr>
      <p:sp>
        <p:nvSpPr>
          <p:cNvPr id="7" name="pole tekstowe 6">
            <a:extLst>
              <a:ext uri="{FF2B5EF4-FFF2-40B4-BE49-F238E27FC236}">
                <a16:creationId xmlns:a16="http://schemas.microsoft.com/office/drawing/2014/main" xmlns="" id="{FEA7D4ED-B1B8-DD9A-2F44-65C3F7E89489}"/>
              </a:ext>
            </a:extLst>
          </p:cNvPr>
          <p:cNvSpPr txBox="1"/>
          <p:nvPr/>
        </p:nvSpPr>
        <p:spPr>
          <a:xfrm>
            <a:off x="1944662" y="149610"/>
            <a:ext cx="8713813" cy="523220"/>
          </a:xfrm>
          <a:prstGeom prst="rect">
            <a:avLst/>
          </a:prstGeom>
          <a:noFill/>
        </p:spPr>
        <p:txBody>
          <a:bodyPr wrap="square" lIns="91440" tIns="45720" rIns="91440" bIns="45720" rtlCol="0" anchor="t">
            <a:spAutoFit/>
          </a:bodyPr>
          <a:lstStyle/>
          <a:p>
            <a:pPr algn="ctr"/>
            <a:r>
              <a:rPr lang="pl-PL" sz="1400" i="1" dirty="0"/>
              <a:t>Rozporządzenie Parlamentu Europejskiego i Rady (UE) 2018/848: artykuł 35</a:t>
            </a:r>
            <a:endParaRPr lang="pl-PL" sz="1400" i="1" dirty="0">
              <a:ea typeface="Calibri"/>
              <a:cs typeface="Calibri"/>
            </a:endParaRPr>
          </a:p>
          <a:p>
            <a:pPr algn="ctr"/>
            <a:r>
              <a:rPr lang="pl-PL" sz="1400" i="1" dirty="0"/>
              <a:t>Rozporządzenie Delegowane Komisji (UE) 2021/1006 </a:t>
            </a:r>
            <a:endParaRPr lang="pl-PL" sz="1400" i="1" dirty="0">
              <a:ea typeface="Calibri"/>
              <a:cs typeface="Calibri"/>
            </a:endParaRPr>
          </a:p>
        </p:txBody>
      </p:sp>
      <p:sp>
        <p:nvSpPr>
          <p:cNvPr id="9" name="pole tekstowe 8">
            <a:extLst>
              <a:ext uri="{FF2B5EF4-FFF2-40B4-BE49-F238E27FC236}">
                <a16:creationId xmlns:a16="http://schemas.microsoft.com/office/drawing/2014/main" xmlns="" id="{B65018A9-1A2E-62E5-57D1-18AFB3C359FD}"/>
              </a:ext>
            </a:extLst>
          </p:cNvPr>
          <p:cNvSpPr txBox="1"/>
          <p:nvPr/>
        </p:nvSpPr>
        <p:spPr>
          <a:xfrm>
            <a:off x="1244968" y="718079"/>
            <a:ext cx="8880107" cy="707886"/>
          </a:xfrm>
          <a:prstGeom prst="rect">
            <a:avLst/>
          </a:prstGeom>
          <a:noFill/>
        </p:spPr>
        <p:txBody>
          <a:bodyPr wrap="square">
            <a:spAutoFit/>
          </a:bodyPr>
          <a:lstStyle/>
          <a:p>
            <a:pPr algn="ctr"/>
            <a:r>
              <a:rPr lang="pl-PL" sz="2400" b="1"/>
              <a:t>CERTYFIKAT</a:t>
            </a:r>
          </a:p>
          <a:p>
            <a:pPr marL="344488">
              <a:tabLst>
                <a:tab pos="444500" algn="l"/>
              </a:tabLst>
            </a:pPr>
            <a:endParaRPr lang="pl-PL" sz="1600">
              <a:latin typeface="+mn-lt"/>
            </a:endParaRPr>
          </a:p>
        </p:txBody>
      </p:sp>
      <p:pic>
        <p:nvPicPr>
          <p:cNvPr id="4" name="Obraz 3">
            <a:extLst>
              <a:ext uri="{FF2B5EF4-FFF2-40B4-BE49-F238E27FC236}">
                <a16:creationId xmlns:a16="http://schemas.microsoft.com/office/drawing/2014/main" xmlns="" id="{FC0759CE-3E9D-B185-1886-EA882CAB5888}"/>
              </a:ext>
            </a:extLst>
          </p:cNvPr>
          <p:cNvPicPr>
            <a:picLocks noChangeAspect="1"/>
          </p:cNvPicPr>
          <p:nvPr/>
        </p:nvPicPr>
        <p:blipFill>
          <a:blip r:embed="rId2"/>
          <a:srcRect l="-15469" t="-5350" r="15469" b="5137"/>
          <a:stretch/>
        </p:blipFill>
        <p:spPr>
          <a:xfrm>
            <a:off x="492505" y="1135778"/>
            <a:ext cx="8445276" cy="4177855"/>
          </a:xfrm>
          <a:prstGeom prst="rect">
            <a:avLst/>
          </a:prstGeom>
        </p:spPr>
      </p:pic>
      <p:sp>
        <p:nvSpPr>
          <p:cNvPr id="5" name="pole tekstowe 4">
            <a:extLst>
              <a:ext uri="{FF2B5EF4-FFF2-40B4-BE49-F238E27FC236}">
                <a16:creationId xmlns:a16="http://schemas.microsoft.com/office/drawing/2014/main" xmlns="" id="{1E429A27-9B87-2FAA-703A-8CC7FC072330}"/>
              </a:ext>
            </a:extLst>
          </p:cNvPr>
          <p:cNvSpPr txBox="1"/>
          <p:nvPr/>
        </p:nvSpPr>
        <p:spPr>
          <a:xfrm>
            <a:off x="155807" y="5458850"/>
            <a:ext cx="11078585" cy="1200329"/>
          </a:xfrm>
          <a:prstGeom prst="rect">
            <a:avLst/>
          </a:prstGeom>
          <a:solidFill>
            <a:schemeClr val="bg1"/>
          </a:solidFill>
          <a:ln>
            <a:solidFill>
              <a:srgbClr val="FF0000"/>
            </a:solidFill>
          </a:ln>
        </p:spPr>
        <p:txBody>
          <a:bodyPr wrap="square" rtlCol="0">
            <a:spAutoFit/>
          </a:bodyPr>
          <a:lstStyle/>
          <a:p>
            <a:pPr algn="ctr"/>
            <a:r>
              <a:rPr lang="pl-PL" b="1">
                <a:solidFill>
                  <a:srgbClr val="FF0000"/>
                </a:solidFill>
              </a:rPr>
              <a:t>Wykaz certyfikatów wydanych od dnia 1 stycznia 2023 r. </a:t>
            </a:r>
            <a:br>
              <a:rPr lang="pl-PL" b="1">
                <a:solidFill>
                  <a:srgbClr val="FF0000"/>
                </a:solidFill>
              </a:rPr>
            </a:br>
            <a:r>
              <a:rPr lang="pl-PL" b="1">
                <a:solidFill>
                  <a:srgbClr val="FF0000"/>
                </a:solidFill>
              </a:rPr>
              <a:t>przy użyciu zintegrowanego skomputeryzowanego systemu weterynaryjnego (system TRACES) dostępny jest na stronie</a:t>
            </a:r>
          </a:p>
          <a:p>
            <a:pPr algn="ctr"/>
            <a:r>
              <a:rPr lang="pl-PL" b="1" i="1">
                <a:solidFill>
                  <a:srgbClr val="00B0F0"/>
                </a:solidFill>
                <a:hlinkClick r:id="rId3">
                  <a:extLst>
                    <a:ext uri="{A12FA001-AC4F-418D-AE19-62706E023703}">
                      <ahyp:hlinkClr xmlns:ahyp="http://schemas.microsoft.com/office/drawing/2018/hyperlinkcolor" xmlns="" val="tx"/>
                    </a:ext>
                  </a:extLst>
                </a:hlinkClick>
              </a:rPr>
              <a:t>https://webgate.ec.europa.eu/tracesnt/directory/publication/organic-operator/index</a:t>
            </a:r>
            <a:endParaRPr lang="pl-PL" b="1" i="1">
              <a:solidFill>
                <a:srgbClr val="00B0F0"/>
              </a:solidFill>
            </a:endParaRPr>
          </a:p>
        </p:txBody>
      </p:sp>
      <p:sp>
        <p:nvSpPr>
          <p:cNvPr id="10" name="pole tekstowe 9">
            <a:extLst>
              <a:ext uri="{FF2B5EF4-FFF2-40B4-BE49-F238E27FC236}">
                <a16:creationId xmlns:a16="http://schemas.microsoft.com/office/drawing/2014/main" xmlns="" id="{D9FC9B85-3FCC-E686-8021-C91FD3A65485}"/>
              </a:ext>
            </a:extLst>
          </p:cNvPr>
          <p:cNvSpPr txBox="1"/>
          <p:nvPr/>
        </p:nvSpPr>
        <p:spPr>
          <a:xfrm>
            <a:off x="8939545" y="2490463"/>
            <a:ext cx="3009899" cy="1477328"/>
          </a:xfrm>
          <a:prstGeom prst="rect">
            <a:avLst/>
          </a:prstGeom>
          <a:noFill/>
        </p:spPr>
        <p:txBody>
          <a:bodyPr wrap="square">
            <a:spAutoFit/>
          </a:bodyPr>
          <a:lstStyle/>
          <a:p>
            <a:pPr algn="ctr"/>
            <a:r>
              <a:rPr lang="pl-PL" i="1"/>
              <a:t>Certyfikat stanowi świadectwo urzędowe </a:t>
            </a:r>
          </a:p>
          <a:p>
            <a:pPr algn="ctr"/>
            <a:r>
              <a:rPr lang="pl-PL" i="1"/>
              <a:t>w rozumieniu art. 86 ust. 1 </a:t>
            </a:r>
            <a:br>
              <a:rPr lang="pl-PL" i="1"/>
            </a:br>
            <a:r>
              <a:rPr lang="pl-PL" i="1"/>
              <a:t>lit. a) Rozporządzenia (UE) 2017/625</a:t>
            </a:r>
          </a:p>
        </p:txBody>
      </p:sp>
      <p:pic>
        <p:nvPicPr>
          <p:cNvPr id="3" name="Obraz 2" descr="Obraz zawierający clipart, Grafika, design&#10;&#10;Zawartość wygenerowana przez sztuczną inteligencję może być niepoprawna.">
            <a:extLst>
              <a:ext uri="{FF2B5EF4-FFF2-40B4-BE49-F238E27FC236}">
                <a16:creationId xmlns:a16="http://schemas.microsoft.com/office/drawing/2014/main" xmlns="" id="{95BD0FB7-C37D-0C39-826C-0245C4D4C3CD}"/>
              </a:ext>
            </a:extLst>
          </p:cNvPr>
          <p:cNvPicPr>
            <a:picLocks noChangeAspect="1"/>
          </p:cNvPicPr>
          <p:nvPr/>
        </p:nvPicPr>
        <p:blipFill>
          <a:blip r:embed="rId4"/>
          <a:stretch>
            <a:fillRect/>
          </a:stretch>
        </p:blipFill>
        <p:spPr>
          <a:xfrm>
            <a:off x="9540283" y="194488"/>
            <a:ext cx="2414920" cy="1046421"/>
          </a:xfrm>
          <a:prstGeom prst="rect">
            <a:avLst/>
          </a:prstGeom>
          <a:ln>
            <a:noFill/>
          </a:ln>
        </p:spPr>
      </p:pic>
      <p:sp>
        <p:nvSpPr>
          <p:cNvPr id="11" name="pole tekstowe 10">
            <a:extLst>
              <a:ext uri="{FF2B5EF4-FFF2-40B4-BE49-F238E27FC236}">
                <a16:creationId xmlns:a16="http://schemas.microsoft.com/office/drawing/2014/main" xmlns="" id="{15CEE433-F63D-EB59-69E2-139B3BD96FFE}"/>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13" name="Obraz 12" descr="Obraz zawierający zieleń&#10;&#10;Zawartość wygenerowana przez sztuczną inteligencję może być niepoprawna.">
            <a:extLst>
              <a:ext uri="{FF2B5EF4-FFF2-40B4-BE49-F238E27FC236}">
                <a16:creationId xmlns:a16="http://schemas.microsoft.com/office/drawing/2014/main" xmlns="" id="{D4F5CCCB-379E-72B8-DA18-58785E5512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spTree>
    <p:extLst>
      <p:ext uri="{BB962C8B-B14F-4D97-AF65-F5344CB8AC3E}">
        <p14:creationId xmlns:p14="http://schemas.microsoft.com/office/powerpoint/2010/main" val="319104614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4000"/>
              <a:t>Łączenie systemów certyfikacji w gospodarstwie</a:t>
            </a:r>
          </a:p>
        </p:txBody>
      </p:sp>
      <p:pic>
        <p:nvPicPr>
          <p:cNvPr id="5" name="Symbol zastępczy zawartości 4">
            <a:extLst>
              <a:ext uri="{FF2B5EF4-FFF2-40B4-BE49-F238E27FC236}">
                <a16:creationId xmlns:a16="http://schemas.microsoft.com/office/drawing/2014/main" xmlns="" id="{98B00F20-6865-27BB-C822-65EE53E77BBA}"/>
              </a:ext>
            </a:extLst>
          </p:cNvPr>
          <p:cNvPicPr>
            <a:picLocks noGrp="1" noChangeAspect="1"/>
          </p:cNvPicPr>
          <p:nvPr>
            <p:ph idx="1"/>
          </p:nvPr>
        </p:nvPicPr>
        <p:blipFill>
          <a:blip r:embed="rId2"/>
          <a:stretch>
            <a:fillRect/>
          </a:stretch>
        </p:blipFill>
        <p:spPr>
          <a:xfrm>
            <a:off x="3730841" y="1302101"/>
            <a:ext cx="1358460" cy="1358460"/>
          </a:xfrm>
          <a:prstGeom prst="rect">
            <a:avLst/>
          </a:prstGeom>
        </p:spPr>
      </p:pic>
      <p:pic>
        <p:nvPicPr>
          <p:cNvPr id="6" name="Symbol zastępczy zawartości 2" descr="Obraz zawierający Grafika, clipart, ilustracja, design&#10;&#10;Opis wygenerowany automatycznie">
            <a:extLst>
              <a:ext uri="{FF2B5EF4-FFF2-40B4-BE49-F238E27FC236}">
                <a16:creationId xmlns:a16="http://schemas.microsoft.com/office/drawing/2014/main" xmlns="" id="{0B0A3F1B-5150-0724-7865-7D68724D27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21530" y="1149701"/>
            <a:ext cx="1950359" cy="129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6">
            <a:extLst>
              <a:ext uri="{FF2B5EF4-FFF2-40B4-BE49-F238E27FC236}">
                <a16:creationId xmlns:a16="http://schemas.microsoft.com/office/drawing/2014/main" xmlns="" id="{16EC2128-9789-4C31-3915-712742EA0892}"/>
              </a:ext>
            </a:extLst>
          </p:cNvPr>
          <p:cNvPicPr>
            <a:picLocks noChangeAspect="1"/>
          </p:cNvPicPr>
          <p:nvPr/>
        </p:nvPicPr>
        <p:blipFill>
          <a:blip r:embed="rId4"/>
          <a:stretch>
            <a:fillRect/>
          </a:stretch>
        </p:blipFill>
        <p:spPr>
          <a:xfrm>
            <a:off x="3670255" y="2975685"/>
            <a:ext cx="1167400" cy="1167400"/>
          </a:xfrm>
          <a:prstGeom prst="rect">
            <a:avLst/>
          </a:prstGeom>
        </p:spPr>
      </p:pic>
      <p:pic>
        <p:nvPicPr>
          <p:cNvPr id="8" name="Obraz 7">
            <a:extLst>
              <a:ext uri="{FF2B5EF4-FFF2-40B4-BE49-F238E27FC236}">
                <a16:creationId xmlns:a16="http://schemas.microsoft.com/office/drawing/2014/main" xmlns="" id="{18E98367-EBA1-473F-7A6A-0A2459B526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490" y="1478129"/>
            <a:ext cx="1421310" cy="945817"/>
          </a:xfrm>
          <a:prstGeom prst="rect">
            <a:avLst/>
          </a:prstGeom>
        </p:spPr>
      </p:pic>
      <p:pic>
        <p:nvPicPr>
          <p:cNvPr id="10" name="Obraz 9">
            <a:extLst>
              <a:ext uri="{FF2B5EF4-FFF2-40B4-BE49-F238E27FC236}">
                <a16:creationId xmlns:a16="http://schemas.microsoft.com/office/drawing/2014/main" xmlns="" id="{18E98367-EBA1-473F-7A6A-0A2459B526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490" y="2975685"/>
            <a:ext cx="1421310" cy="945817"/>
          </a:xfrm>
          <a:prstGeom prst="rect">
            <a:avLst/>
          </a:prstGeom>
        </p:spPr>
      </p:pic>
      <p:pic>
        <p:nvPicPr>
          <p:cNvPr id="11" name="Symbol zastępczy zawartości 2" descr="Obraz zawierający Grafika, clipart, ilustracja, design&#10;&#10;Opis wygenerowany automatycznie">
            <a:extLst>
              <a:ext uri="{FF2B5EF4-FFF2-40B4-BE49-F238E27FC236}">
                <a16:creationId xmlns:a16="http://schemas.microsoft.com/office/drawing/2014/main" xmlns="" id="{0B0A3F1B-5150-0724-7865-7D68724D27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73930" y="1302101"/>
            <a:ext cx="1950359" cy="129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Obraz 12">
            <a:extLst>
              <a:ext uri="{FF2B5EF4-FFF2-40B4-BE49-F238E27FC236}">
                <a16:creationId xmlns:a16="http://schemas.microsoft.com/office/drawing/2014/main" xmlns="" id="{18E98367-EBA1-473F-7A6A-0A2459B526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490" y="4512748"/>
            <a:ext cx="1421310" cy="945817"/>
          </a:xfrm>
          <a:prstGeom prst="rect">
            <a:avLst/>
          </a:prstGeom>
        </p:spPr>
      </p:pic>
      <p:pic>
        <p:nvPicPr>
          <p:cNvPr id="14" name="Symbol zastępczy zawartości 2" descr="Obraz zawierający Grafika, clipart, ilustracja, design&#10;&#10;Opis wygenerowany automatycznie">
            <a:extLst>
              <a:ext uri="{FF2B5EF4-FFF2-40B4-BE49-F238E27FC236}">
                <a16:creationId xmlns:a16="http://schemas.microsoft.com/office/drawing/2014/main" xmlns="" id="{0B0A3F1B-5150-0724-7865-7D68724D27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3670255" y="4313033"/>
            <a:ext cx="1772902" cy="117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pole tekstowe 14"/>
          <p:cNvSpPr txBox="1"/>
          <p:nvPr/>
        </p:nvSpPr>
        <p:spPr>
          <a:xfrm>
            <a:off x="3030584" y="5682343"/>
            <a:ext cx="5708468" cy="523220"/>
          </a:xfrm>
          <a:prstGeom prst="rect">
            <a:avLst/>
          </a:prstGeom>
          <a:noFill/>
        </p:spPr>
        <p:txBody>
          <a:bodyPr wrap="square" rtlCol="0">
            <a:spAutoFit/>
          </a:bodyPr>
          <a:lstStyle/>
          <a:p>
            <a:r>
              <a:rPr lang="pl-PL" sz="2800"/>
              <a:t>O szczegóły zapytaj swojego doradcę</a:t>
            </a:r>
          </a:p>
        </p:txBody>
      </p:sp>
      <p:sp>
        <p:nvSpPr>
          <p:cNvPr id="3" name="pole tekstowe 2"/>
          <p:cNvSpPr txBox="1"/>
          <p:nvPr/>
        </p:nvSpPr>
        <p:spPr>
          <a:xfrm>
            <a:off x="2690949" y="1478129"/>
            <a:ext cx="849085" cy="1015663"/>
          </a:xfrm>
          <a:prstGeom prst="rect">
            <a:avLst/>
          </a:prstGeom>
          <a:noFill/>
        </p:spPr>
        <p:txBody>
          <a:bodyPr wrap="square" rtlCol="0">
            <a:spAutoFit/>
          </a:bodyPr>
          <a:lstStyle/>
          <a:p>
            <a:r>
              <a:rPr lang="pl-PL" sz="6000"/>
              <a:t>+</a:t>
            </a:r>
          </a:p>
        </p:txBody>
      </p:sp>
      <p:sp>
        <p:nvSpPr>
          <p:cNvPr id="16" name="pole tekstowe 15"/>
          <p:cNvSpPr txBox="1"/>
          <p:nvPr/>
        </p:nvSpPr>
        <p:spPr>
          <a:xfrm>
            <a:off x="5035733" y="1408283"/>
            <a:ext cx="849085" cy="1015663"/>
          </a:xfrm>
          <a:prstGeom prst="rect">
            <a:avLst/>
          </a:prstGeom>
          <a:noFill/>
        </p:spPr>
        <p:txBody>
          <a:bodyPr wrap="square" rtlCol="0">
            <a:spAutoFit/>
          </a:bodyPr>
          <a:lstStyle/>
          <a:p>
            <a:r>
              <a:rPr lang="pl-PL" sz="6000"/>
              <a:t>+</a:t>
            </a:r>
          </a:p>
        </p:txBody>
      </p:sp>
      <p:sp>
        <p:nvSpPr>
          <p:cNvPr id="17" name="pole tekstowe 16"/>
          <p:cNvSpPr txBox="1"/>
          <p:nvPr/>
        </p:nvSpPr>
        <p:spPr>
          <a:xfrm>
            <a:off x="2717074" y="4477824"/>
            <a:ext cx="849085" cy="1015663"/>
          </a:xfrm>
          <a:prstGeom prst="rect">
            <a:avLst/>
          </a:prstGeom>
          <a:noFill/>
        </p:spPr>
        <p:txBody>
          <a:bodyPr wrap="square" rtlCol="0">
            <a:spAutoFit/>
          </a:bodyPr>
          <a:lstStyle/>
          <a:p>
            <a:r>
              <a:rPr lang="pl-PL" sz="6000"/>
              <a:t>+</a:t>
            </a:r>
          </a:p>
        </p:txBody>
      </p:sp>
      <p:sp>
        <p:nvSpPr>
          <p:cNvPr id="18" name="pole tekstowe 17"/>
          <p:cNvSpPr txBox="1"/>
          <p:nvPr/>
        </p:nvSpPr>
        <p:spPr>
          <a:xfrm>
            <a:off x="2606041" y="3127422"/>
            <a:ext cx="849085" cy="1015663"/>
          </a:xfrm>
          <a:prstGeom prst="rect">
            <a:avLst/>
          </a:prstGeom>
          <a:noFill/>
        </p:spPr>
        <p:txBody>
          <a:bodyPr wrap="square" rtlCol="0">
            <a:spAutoFit/>
          </a:bodyPr>
          <a:lstStyle/>
          <a:p>
            <a:r>
              <a:rPr lang="pl-PL" sz="6000"/>
              <a:t>+</a:t>
            </a:r>
          </a:p>
        </p:txBody>
      </p:sp>
    </p:spTree>
    <p:extLst>
      <p:ext uri="{BB962C8B-B14F-4D97-AF65-F5344CB8AC3E}">
        <p14:creationId xmlns:p14="http://schemas.microsoft.com/office/powerpoint/2010/main" val="404554477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663456" y="365125"/>
            <a:ext cx="6873949" cy="1343283"/>
          </a:xfrm>
        </p:spPr>
        <p:txBody>
          <a:bodyPr/>
          <a:lstStyle/>
          <a:p>
            <a:pPr algn="ctr"/>
            <a:r>
              <a:rPr lang="pl-PL" b="1" dirty="0"/>
              <a:t>Stawki płatności w systemie rolnictwa ekologicznego</a:t>
            </a:r>
          </a:p>
        </p:txBody>
      </p:sp>
      <p:graphicFrame>
        <p:nvGraphicFramePr>
          <p:cNvPr id="4" name="Symbol zastępczy zawartości 3"/>
          <p:cNvGraphicFramePr>
            <a:graphicFrameLocks noGrp="1"/>
          </p:cNvGraphicFramePr>
          <p:nvPr>
            <p:ph idx="1"/>
            <p:extLst>
              <p:ext uri="{D42A27DB-BD31-4B8C-83A1-F6EECF244321}">
                <p14:modId xmlns:p14="http://schemas.microsoft.com/office/powerpoint/2010/main" val="2803547017"/>
              </p:ext>
            </p:extLst>
          </p:nvPr>
        </p:nvGraphicFramePr>
        <p:xfrm>
          <a:off x="2995612" y="2099307"/>
          <a:ext cx="6200776" cy="4282440"/>
        </p:xfrm>
        <a:graphic>
          <a:graphicData uri="http://schemas.openxmlformats.org/drawingml/2006/table">
            <a:tbl>
              <a:tblPr/>
              <a:tblGrid>
                <a:gridCol w="879783">
                  <a:extLst>
                    <a:ext uri="{9D8B030D-6E8A-4147-A177-3AD203B41FA5}">
                      <a16:colId xmlns:a16="http://schemas.microsoft.com/office/drawing/2014/main" xmlns="" val="20000"/>
                    </a:ext>
                  </a:extLst>
                </a:gridCol>
                <a:gridCol w="3409157">
                  <a:extLst>
                    <a:ext uri="{9D8B030D-6E8A-4147-A177-3AD203B41FA5}">
                      <a16:colId xmlns:a16="http://schemas.microsoft.com/office/drawing/2014/main" xmlns="" val="20001"/>
                    </a:ext>
                  </a:extLst>
                </a:gridCol>
                <a:gridCol w="955918">
                  <a:extLst>
                    <a:ext uri="{9D8B030D-6E8A-4147-A177-3AD203B41FA5}">
                      <a16:colId xmlns:a16="http://schemas.microsoft.com/office/drawing/2014/main" xmlns="" val="20002"/>
                    </a:ext>
                  </a:extLst>
                </a:gridCol>
                <a:gridCol w="955918">
                  <a:extLst>
                    <a:ext uri="{9D8B030D-6E8A-4147-A177-3AD203B41FA5}">
                      <a16:colId xmlns:a16="http://schemas.microsoft.com/office/drawing/2014/main" xmlns="" val="20003"/>
                    </a:ext>
                  </a:extLst>
                </a:gridCol>
              </a:tblGrid>
              <a:tr h="219075">
                <a:tc rowSpan="2">
                  <a:txBody>
                    <a:bodyPr/>
                    <a:lstStyle/>
                    <a:p>
                      <a:pPr fontAlgn="base"/>
                      <a:r>
                        <a:rPr lang="pl-PL" sz="1100">
                          <a:effectLst/>
                          <a:latin typeface="inherit"/>
                        </a:rPr>
                        <a:t>Lp.</a:t>
                      </a:r>
                      <a:endParaRPr lang="pl-PL">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rowSpan="2">
                  <a:txBody>
                    <a:bodyPr/>
                    <a:lstStyle/>
                    <a:p>
                      <a:pPr fontAlgn="base"/>
                      <a:r>
                        <a:rPr lang="pl-PL" sz="1100">
                          <a:effectLst/>
                          <a:latin typeface="inherit"/>
                        </a:rPr>
                        <a:t>Pakiety rolnictwa ekologicznego</a:t>
                      </a:r>
                      <a:endParaRPr lang="pl-PL">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gridSpan="2">
                  <a:txBody>
                    <a:bodyPr/>
                    <a:lstStyle/>
                    <a:p>
                      <a:pPr fontAlgn="base"/>
                      <a:r>
                        <a:rPr lang="pl-PL" sz="1100">
                          <a:effectLst/>
                          <a:latin typeface="inherit"/>
                        </a:rPr>
                        <a:t>Stawki płatności</a:t>
                      </a:r>
                      <a:endParaRPr lang="pl-PL">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hMerge="1">
                  <a:txBody>
                    <a:bodyPr/>
                    <a:lstStyle/>
                    <a:p>
                      <a:endParaRPr lang="pl-PL"/>
                    </a:p>
                  </a:txBody>
                  <a:tcPr/>
                </a:tc>
                <a:extLst>
                  <a:ext uri="{0D108BD9-81ED-4DB2-BD59-A6C34878D82A}">
                    <a16:rowId xmlns:a16="http://schemas.microsoft.com/office/drawing/2014/main" xmlns="" val="10000"/>
                  </a:ext>
                </a:extLst>
              </a:tr>
              <a:tr h="219075">
                <a:tc vMerge="1">
                  <a:txBody>
                    <a:bodyPr/>
                    <a:lstStyle/>
                    <a:p>
                      <a:endParaRPr lang="pl-PL"/>
                    </a:p>
                  </a:txBody>
                  <a:tcPr/>
                </a:tc>
                <a:tc vMerge="1">
                  <a:txBody>
                    <a:bodyPr/>
                    <a:lstStyle/>
                    <a:p>
                      <a:endParaRPr lang="pl-PL"/>
                    </a:p>
                  </a:txBody>
                  <a:tcPr/>
                </a:tc>
                <a:tc>
                  <a:txBody>
                    <a:bodyPr/>
                    <a:lstStyle/>
                    <a:p>
                      <a:pPr fontAlgn="base"/>
                      <a:r>
                        <a:rPr lang="pl-PL" sz="1100">
                          <a:effectLst/>
                          <a:latin typeface="inherit"/>
                        </a:rPr>
                        <a:t>Dla gruntów w okresie konwersji (w zł/ha)</a:t>
                      </a:r>
                      <a:endParaRPr lang="pl-PL">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fontAlgn="base"/>
                      <a:r>
                        <a:rPr lang="pl-PL" sz="1100">
                          <a:effectLst/>
                          <a:latin typeface="inherit"/>
                        </a:rPr>
                        <a:t>Dla gruntów z zakończonym okresem konwersji (w zł/ha)</a:t>
                      </a:r>
                      <a:endParaRPr lang="pl-PL">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1"/>
                  </a:ext>
                </a:extLst>
              </a:tr>
              <a:tr h="219075">
                <a:tc>
                  <a:txBody>
                    <a:bodyPr/>
                    <a:lstStyle/>
                    <a:p>
                      <a:pPr fontAlgn="base"/>
                      <a:r>
                        <a:rPr lang="pl-PL" sz="1100">
                          <a:effectLst/>
                          <a:latin typeface="inherit"/>
                        </a:rPr>
                        <a:t>1</a:t>
                      </a:r>
                      <a:endParaRPr lang="pl-PL">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fontAlgn="base"/>
                      <a:r>
                        <a:rPr lang="pl-PL" sz="1100">
                          <a:effectLst/>
                          <a:latin typeface="inherit"/>
                        </a:rPr>
                        <a:t>Pakiet 1. Uprawy rolnicze</a:t>
                      </a:r>
                      <a:endParaRPr lang="pl-PL">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fontAlgn="base"/>
                      <a:r>
                        <a:rPr lang="pl-PL" sz="1100">
                          <a:effectLst/>
                          <a:latin typeface="inherit"/>
                        </a:rPr>
                        <a:t>1 697</a:t>
                      </a:r>
                      <a:endParaRPr lang="pl-PL">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fontAlgn="base"/>
                      <a:r>
                        <a:rPr lang="pl-PL" sz="1100">
                          <a:effectLst/>
                          <a:latin typeface="inherit"/>
                        </a:rPr>
                        <a:t>1 571</a:t>
                      </a:r>
                      <a:endParaRPr lang="pl-PL">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2"/>
                  </a:ext>
                </a:extLst>
              </a:tr>
              <a:tr h="219075">
                <a:tc>
                  <a:txBody>
                    <a:bodyPr/>
                    <a:lstStyle/>
                    <a:p>
                      <a:pPr fontAlgn="base"/>
                      <a:r>
                        <a:rPr lang="pl-PL" sz="1100">
                          <a:effectLst/>
                          <a:latin typeface="inherit"/>
                        </a:rPr>
                        <a:t>2</a:t>
                      </a:r>
                      <a:endParaRPr lang="pl-PL">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fontAlgn="base"/>
                      <a:r>
                        <a:rPr lang="pl-PL" sz="1100">
                          <a:effectLst/>
                          <a:latin typeface="inherit"/>
                        </a:rPr>
                        <a:t>Pakiet 2. Uprawy warzywne</a:t>
                      </a:r>
                      <a:endParaRPr lang="pl-PL">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fontAlgn="base"/>
                      <a:r>
                        <a:rPr lang="pl-PL" sz="1100">
                          <a:effectLst/>
                          <a:latin typeface="inherit"/>
                        </a:rPr>
                        <a:t>3 021</a:t>
                      </a:r>
                      <a:endParaRPr lang="pl-PL">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fontAlgn="base"/>
                      <a:r>
                        <a:rPr lang="pl-PL" sz="1100">
                          <a:effectLst/>
                          <a:latin typeface="inherit"/>
                        </a:rPr>
                        <a:t>2 391</a:t>
                      </a:r>
                      <a:endParaRPr lang="pl-PL">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3"/>
                  </a:ext>
                </a:extLst>
              </a:tr>
              <a:tr h="219075">
                <a:tc>
                  <a:txBody>
                    <a:bodyPr/>
                    <a:lstStyle/>
                    <a:p>
                      <a:pPr fontAlgn="base"/>
                      <a:r>
                        <a:rPr lang="pl-PL" sz="1100">
                          <a:effectLst/>
                          <a:latin typeface="inherit"/>
                        </a:rPr>
                        <a:t>3</a:t>
                      </a:r>
                      <a:endParaRPr lang="pl-PL">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fontAlgn="base"/>
                      <a:r>
                        <a:rPr lang="pl-PL" sz="1100">
                          <a:effectLst/>
                          <a:latin typeface="inherit"/>
                        </a:rPr>
                        <a:t>Pakiet 3. Uprawy zielarskie</a:t>
                      </a:r>
                      <a:endParaRPr lang="pl-PL">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fontAlgn="base"/>
                      <a:r>
                        <a:rPr lang="pl-PL" sz="1100">
                          <a:effectLst/>
                          <a:latin typeface="inherit"/>
                        </a:rPr>
                        <a:t>1 856</a:t>
                      </a:r>
                      <a:endParaRPr lang="pl-PL">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fontAlgn="base"/>
                      <a:r>
                        <a:rPr lang="pl-PL" sz="1100">
                          <a:effectLst/>
                          <a:latin typeface="inherit"/>
                        </a:rPr>
                        <a:t>1 856</a:t>
                      </a:r>
                      <a:endParaRPr lang="pl-PL">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4"/>
                  </a:ext>
                </a:extLst>
              </a:tr>
              <a:tr h="219075">
                <a:tc>
                  <a:txBody>
                    <a:bodyPr/>
                    <a:lstStyle/>
                    <a:p>
                      <a:pPr fontAlgn="base"/>
                      <a:r>
                        <a:rPr lang="pl-PL" sz="1100">
                          <a:effectLst/>
                          <a:latin typeface="inherit"/>
                        </a:rPr>
                        <a:t>4</a:t>
                      </a:r>
                      <a:endParaRPr lang="pl-PL">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fontAlgn="base"/>
                      <a:r>
                        <a:rPr lang="pl-PL" sz="1100">
                          <a:effectLst/>
                          <a:latin typeface="inherit"/>
                        </a:rPr>
                        <a:t>Pakiet 4. Podstawowe uprawy sadownicze</a:t>
                      </a:r>
                      <a:endParaRPr lang="pl-PL">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fontAlgn="base"/>
                      <a:r>
                        <a:rPr lang="pl-PL" sz="1100">
                          <a:effectLst/>
                          <a:latin typeface="inherit"/>
                        </a:rPr>
                        <a:t>3 105</a:t>
                      </a:r>
                      <a:endParaRPr lang="pl-PL">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fontAlgn="base"/>
                      <a:r>
                        <a:rPr lang="pl-PL" sz="1100">
                          <a:effectLst/>
                          <a:latin typeface="inherit"/>
                        </a:rPr>
                        <a:t>1 961</a:t>
                      </a:r>
                      <a:endParaRPr lang="pl-PL">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5"/>
                  </a:ext>
                </a:extLst>
              </a:tr>
              <a:tr h="219075">
                <a:tc>
                  <a:txBody>
                    <a:bodyPr/>
                    <a:lstStyle/>
                    <a:p>
                      <a:pPr fontAlgn="base"/>
                      <a:r>
                        <a:rPr lang="pl-PL" sz="1100">
                          <a:effectLst/>
                          <a:latin typeface="inherit"/>
                        </a:rPr>
                        <a:t>5</a:t>
                      </a:r>
                      <a:endParaRPr lang="pl-PL">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fontAlgn="base"/>
                      <a:r>
                        <a:rPr lang="pl-PL" sz="1100">
                          <a:effectLst/>
                          <a:latin typeface="inherit"/>
                        </a:rPr>
                        <a:t>Pakiet 5. Uprawy jagodowe</a:t>
                      </a:r>
                      <a:endParaRPr lang="pl-PL">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fontAlgn="base"/>
                      <a:r>
                        <a:rPr lang="pl-PL" sz="1100">
                          <a:effectLst/>
                          <a:latin typeface="inherit"/>
                        </a:rPr>
                        <a:t>2 495</a:t>
                      </a:r>
                      <a:endParaRPr lang="pl-PL">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fontAlgn="base"/>
                      <a:r>
                        <a:rPr lang="pl-PL" sz="1100">
                          <a:effectLst/>
                          <a:latin typeface="inherit"/>
                        </a:rPr>
                        <a:t>2 213</a:t>
                      </a:r>
                      <a:endParaRPr lang="pl-PL">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6"/>
                  </a:ext>
                </a:extLst>
              </a:tr>
              <a:tr h="219075">
                <a:tc>
                  <a:txBody>
                    <a:bodyPr/>
                    <a:lstStyle/>
                    <a:p>
                      <a:pPr fontAlgn="base"/>
                      <a:r>
                        <a:rPr lang="pl-PL" sz="1100">
                          <a:effectLst/>
                          <a:latin typeface="inherit"/>
                        </a:rPr>
                        <a:t>6</a:t>
                      </a:r>
                      <a:endParaRPr lang="pl-PL">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fontAlgn="base"/>
                      <a:r>
                        <a:rPr lang="pl-PL" sz="1100">
                          <a:effectLst/>
                          <a:latin typeface="inherit"/>
                        </a:rPr>
                        <a:t>Pakiet 6. Ekstensywne uprawy sadownicze</a:t>
                      </a:r>
                      <a:endParaRPr lang="pl-PL">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fontAlgn="base"/>
                      <a:r>
                        <a:rPr lang="pl-PL" sz="1100">
                          <a:effectLst/>
                          <a:latin typeface="inherit"/>
                        </a:rPr>
                        <a:t>1 326</a:t>
                      </a:r>
                      <a:endParaRPr lang="pl-PL">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fontAlgn="base"/>
                      <a:r>
                        <a:rPr lang="pl-PL" sz="1100">
                          <a:effectLst/>
                          <a:latin typeface="inherit"/>
                        </a:rPr>
                        <a:t>1 326</a:t>
                      </a:r>
                      <a:endParaRPr lang="pl-PL">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7"/>
                  </a:ext>
                </a:extLst>
              </a:tr>
              <a:tr h="219075">
                <a:tc>
                  <a:txBody>
                    <a:bodyPr/>
                    <a:lstStyle/>
                    <a:p>
                      <a:pPr fontAlgn="base"/>
                      <a:r>
                        <a:rPr lang="pl-PL" sz="1100">
                          <a:effectLst/>
                          <a:latin typeface="inherit"/>
                        </a:rPr>
                        <a:t>7</a:t>
                      </a:r>
                      <a:endParaRPr lang="pl-PL">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fontAlgn="base"/>
                      <a:r>
                        <a:rPr lang="pl-PL" sz="1100">
                          <a:effectLst/>
                          <a:latin typeface="inherit"/>
                        </a:rPr>
                        <a:t>Pakiet 7. Uprawy paszowe na gruntach ornych</a:t>
                      </a:r>
                      <a:endParaRPr lang="pl-PL">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fontAlgn="base"/>
                      <a:r>
                        <a:rPr lang="pl-PL" sz="1100">
                          <a:effectLst/>
                          <a:latin typeface="inherit"/>
                        </a:rPr>
                        <a:t>1 638</a:t>
                      </a:r>
                      <a:endParaRPr lang="pl-PL">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fontAlgn="base"/>
                      <a:r>
                        <a:rPr lang="pl-PL" sz="1100">
                          <a:effectLst/>
                          <a:latin typeface="inherit"/>
                        </a:rPr>
                        <a:t>1 504</a:t>
                      </a:r>
                      <a:endParaRPr lang="pl-PL">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8"/>
                  </a:ext>
                </a:extLst>
              </a:tr>
              <a:tr h="219075">
                <a:tc>
                  <a:txBody>
                    <a:bodyPr/>
                    <a:lstStyle/>
                    <a:p>
                      <a:pPr fontAlgn="base"/>
                      <a:r>
                        <a:rPr lang="pl-PL" sz="1100">
                          <a:effectLst/>
                          <a:latin typeface="inherit"/>
                        </a:rPr>
                        <a:t>8</a:t>
                      </a:r>
                      <a:endParaRPr lang="pl-PL">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fontAlgn="base"/>
                      <a:r>
                        <a:rPr lang="pl-PL" sz="1100">
                          <a:effectLst/>
                          <a:latin typeface="inherit"/>
                        </a:rPr>
                        <a:t>Pakiet 8. Trwałe użytki zielone</a:t>
                      </a:r>
                      <a:endParaRPr lang="pl-PL">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fontAlgn="base"/>
                      <a:r>
                        <a:rPr lang="pl-PL" sz="1100">
                          <a:effectLst/>
                          <a:latin typeface="inherit"/>
                        </a:rPr>
                        <a:t>1 043</a:t>
                      </a:r>
                      <a:endParaRPr lang="pl-PL">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fontAlgn="base"/>
                      <a:r>
                        <a:rPr lang="pl-PL" sz="1100">
                          <a:effectLst/>
                          <a:latin typeface="inherit"/>
                        </a:rPr>
                        <a:t>1 043</a:t>
                      </a:r>
                      <a:endParaRPr lang="pl-PL">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9"/>
                  </a:ext>
                </a:extLst>
              </a:tr>
              <a:tr h="219075">
                <a:tc>
                  <a:txBody>
                    <a:bodyPr/>
                    <a:lstStyle/>
                    <a:p>
                      <a:pPr fontAlgn="base"/>
                      <a:r>
                        <a:rPr lang="pl-PL" sz="1100">
                          <a:effectLst/>
                          <a:latin typeface="inherit"/>
                        </a:rPr>
                        <a:t>9</a:t>
                      </a:r>
                      <a:endParaRPr lang="pl-PL">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fontAlgn="base"/>
                      <a:r>
                        <a:rPr lang="pl-PL" sz="1100">
                          <a:effectLst/>
                          <a:latin typeface="inherit"/>
                        </a:rPr>
                        <a:t>Pakiet 9. Małe gospodarstwa z uprawami ekologicznymi</a:t>
                      </a:r>
                      <a:endParaRPr lang="pl-PL">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fontAlgn="base"/>
                      <a:r>
                        <a:rPr lang="pl-PL" sz="1100">
                          <a:effectLst/>
                          <a:latin typeface="inherit"/>
                        </a:rPr>
                        <a:t>1 640</a:t>
                      </a:r>
                      <a:endParaRPr lang="pl-PL">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fontAlgn="base"/>
                      <a:r>
                        <a:rPr lang="pl-PL" sz="1100">
                          <a:effectLst/>
                          <a:latin typeface="inherit"/>
                        </a:rPr>
                        <a:t>1 640</a:t>
                      </a:r>
                      <a:endParaRPr lang="pl-PL">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10"/>
                  </a:ext>
                </a:extLst>
              </a:tr>
              <a:tr h="219075">
                <a:tc>
                  <a:txBody>
                    <a:bodyPr/>
                    <a:lstStyle/>
                    <a:p>
                      <a:pPr fontAlgn="base"/>
                      <a:r>
                        <a:rPr lang="pl-PL" sz="1100">
                          <a:effectLst/>
                          <a:latin typeface="inherit"/>
                        </a:rPr>
                        <a:t>10</a:t>
                      </a:r>
                      <a:endParaRPr lang="pl-PL">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fontAlgn="base"/>
                      <a:r>
                        <a:rPr lang="pl-PL" sz="1100">
                          <a:effectLst/>
                          <a:latin typeface="inherit"/>
                        </a:rPr>
                        <a:t>Pakiet 10. Premia za zrównoważoną produkcję roślinno-zwierzęcą</a:t>
                      </a:r>
                      <a:endParaRPr lang="pl-PL">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fontAlgn="base"/>
                      <a:r>
                        <a:rPr lang="pl-PL" sz="1100">
                          <a:effectLst/>
                          <a:latin typeface="inherit"/>
                        </a:rPr>
                        <a:t>    573</a:t>
                      </a:r>
                      <a:endParaRPr lang="pl-PL">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fontAlgn="base"/>
                      <a:r>
                        <a:rPr lang="pl-PL" sz="1100">
                          <a:effectLst/>
                          <a:latin typeface="inherit"/>
                        </a:rPr>
                        <a:t>573</a:t>
                      </a:r>
                      <a:endParaRPr lang="pl-PL">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11"/>
                  </a:ext>
                </a:extLst>
              </a:tr>
            </a:tbl>
          </a:graphicData>
        </a:graphic>
      </p:graphicFrame>
      <p:pic>
        <p:nvPicPr>
          <p:cNvPr id="5" name="Obraz 4" descr="Obraz zawierający clipart, Grafika, design&#10;&#10;Zawartość wygenerowana przez sztuczną inteligencję może być niepoprawna.">
            <a:extLst>
              <a:ext uri="{FF2B5EF4-FFF2-40B4-BE49-F238E27FC236}">
                <a16:creationId xmlns:a16="http://schemas.microsoft.com/office/drawing/2014/main" xmlns="" id="{0FD5F58F-CFA5-76A4-2E68-332063C3AA78}"/>
              </a:ext>
            </a:extLst>
          </p:cNvPr>
          <p:cNvPicPr>
            <a:picLocks noChangeAspect="1"/>
          </p:cNvPicPr>
          <p:nvPr/>
        </p:nvPicPr>
        <p:blipFill>
          <a:blip r:embed="rId2"/>
          <a:stretch>
            <a:fillRect/>
          </a:stretch>
        </p:blipFill>
        <p:spPr>
          <a:xfrm>
            <a:off x="9540283" y="194488"/>
            <a:ext cx="2414920" cy="1046421"/>
          </a:xfrm>
          <a:prstGeom prst="rect">
            <a:avLst/>
          </a:prstGeom>
          <a:ln>
            <a:noFill/>
          </a:ln>
        </p:spPr>
      </p:pic>
      <p:sp>
        <p:nvSpPr>
          <p:cNvPr id="7" name="pole tekstowe 6">
            <a:extLst>
              <a:ext uri="{FF2B5EF4-FFF2-40B4-BE49-F238E27FC236}">
                <a16:creationId xmlns:a16="http://schemas.microsoft.com/office/drawing/2014/main" xmlns="" id="{61E4B0BF-FEB6-15E5-8D2C-1AB974FD8B35}"/>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9" name="Obraz 8" descr="Obraz zawierający zieleń&#10;&#10;Zawartość wygenerowana przez sztuczną inteligencję może być niepoprawna.">
            <a:extLst>
              <a:ext uri="{FF2B5EF4-FFF2-40B4-BE49-F238E27FC236}">
                <a16:creationId xmlns:a16="http://schemas.microsoft.com/office/drawing/2014/main" xmlns="" id="{34680C25-54F7-E8D1-3582-2B94815232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spTree>
    <p:extLst>
      <p:ext uri="{BB962C8B-B14F-4D97-AF65-F5344CB8AC3E}">
        <p14:creationId xmlns:p14="http://schemas.microsoft.com/office/powerpoint/2010/main" val="154010846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4000"/>
              <a:t>Łączenie systemów certyfikacji w gospodarstwie</a:t>
            </a:r>
          </a:p>
        </p:txBody>
      </p:sp>
      <p:pic>
        <p:nvPicPr>
          <p:cNvPr id="7" name="Obraz 6">
            <a:extLst>
              <a:ext uri="{FF2B5EF4-FFF2-40B4-BE49-F238E27FC236}">
                <a16:creationId xmlns:a16="http://schemas.microsoft.com/office/drawing/2014/main" xmlns="" id="{16EC2128-9789-4C31-3915-712742EA0892}"/>
              </a:ext>
            </a:extLst>
          </p:cNvPr>
          <p:cNvPicPr>
            <a:picLocks noChangeAspect="1"/>
          </p:cNvPicPr>
          <p:nvPr/>
        </p:nvPicPr>
        <p:blipFill>
          <a:blip r:embed="rId2"/>
          <a:stretch>
            <a:fillRect/>
          </a:stretch>
        </p:blipFill>
        <p:spPr>
          <a:xfrm>
            <a:off x="1172608" y="1720113"/>
            <a:ext cx="1167400" cy="1167400"/>
          </a:xfrm>
          <a:prstGeom prst="rect">
            <a:avLst/>
          </a:prstGeom>
        </p:spPr>
      </p:pic>
      <p:pic>
        <p:nvPicPr>
          <p:cNvPr id="10" name="Obraz 9">
            <a:extLst>
              <a:ext uri="{FF2B5EF4-FFF2-40B4-BE49-F238E27FC236}">
                <a16:creationId xmlns:a16="http://schemas.microsoft.com/office/drawing/2014/main" xmlns="" id="{18E98367-EBA1-473F-7A6A-0A2459B526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5108" y="3536282"/>
            <a:ext cx="1421310" cy="945817"/>
          </a:xfrm>
          <a:prstGeom prst="rect">
            <a:avLst/>
          </a:prstGeom>
        </p:spPr>
      </p:pic>
      <p:pic>
        <p:nvPicPr>
          <p:cNvPr id="11" name="Symbol zastępczy zawartości 2" descr="Obraz zawierający Grafika, clipart, ilustracja, design&#10;&#10;Opis wygenerowany automatycznie">
            <a:extLst>
              <a:ext uri="{FF2B5EF4-FFF2-40B4-BE49-F238E27FC236}">
                <a16:creationId xmlns:a16="http://schemas.microsoft.com/office/drawing/2014/main" xmlns="" id="{0B0A3F1B-5150-0724-7865-7D68724D272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30584" y="1720113"/>
            <a:ext cx="1950359" cy="129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pole tekstowe 14"/>
          <p:cNvSpPr txBox="1"/>
          <p:nvPr/>
        </p:nvSpPr>
        <p:spPr>
          <a:xfrm>
            <a:off x="3030584" y="5682343"/>
            <a:ext cx="5708468" cy="523220"/>
          </a:xfrm>
          <a:prstGeom prst="rect">
            <a:avLst/>
          </a:prstGeom>
          <a:noFill/>
        </p:spPr>
        <p:txBody>
          <a:bodyPr wrap="square" rtlCol="0">
            <a:spAutoFit/>
          </a:bodyPr>
          <a:lstStyle/>
          <a:p>
            <a:r>
              <a:rPr lang="pl-PL" sz="2800"/>
              <a:t>O szczegóły zapytaj swojego doradcę</a:t>
            </a:r>
          </a:p>
        </p:txBody>
      </p:sp>
      <p:pic>
        <p:nvPicPr>
          <p:cNvPr id="12" name="Obraz 11">
            <a:extLst>
              <a:ext uri="{FF2B5EF4-FFF2-40B4-BE49-F238E27FC236}">
                <a16:creationId xmlns:a16="http://schemas.microsoft.com/office/drawing/2014/main" xmlns="" id="{16EC2128-9789-4C31-3915-712742EA0892}"/>
              </a:ext>
            </a:extLst>
          </p:cNvPr>
          <p:cNvPicPr>
            <a:picLocks noChangeAspect="1"/>
          </p:cNvPicPr>
          <p:nvPr/>
        </p:nvPicPr>
        <p:blipFill>
          <a:blip r:embed="rId2"/>
          <a:stretch>
            <a:fillRect/>
          </a:stretch>
        </p:blipFill>
        <p:spPr>
          <a:xfrm>
            <a:off x="1189659" y="3536282"/>
            <a:ext cx="1167400" cy="1167400"/>
          </a:xfrm>
          <a:prstGeom prst="rect">
            <a:avLst/>
          </a:prstGeom>
        </p:spPr>
      </p:pic>
      <p:sp>
        <p:nvSpPr>
          <p:cNvPr id="8" name="pole tekstowe 7"/>
          <p:cNvSpPr txBox="1"/>
          <p:nvPr/>
        </p:nvSpPr>
        <p:spPr>
          <a:xfrm>
            <a:off x="2446023" y="1861218"/>
            <a:ext cx="849085" cy="1015663"/>
          </a:xfrm>
          <a:prstGeom prst="rect">
            <a:avLst/>
          </a:prstGeom>
          <a:noFill/>
        </p:spPr>
        <p:txBody>
          <a:bodyPr wrap="square" rtlCol="0">
            <a:spAutoFit/>
          </a:bodyPr>
          <a:lstStyle/>
          <a:p>
            <a:r>
              <a:rPr lang="pl-PL" sz="6000"/>
              <a:t>+</a:t>
            </a:r>
          </a:p>
        </p:txBody>
      </p:sp>
      <p:sp>
        <p:nvSpPr>
          <p:cNvPr id="9" name="pole tekstowe 8"/>
          <p:cNvSpPr txBox="1"/>
          <p:nvPr/>
        </p:nvSpPr>
        <p:spPr>
          <a:xfrm>
            <a:off x="2357059" y="3507651"/>
            <a:ext cx="849085" cy="1015663"/>
          </a:xfrm>
          <a:prstGeom prst="rect">
            <a:avLst/>
          </a:prstGeom>
          <a:noFill/>
        </p:spPr>
        <p:txBody>
          <a:bodyPr wrap="square" rtlCol="0">
            <a:spAutoFit/>
          </a:bodyPr>
          <a:lstStyle/>
          <a:p>
            <a:r>
              <a:rPr lang="pl-PL" sz="6000"/>
              <a:t>+</a:t>
            </a:r>
          </a:p>
        </p:txBody>
      </p:sp>
    </p:spTree>
    <p:extLst>
      <p:ext uri="{BB962C8B-B14F-4D97-AF65-F5344CB8AC3E}">
        <p14:creationId xmlns:p14="http://schemas.microsoft.com/office/powerpoint/2010/main" val="67101289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4000"/>
              <a:t>Łączenie systemów certyfikacji w gospodarstwie</a:t>
            </a:r>
          </a:p>
        </p:txBody>
      </p:sp>
      <p:pic>
        <p:nvPicPr>
          <p:cNvPr id="5" name="Symbol zastępczy zawartości 4">
            <a:extLst>
              <a:ext uri="{FF2B5EF4-FFF2-40B4-BE49-F238E27FC236}">
                <a16:creationId xmlns:a16="http://schemas.microsoft.com/office/drawing/2014/main" xmlns="" id="{98B00F20-6865-27BB-C822-65EE53E77BBA}"/>
              </a:ext>
            </a:extLst>
          </p:cNvPr>
          <p:cNvPicPr>
            <a:picLocks noGrp="1" noChangeAspect="1"/>
          </p:cNvPicPr>
          <p:nvPr>
            <p:ph idx="1"/>
          </p:nvPr>
        </p:nvPicPr>
        <p:blipFill>
          <a:blip r:embed="rId2"/>
          <a:stretch>
            <a:fillRect/>
          </a:stretch>
        </p:blipFill>
        <p:spPr>
          <a:xfrm>
            <a:off x="1176596" y="1642394"/>
            <a:ext cx="1358460" cy="1358460"/>
          </a:xfrm>
          <a:prstGeom prst="rect">
            <a:avLst/>
          </a:prstGeom>
        </p:spPr>
      </p:pic>
      <p:pic>
        <p:nvPicPr>
          <p:cNvPr id="10" name="Obraz 9">
            <a:extLst>
              <a:ext uri="{FF2B5EF4-FFF2-40B4-BE49-F238E27FC236}">
                <a16:creationId xmlns:a16="http://schemas.microsoft.com/office/drawing/2014/main" xmlns="" id="{18E98367-EBA1-473F-7A6A-0A2459B526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5108" y="1753225"/>
            <a:ext cx="1421310" cy="945817"/>
          </a:xfrm>
          <a:prstGeom prst="rect">
            <a:avLst/>
          </a:prstGeom>
        </p:spPr>
      </p:pic>
      <p:pic>
        <p:nvPicPr>
          <p:cNvPr id="11" name="Symbol zastępczy zawartości 2" descr="Obraz zawierający Grafika, clipart, ilustracja, design&#10;&#10;Opis wygenerowany automatycznie">
            <a:extLst>
              <a:ext uri="{FF2B5EF4-FFF2-40B4-BE49-F238E27FC236}">
                <a16:creationId xmlns:a16="http://schemas.microsoft.com/office/drawing/2014/main" xmlns="" id="{0B0A3F1B-5150-0724-7865-7D68724D272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95406" y="1662373"/>
            <a:ext cx="1694361" cy="112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Symbol zastępczy zawartości 2" descr="Obraz zawierający Grafika, clipart, ilustracja, design&#10;&#10;Opis wygenerowany automatycznie">
            <a:extLst>
              <a:ext uri="{FF2B5EF4-FFF2-40B4-BE49-F238E27FC236}">
                <a16:creationId xmlns:a16="http://schemas.microsoft.com/office/drawing/2014/main" xmlns="" id="{0B0A3F1B-5150-0724-7865-7D68724D272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V="1">
            <a:off x="3295108" y="3342459"/>
            <a:ext cx="1641866" cy="109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pole tekstowe 14"/>
          <p:cNvSpPr txBox="1"/>
          <p:nvPr/>
        </p:nvSpPr>
        <p:spPr>
          <a:xfrm>
            <a:off x="3030584" y="5682343"/>
            <a:ext cx="5708468" cy="523220"/>
          </a:xfrm>
          <a:prstGeom prst="rect">
            <a:avLst/>
          </a:prstGeom>
          <a:noFill/>
        </p:spPr>
        <p:txBody>
          <a:bodyPr wrap="square" rtlCol="0">
            <a:spAutoFit/>
          </a:bodyPr>
          <a:lstStyle/>
          <a:p>
            <a:r>
              <a:rPr lang="pl-PL" sz="2800"/>
              <a:t>O szczegóły zapytaj swojego doradcę</a:t>
            </a:r>
          </a:p>
        </p:txBody>
      </p:sp>
      <p:pic>
        <p:nvPicPr>
          <p:cNvPr id="16" name="Symbol zastępczy zawartości 4">
            <a:extLst>
              <a:ext uri="{FF2B5EF4-FFF2-40B4-BE49-F238E27FC236}">
                <a16:creationId xmlns:a16="http://schemas.microsoft.com/office/drawing/2014/main" xmlns="" id="{98B00F20-6865-27BB-C822-65EE53E77BBA}"/>
              </a:ext>
            </a:extLst>
          </p:cNvPr>
          <p:cNvPicPr>
            <a:picLocks noChangeAspect="1"/>
          </p:cNvPicPr>
          <p:nvPr/>
        </p:nvPicPr>
        <p:blipFill>
          <a:blip r:embed="rId2"/>
          <a:stretch>
            <a:fillRect/>
          </a:stretch>
        </p:blipFill>
        <p:spPr>
          <a:xfrm>
            <a:off x="1306859" y="3209523"/>
            <a:ext cx="1358460" cy="1358460"/>
          </a:xfrm>
          <a:prstGeom prst="rect">
            <a:avLst/>
          </a:prstGeom>
        </p:spPr>
      </p:pic>
      <p:sp>
        <p:nvSpPr>
          <p:cNvPr id="9" name="pole tekstowe 8"/>
          <p:cNvSpPr txBox="1"/>
          <p:nvPr/>
        </p:nvSpPr>
        <p:spPr>
          <a:xfrm>
            <a:off x="2446022" y="1776256"/>
            <a:ext cx="849085" cy="1015663"/>
          </a:xfrm>
          <a:prstGeom prst="rect">
            <a:avLst/>
          </a:prstGeom>
          <a:noFill/>
        </p:spPr>
        <p:txBody>
          <a:bodyPr wrap="square" rtlCol="0">
            <a:spAutoFit/>
          </a:bodyPr>
          <a:lstStyle/>
          <a:p>
            <a:r>
              <a:rPr lang="pl-PL" sz="6000"/>
              <a:t>+</a:t>
            </a:r>
          </a:p>
        </p:txBody>
      </p:sp>
      <p:sp>
        <p:nvSpPr>
          <p:cNvPr id="12" name="pole tekstowe 11"/>
          <p:cNvSpPr txBox="1"/>
          <p:nvPr/>
        </p:nvSpPr>
        <p:spPr>
          <a:xfrm>
            <a:off x="2521135" y="3419383"/>
            <a:ext cx="849085" cy="1015663"/>
          </a:xfrm>
          <a:prstGeom prst="rect">
            <a:avLst/>
          </a:prstGeom>
          <a:noFill/>
        </p:spPr>
        <p:txBody>
          <a:bodyPr wrap="square" rtlCol="0">
            <a:spAutoFit/>
          </a:bodyPr>
          <a:lstStyle/>
          <a:p>
            <a:r>
              <a:rPr lang="pl-PL" sz="6000"/>
              <a:t>+</a:t>
            </a:r>
          </a:p>
        </p:txBody>
      </p:sp>
      <p:sp>
        <p:nvSpPr>
          <p:cNvPr id="13" name="pole tekstowe 12"/>
          <p:cNvSpPr txBox="1"/>
          <p:nvPr/>
        </p:nvSpPr>
        <p:spPr>
          <a:xfrm>
            <a:off x="4943505" y="1777023"/>
            <a:ext cx="849085" cy="1015663"/>
          </a:xfrm>
          <a:prstGeom prst="rect">
            <a:avLst/>
          </a:prstGeom>
          <a:noFill/>
        </p:spPr>
        <p:txBody>
          <a:bodyPr wrap="square" rtlCol="0">
            <a:spAutoFit/>
          </a:bodyPr>
          <a:lstStyle/>
          <a:p>
            <a:r>
              <a:rPr lang="pl-PL" sz="6000"/>
              <a:t>+</a:t>
            </a:r>
          </a:p>
        </p:txBody>
      </p:sp>
    </p:spTree>
    <p:extLst>
      <p:ext uri="{BB962C8B-B14F-4D97-AF65-F5344CB8AC3E}">
        <p14:creationId xmlns:p14="http://schemas.microsoft.com/office/powerpoint/2010/main" val="414363879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Down Arrow 7">
            <a:extLst>
              <a:ext uri="{FF2B5EF4-FFF2-40B4-BE49-F238E27FC236}">
                <a16:creationId xmlns:a16="http://schemas.microsoft.com/office/drawing/2014/main" xmlns="" id="{D4771268-CB57-404A-9271-370EB28F60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2800" b="1" kern="1200">
                <a:solidFill>
                  <a:srgbClr val="FFFFFF"/>
                </a:solidFill>
                <a:latin typeface="+mj-lt"/>
                <a:ea typeface="+mj-ea"/>
                <a:cs typeface="+mj-cs"/>
              </a:rPr>
              <a:t>DOKUMENTACJA ZGŁOSZENIOWA</a:t>
            </a:r>
          </a:p>
        </p:txBody>
      </p:sp>
      <p:pic>
        <p:nvPicPr>
          <p:cNvPr id="9" name="Obraz 8" descr="Obraz zawierający tekst, zrzut ekranu, Równolegle, linia&#10;&#10;Zawartość wygenerowana przez sztuczną inteligencję może być niepoprawna.">
            <a:extLst>
              <a:ext uri="{FF2B5EF4-FFF2-40B4-BE49-F238E27FC236}">
                <a16:creationId xmlns:a16="http://schemas.microsoft.com/office/drawing/2014/main" xmlns="" id="{B25C4A7C-1409-FA3E-2CA1-1E353A9E1FDF}"/>
              </a:ext>
            </a:extLst>
          </p:cNvPr>
          <p:cNvPicPr>
            <a:picLocks noChangeAspect="1"/>
          </p:cNvPicPr>
          <p:nvPr/>
        </p:nvPicPr>
        <p:blipFill>
          <a:blip r:embed="rId2"/>
          <a:stretch>
            <a:fillRect/>
          </a:stretch>
        </p:blipFill>
        <p:spPr>
          <a:xfrm>
            <a:off x="4215311" y="904067"/>
            <a:ext cx="3658057" cy="5049865"/>
          </a:xfrm>
          <a:prstGeom prst="rect">
            <a:avLst/>
          </a:prstGeom>
        </p:spPr>
      </p:pic>
      <p:pic>
        <p:nvPicPr>
          <p:cNvPr id="11" name="Obraz 10" descr="Obraz zawierający tekst, zrzut ekranu, Równolegle, diagram&#10;&#10;Zawartość wygenerowana przez sztuczną inteligencję może być niepoprawna.">
            <a:extLst>
              <a:ext uri="{FF2B5EF4-FFF2-40B4-BE49-F238E27FC236}">
                <a16:creationId xmlns:a16="http://schemas.microsoft.com/office/drawing/2014/main" xmlns="" id="{9B516663-7DE9-1E98-1683-EFCED67A8287}"/>
              </a:ext>
            </a:extLst>
          </p:cNvPr>
          <p:cNvPicPr>
            <a:picLocks noChangeAspect="1"/>
          </p:cNvPicPr>
          <p:nvPr/>
        </p:nvPicPr>
        <p:blipFill>
          <a:blip r:embed="rId3"/>
          <a:stretch>
            <a:fillRect/>
          </a:stretch>
        </p:blipFill>
        <p:spPr>
          <a:xfrm>
            <a:off x="8012736" y="733872"/>
            <a:ext cx="3926130" cy="5220028"/>
          </a:xfrm>
          <a:prstGeom prst="rect">
            <a:avLst/>
          </a:prstGeom>
        </p:spPr>
      </p:pic>
      <p:sp>
        <p:nvSpPr>
          <p:cNvPr id="12" name="Znak plus 11">
            <a:extLst>
              <a:ext uri="{FF2B5EF4-FFF2-40B4-BE49-F238E27FC236}">
                <a16:creationId xmlns:a16="http://schemas.microsoft.com/office/drawing/2014/main" xmlns="" id="{21FCF325-7233-FACC-73B8-4FA5435C7667}"/>
              </a:ext>
            </a:extLst>
          </p:cNvPr>
          <p:cNvSpPr/>
          <p:nvPr/>
        </p:nvSpPr>
        <p:spPr>
          <a:xfrm>
            <a:off x="7899948" y="3291645"/>
            <a:ext cx="348527" cy="367889"/>
          </a:xfrm>
          <a:prstGeom prst="mathPlus">
            <a:avLst/>
          </a:prstGeom>
          <a:solidFill>
            <a:srgbClr val="92D050"/>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pole tekstowe 14">
            <a:extLst>
              <a:ext uri="{FF2B5EF4-FFF2-40B4-BE49-F238E27FC236}">
                <a16:creationId xmlns:a16="http://schemas.microsoft.com/office/drawing/2014/main" xmlns="" id="{C56E7536-5B4C-6CD0-F1A4-EE83C16F9EA1}"/>
              </a:ext>
            </a:extLst>
          </p:cNvPr>
          <p:cNvSpPr txBox="1"/>
          <p:nvPr/>
        </p:nvSpPr>
        <p:spPr>
          <a:xfrm>
            <a:off x="3943383" y="6155753"/>
            <a:ext cx="813412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sz="2400" b="1" dirty="0">
                <a:solidFill>
                  <a:schemeClr val="accent6">
                    <a:lumMod val="76000"/>
                  </a:schemeClr>
                </a:solidFill>
                <a:latin typeface="Calibri"/>
                <a:ea typeface="Calibri"/>
                <a:cs typeface="Calibri"/>
              </a:rPr>
              <a:t>ZGŁOSZENIE + WNIOSEK</a:t>
            </a:r>
            <a:r>
              <a:rPr lang="pl-PL" sz="2400" b="1" dirty="0">
                <a:solidFill>
                  <a:srgbClr val="000000"/>
                </a:solidFill>
                <a:latin typeface="Calibri"/>
                <a:ea typeface="Calibri"/>
                <a:cs typeface="Calibri"/>
              </a:rPr>
              <a:t> + UMOWA O CERTYFIKACJĘ </a:t>
            </a:r>
            <a:endParaRPr lang="pl-PL" sz="2400" b="1">
              <a:ea typeface="Calibri"/>
              <a:cs typeface="Calibri"/>
            </a:endParaRPr>
          </a:p>
        </p:txBody>
      </p:sp>
    </p:spTree>
    <p:extLst>
      <p:ext uri="{BB962C8B-B14F-4D97-AF65-F5344CB8AC3E}">
        <p14:creationId xmlns:p14="http://schemas.microsoft.com/office/powerpoint/2010/main" val="35734608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639ED29-6958-C233-D00D-F33448034D75}"/>
            </a:ext>
          </a:extLst>
        </p:cNvPr>
        <p:cNvGrpSpPr/>
        <p:nvPr/>
      </p:nvGrpSpPr>
      <p:grpSpPr>
        <a:xfrm>
          <a:off x="0" y="0"/>
          <a:ext cx="0" cy="0"/>
          <a:chOff x="0" y="0"/>
          <a:chExt cx="0" cy="0"/>
        </a:xfrm>
      </p:grpSpPr>
      <p:pic>
        <p:nvPicPr>
          <p:cNvPr id="5" name="Obraz 4">
            <a:extLst>
              <a:ext uri="{FF2B5EF4-FFF2-40B4-BE49-F238E27FC236}">
                <a16:creationId xmlns:a16="http://schemas.microsoft.com/office/drawing/2014/main" xmlns="" id="{3F9D7804-2D74-1A15-B12A-A78CF4E58046}"/>
              </a:ext>
            </a:extLst>
          </p:cNvPr>
          <p:cNvPicPr>
            <a:picLocks noChangeAspect="1"/>
          </p:cNvPicPr>
          <p:nvPr/>
        </p:nvPicPr>
        <p:blipFill>
          <a:blip r:embed="rId2"/>
          <a:stretch>
            <a:fillRect/>
          </a:stretch>
        </p:blipFill>
        <p:spPr>
          <a:xfrm>
            <a:off x="1912571" y="5254124"/>
            <a:ext cx="8385260" cy="1608413"/>
          </a:xfrm>
          <a:prstGeom prst="rect">
            <a:avLst/>
          </a:prstGeom>
        </p:spPr>
      </p:pic>
      <p:pic>
        <p:nvPicPr>
          <p:cNvPr id="3" name="Obraz 2">
            <a:extLst>
              <a:ext uri="{FF2B5EF4-FFF2-40B4-BE49-F238E27FC236}">
                <a16:creationId xmlns:a16="http://schemas.microsoft.com/office/drawing/2014/main" xmlns="" id="{AC1C6D8F-DC6E-AE9E-2C57-B9EFF1E3B80C}"/>
              </a:ext>
            </a:extLst>
          </p:cNvPr>
          <p:cNvPicPr>
            <a:picLocks noChangeAspect="1"/>
          </p:cNvPicPr>
          <p:nvPr/>
        </p:nvPicPr>
        <p:blipFill>
          <a:blip r:embed="rId3"/>
          <a:stretch>
            <a:fillRect/>
          </a:stretch>
        </p:blipFill>
        <p:spPr>
          <a:xfrm>
            <a:off x="369485" y="1725370"/>
            <a:ext cx="11096625" cy="3622183"/>
          </a:xfrm>
          <a:prstGeom prst="rect">
            <a:avLst/>
          </a:prstGeom>
        </p:spPr>
      </p:pic>
      <p:sp>
        <p:nvSpPr>
          <p:cNvPr id="7" name="pole tekstowe 6">
            <a:extLst>
              <a:ext uri="{FF2B5EF4-FFF2-40B4-BE49-F238E27FC236}">
                <a16:creationId xmlns:a16="http://schemas.microsoft.com/office/drawing/2014/main" xmlns="" id="{BE95DA77-13D5-8362-A3C6-7BB5B48E2992}"/>
              </a:ext>
            </a:extLst>
          </p:cNvPr>
          <p:cNvSpPr txBox="1"/>
          <p:nvPr/>
        </p:nvSpPr>
        <p:spPr>
          <a:xfrm>
            <a:off x="1916082" y="231743"/>
            <a:ext cx="8631308" cy="954107"/>
          </a:xfrm>
          <a:prstGeom prst="rect">
            <a:avLst/>
          </a:prstGeom>
          <a:noFill/>
        </p:spPr>
        <p:txBody>
          <a:bodyPr wrap="square" lIns="91440" tIns="45720" rIns="91440" bIns="45720" rtlCol="0" anchor="t">
            <a:spAutoFit/>
          </a:bodyPr>
          <a:lstStyle/>
          <a:p>
            <a:pPr algn="ctr"/>
            <a:r>
              <a:rPr lang="pl-PL" sz="2800" b="1" i="1"/>
              <a:t>Wykaz jednostek certyfikujących </a:t>
            </a:r>
            <a:br>
              <a:rPr lang="pl-PL" sz="2800" b="1" i="1"/>
            </a:br>
            <a:r>
              <a:rPr lang="pl-PL" sz="2800" b="1" i="1"/>
              <a:t>produkcję ekologiczną</a:t>
            </a:r>
            <a:endParaRPr lang="pl-PL" sz="2800" b="1" i="1">
              <a:ea typeface="Calibri"/>
              <a:cs typeface="Calibri"/>
            </a:endParaRPr>
          </a:p>
        </p:txBody>
      </p:sp>
      <p:sp>
        <p:nvSpPr>
          <p:cNvPr id="6" name="pole tekstowe 5">
            <a:extLst>
              <a:ext uri="{FF2B5EF4-FFF2-40B4-BE49-F238E27FC236}">
                <a16:creationId xmlns:a16="http://schemas.microsoft.com/office/drawing/2014/main" xmlns="" id="{1FAC19F8-8647-EA69-24AA-1FB0CD9972E0}"/>
              </a:ext>
            </a:extLst>
          </p:cNvPr>
          <p:cNvSpPr txBox="1"/>
          <p:nvPr/>
        </p:nvSpPr>
        <p:spPr>
          <a:xfrm>
            <a:off x="2788170" y="1253768"/>
            <a:ext cx="8484433" cy="461665"/>
          </a:xfrm>
          <a:prstGeom prst="rect">
            <a:avLst/>
          </a:prstGeom>
          <a:noFill/>
        </p:spPr>
        <p:txBody>
          <a:bodyPr wrap="square">
            <a:spAutoFit/>
          </a:bodyPr>
          <a:lstStyle/>
          <a:p>
            <a:r>
              <a:rPr lang="pl-PL" sz="2400" b="1" i="1">
                <a:solidFill>
                  <a:srgbClr val="0070C0"/>
                </a:solidFill>
              </a:rPr>
              <a:t>https://www.gov.pl/web/ijhars/jednostki-certyfikujace</a:t>
            </a:r>
          </a:p>
        </p:txBody>
      </p:sp>
      <p:sp>
        <p:nvSpPr>
          <p:cNvPr id="4" name="pole tekstowe 3">
            <a:extLst>
              <a:ext uri="{FF2B5EF4-FFF2-40B4-BE49-F238E27FC236}">
                <a16:creationId xmlns:a16="http://schemas.microsoft.com/office/drawing/2014/main" xmlns="" id="{E2C7CF47-E684-0BCA-5A0F-DAF059483566}"/>
              </a:ext>
            </a:extLst>
          </p:cNvPr>
          <p:cNvSpPr txBox="1"/>
          <p:nvPr/>
        </p:nvSpPr>
        <p:spPr>
          <a:xfrm>
            <a:off x="372360" y="1181341"/>
            <a:ext cx="1539011" cy="369331"/>
          </a:xfrm>
          <a:prstGeom prst="rect">
            <a:avLst/>
          </a:prstGeom>
          <a:noFill/>
        </p:spPr>
        <p:txBody>
          <a:bodyPr wrap="square" lIns="91440" tIns="45720" rIns="91440" bIns="45720" rtlCol="0" anchor="t">
            <a:spAutoFit/>
          </a:bodyPr>
          <a:lstStyle/>
          <a:p>
            <a:pPr algn="ctr"/>
            <a:r>
              <a:rPr lang="pl-PL"/>
              <a:t>PL-EKO-14</a:t>
            </a:r>
          </a:p>
        </p:txBody>
      </p:sp>
      <p:pic>
        <p:nvPicPr>
          <p:cNvPr id="10" name="Obraz 9" descr="Obraz zawierający zieleń&#10;&#10;Zawartość wygenerowana przez sztuczną inteligencję może być niepoprawna.">
            <a:extLst>
              <a:ext uri="{FF2B5EF4-FFF2-40B4-BE49-F238E27FC236}">
                <a16:creationId xmlns:a16="http://schemas.microsoft.com/office/drawing/2014/main" xmlns="" id="{6037D143-3564-75C6-E194-F4B58A34BF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pic>
        <p:nvPicPr>
          <p:cNvPr id="12" name="Obraz 11" descr="Obraz zawierający clipart, Grafika, design&#10;&#10;Zawartość wygenerowana przez sztuczną inteligencję może być niepoprawna.">
            <a:extLst>
              <a:ext uri="{FF2B5EF4-FFF2-40B4-BE49-F238E27FC236}">
                <a16:creationId xmlns:a16="http://schemas.microsoft.com/office/drawing/2014/main" xmlns="" id="{C0ACD640-34EF-E2B1-215F-576D91F21AA4}"/>
              </a:ext>
            </a:extLst>
          </p:cNvPr>
          <p:cNvPicPr>
            <a:picLocks noChangeAspect="1"/>
          </p:cNvPicPr>
          <p:nvPr/>
        </p:nvPicPr>
        <p:blipFill>
          <a:blip r:embed="rId5"/>
          <a:stretch>
            <a:fillRect/>
          </a:stretch>
        </p:blipFill>
        <p:spPr>
          <a:xfrm>
            <a:off x="9540283" y="194488"/>
            <a:ext cx="2414920" cy="1046421"/>
          </a:xfrm>
          <a:prstGeom prst="rect">
            <a:avLst/>
          </a:prstGeom>
          <a:ln>
            <a:noFill/>
          </a:ln>
        </p:spPr>
      </p:pic>
    </p:spTree>
    <p:extLst>
      <p:ext uri="{BB962C8B-B14F-4D97-AF65-F5344CB8AC3E}">
        <p14:creationId xmlns:p14="http://schemas.microsoft.com/office/powerpoint/2010/main" val="49840145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xmlns="" id="{323FDA47-0D1E-A9DB-B6B7-522B987DD1BE}"/>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xmlns="" id="{45ADF9BB-25FC-3B27-4A02-5194BA0F0A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F20D2DD8-FF3D-D52B-8EAD-3EDEFEBB00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2" y="5260724"/>
            <a:ext cx="12191998" cy="1595775"/>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941236D8-089B-3503-879F-116F98F6B7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 y="5262225"/>
            <a:ext cx="8115300" cy="1594275"/>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D8DFC7C5-4C8C-4E3C-3DB6-E49C0012E9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636" y="5262226"/>
            <a:ext cx="12196636" cy="1594274"/>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xmlns="" id="{CCCE67A8-53A0-0336-005B-935B06761B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115296" y="5262224"/>
            <a:ext cx="4076697" cy="1594275"/>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xmlns="" id="{E06C18D9-AA4B-0A87-0DCB-A592EEBA88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5291050" y="-40689"/>
            <a:ext cx="1594274" cy="12192000"/>
          </a:xfrm>
          <a:prstGeom prst="rect">
            <a:avLst/>
          </a:prstGeom>
          <a:gradFill>
            <a:gsLst>
              <a:gs pos="16000">
                <a:schemeClr val="accent1">
                  <a:alpha val="0"/>
                </a:schemeClr>
              </a:gs>
              <a:gs pos="99000">
                <a:srgbClr val="000000">
                  <a:alpha val="70000"/>
                </a:srgb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xmlns="" id="{A3E92441-CC4C-7E42-7203-AC57461D34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264" y="5282206"/>
            <a:ext cx="12192264" cy="1153314"/>
          </a:xfrm>
          <a:prstGeom prst="rect">
            <a:avLst/>
          </a:prstGeom>
          <a:gradFill>
            <a:gsLst>
              <a:gs pos="28000">
                <a:schemeClr val="accent1">
                  <a:lumMod val="75000"/>
                  <a:alpha val="11000"/>
                </a:schemeClr>
              </a:gs>
              <a:gs pos="100000">
                <a:schemeClr val="accent1">
                  <a:alpha val="26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ytuł 1">
            <a:extLst>
              <a:ext uri="{FF2B5EF4-FFF2-40B4-BE49-F238E27FC236}">
                <a16:creationId xmlns:a16="http://schemas.microsoft.com/office/drawing/2014/main" xmlns="" id="{A876FA4E-3780-8420-CEA9-5AD4FB854BC5}"/>
              </a:ext>
            </a:extLst>
          </p:cNvPr>
          <p:cNvSpPr>
            <a:spLocks noGrp="1"/>
          </p:cNvSpPr>
          <p:nvPr>
            <p:ph type="title"/>
          </p:nvPr>
        </p:nvSpPr>
        <p:spPr>
          <a:xfrm>
            <a:off x="699713" y="5588000"/>
            <a:ext cx="6867277" cy="920590"/>
          </a:xfrm>
        </p:spPr>
        <p:txBody>
          <a:bodyPr vert="horz" lIns="91440" tIns="45720" rIns="91440" bIns="45720" rtlCol="0" anchor="ctr">
            <a:normAutofit/>
          </a:bodyPr>
          <a:lstStyle/>
          <a:p>
            <a:r>
              <a:rPr lang="en-US" sz="3100" b="1" dirty="0">
                <a:solidFill>
                  <a:srgbClr val="FFFFFF"/>
                </a:solidFill>
              </a:rPr>
              <a:t>ZGŁOSZENIE</a:t>
            </a:r>
            <a:endParaRPr lang="pl-PL" dirty="0">
              <a:ea typeface="+mj-ea"/>
              <a:cs typeface="+mj-cs"/>
            </a:endParaRPr>
          </a:p>
        </p:txBody>
      </p:sp>
      <p:pic>
        <p:nvPicPr>
          <p:cNvPr id="6" name="Obraz 5" descr="Obraz zawierający tekst, zrzut ekranu, Równolegle, linia&#10;&#10;Zawartość wygenerowana przez sztuczną inteligencję może być niepoprawna.">
            <a:extLst>
              <a:ext uri="{FF2B5EF4-FFF2-40B4-BE49-F238E27FC236}">
                <a16:creationId xmlns:a16="http://schemas.microsoft.com/office/drawing/2014/main" xmlns="" id="{4DAB643C-ECFA-DF83-5617-4F69F1115FB3}"/>
              </a:ext>
            </a:extLst>
          </p:cNvPr>
          <p:cNvPicPr>
            <a:picLocks noChangeAspect="1"/>
          </p:cNvPicPr>
          <p:nvPr/>
        </p:nvPicPr>
        <p:blipFill>
          <a:blip r:embed="rId2"/>
          <a:stretch>
            <a:fillRect/>
          </a:stretch>
        </p:blipFill>
        <p:spPr>
          <a:xfrm>
            <a:off x="201520" y="204090"/>
            <a:ext cx="3658057" cy="5049865"/>
          </a:xfrm>
          <a:prstGeom prst="rect">
            <a:avLst/>
          </a:prstGeom>
        </p:spPr>
      </p:pic>
      <p:pic>
        <p:nvPicPr>
          <p:cNvPr id="7" name="Obraz 6" descr="Obraz zawierający tekst, zrzut ekranu, Równolegle, numer&#10;&#10;Zawartość wygenerowana przez sztuczną inteligencję może być niepoprawna.">
            <a:extLst>
              <a:ext uri="{FF2B5EF4-FFF2-40B4-BE49-F238E27FC236}">
                <a16:creationId xmlns:a16="http://schemas.microsoft.com/office/drawing/2014/main" xmlns="" id="{281D05EA-9A99-3AA2-4C0E-A06A7C59D21E}"/>
              </a:ext>
            </a:extLst>
          </p:cNvPr>
          <p:cNvPicPr>
            <a:picLocks noChangeAspect="1"/>
          </p:cNvPicPr>
          <p:nvPr/>
        </p:nvPicPr>
        <p:blipFill>
          <a:blip r:embed="rId3"/>
          <a:stretch>
            <a:fillRect/>
          </a:stretch>
        </p:blipFill>
        <p:spPr>
          <a:xfrm>
            <a:off x="4051489" y="193728"/>
            <a:ext cx="3533666" cy="5075696"/>
          </a:xfrm>
          <a:prstGeom prst="rect">
            <a:avLst/>
          </a:prstGeom>
        </p:spPr>
      </p:pic>
      <p:pic>
        <p:nvPicPr>
          <p:cNvPr id="9" name="Obraz 8" descr="Obraz zawierający tekst, zrzut ekranu, Równolegle, dokument&#10;&#10;Zawartość wygenerowana przez sztuczną inteligencję może być niepoprawna.">
            <a:extLst>
              <a:ext uri="{FF2B5EF4-FFF2-40B4-BE49-F238E27FC236}">
                <a16:creationId xmlns:a16="http://schemas.microsoft.com/office/drawing/2014/main" xmlns="" id="{90A3F1CC-2E3D-E884-4569-3A160B0734E6}"/>
              </a:ext>
            </a:extLst>
          </p:cNvPr>
          <p:cNvPicPr>
            <a:picLocks noChangeAspect="1"/>
          </p:cNvPicPr>
          <p:nvPr/>
        </p:nvPicPr>
        <p:blipFill>
          <a:blip r:embed="rId4"/>
          <a:stretch>
            <a:fillRect/>
          </a:stretch>
        </p:blipFill>
        <p:spPr>
          <a:xfrm>
            <a:off x="8107961" y="0"/>
            <a:ext cx="3931876" cy="5217763"/>
          </a:xfrm>
          <a:prstGeom prst="rect">
            <a:avLst/>
          </a:prstGeom>
        </p:spPr>
      </p:pic>
    </p:spTree>
    <p:extLst>
      <p:ext uri="{BB962C8B-B14F-4D97-AF65-F5344CB8AC3E}">
        <p14:creationId xmlns:p14="http://schemas.microsoft.com/office/powerpoint/2010/main" val="130105340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xmlns="" id="{4C4BD15D-D30E-6A4A-281A-996E1C30A163}"/>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xmlns="" id="{7E734232-46A8-4884-9A59-B7E3BA4BC3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3" descr="Obraz zawierający tekst, zrzut ekranu, Równolegle, numer&#10;&#10;Zawartość wygenerowana przez sztuczną inteligencję może być niepoprawna.">
            <a:extLst>
              <a:ext uri="{FF2B5EF4-FFF2-40B4-BE49-F238E27FC236}">
                <a16:creationId xmlns:a16="http://schemas.microsoft.com/office/drawing/2014/main" xmlns="" id="{69E26F28-969B-94F3-608D-3D815199203A}"/>
              </a:ext>
            </a:extLst>
          </p:cNvPr>
          <p:cNvPicPr>
            <a:picLocks noChangeAspect="1"/>
          </p:cNvPicPr>
          <p:nvPr/>
        </p:nvPicPr>
        <p:blipFill>
          <a:blip r:embed="rId2"/>
          <a:srcRect t="7971" r="-2" b="-2"/>
          <a:stretch/>
        </p:blipFill>
        <p:spPr>
          <a:xfrm>
            <a:off x="8149526" y="-12914"/>
            <a:ext cx="4038603" cy="5271924"/>
          </a:xfrm>
          <a:prstGeom prst="rect">
            <a:avLst/>
          </a:prstGeom>
        </p:spPr>
      </p:pic>
      <p:pic>
        <p:nvPicPr>
          <p:cNvPr id="8" name="Obraz 7" descr="Obraz zawierający tekst, zrzut ekranu, Równolegle, diagram&#10;&#10;Zawartość wygenerowana przez sztuczną inteligencję może być niepoprawna.">
            <a:extLst>
              <a:ext uri="{FF2B5EF4-FFF2-40B4-BE49-F238E27FC236}">
                <a16:creationId xmlns:a16="http://schemas.microsoft.com/office/drawing/2014/main" xmlns="" id="{0654FCB3-AF1E-4F44-47EC-22492428802E}"/>
              </a:ext>
            </a:extLst>
          </p:cNvPr>
          <p:cNvPicPr>
            <a:picLocks noChangeAspect="1"/>
          </p:cNvPicPr>
          <p:nvPr/>
        </p:nvPicPr>
        <p:blipFill>
          <a:blip r:embed="rId3"/>
          <a:srcRect t="4628" r="-2" b="-2"/>
          <a:stretch/>
        </p:blipFill>
        <p:spPr>
          <a:xfrm>
            <a:off x="60702" y="-12915"/>
            <a:ext cx="4076700" cy="5271924"/>
          </a:xfrm>
          <a:prstGeom prst="rect">
            <a:avLst/>
          </a:prstGeom>
        </p:spPr>
      </p:pic>
      <p:pic>
        <p:nvPicPr>
          <p:cNvPr id="3" name="Obraz 2" descr="Obraz zawierający tekst, zrzut ekranu, Równolegle, Czcionka&#10;&#10;Zawartość wygenerowana przez sztuczną inteligencję może być niepoprawna.">
            <a:extLst>
              <a:ext uri="{FF2B5EF4-FFF2-40B4-BE49-F238E27FC236}">
                <a16:creationId xmlns:a16="http://schemas.microsoft.com/office/drawing/2014/main" xmlns="" id="{5AF094BC-8CCB-F1BF-1733-5C6563158322}"/>
              </a:ext>
            </a:extLst>
          </p:cNvPr>
          <p:cNvPicPr>
            <a:picLocks noChangeAspect="1"/>
          </p:cNvPicPr>
          <p:nvPr/>
        </p:nvPicPr>
        <p:blipFill>
          <a:blip r:embed="rId4"/>
          <a:srcRect r="-1" b="7859"/>
          <a:stretch/>
        </p:blipFill>
        <p:spPr>
          <a:xfrm>
            <a:off x="4137394" y="-12914"/>
            <a:ext cx="4076700" cy="5271924"/>
          </a:xfrm>
          <a:prstGeom prst="rect">
            <a:avLst/>
          </a:prstGeom>
        </p:spPr>
      </p:pic>
      <p:sp>
        <p:nvSpPr>
          <p:cNvPr id="20" name="Rectangle 19">
            <a:extLst>
              <a:ext uri="{FF2B5EF4-FFF2-40B4-BE49-F238E27FC236}">
                <a16:creationId xmlns:a16="http://schemas.microsoft.com/office/drawing/2014/main" xmlns="" id="{D346B8D2-3218-41A5-B817-9ABFB108C6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2" y="5260724"/>
            <a:ext cx="12191998" cy="1595775"/>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51E014CA-4279-4E70-AC56-0BBEBF92C2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 y="5262225"/>
            <a:ext cx="8115300" cy="1594275"/>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28B3DCF8-9D1E-4907-B1EC-98D11BC16F5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636" y="5262226"/>
            <a:ext cx="12196636" cy="1594274"/>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xmlns="" id="{88D6B9EF-FF47-487C-8B82-F9F2B9A54A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115296" y="5262224"/>
            <a:ext cx="4076697" cy="1594275"/>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xmlns="" id="{5717D090-7948-433A-AED2-EA1A98E6F0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5291050" y="-40689"/>
            <a:ext cx="1594274" cy="12192000"/>
          </a:xfrm>
          <a:prstGeom prst="rect">
            <a:avLst/>
          </a:prstGeom>
          <a:gradFill>
            <a:gsLst>
              <a:gs pos="16000">
                <a:schemeClr val="accent1">
                  <a:alpha val="0"/>
                </a:schemeClr>
              </a:gs>
              <a:gs pos="99000">
                <a:srgbClr val="000000">
                  <a:alpha val="70000"/>
                </a:srgb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xmlns="" id="{D618C3E8-8260-4E23-8BA1-C2C3E80BEF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264" y="5282206"/>
            <a:ext cx="12192264" cy="1153314"/>
          </a:xfrm>
          <a:prstGeom prst="rect">
            <a:avLst/>
          </a:prstGeom>
          <a:gradFill>
            <a:gsLst>
              <a:gs pos="28000">
                <a:schemeClr val="accent1">
                  <a:lumMod val="75000"/>
                  <a:alpha val="11000"/>
                </a:schemeClr>
              </a:gs>
              <a:gs pos="100000">
                <a:schemeClr val="accent1">
                  <a:alpha val="26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ytuł 1">
            <a:extLst>
              <a:ext uri="{FF2B5EF4-FFF2-40B4-BE49-F238E27FC236}">
                <a16:creationId xmlns:a16="http://schemas.microsoft.com/office/drawing/2014/main" xmlns="" id="{58B66ABD-4342-0D99-6C27-49AFB4310B0A}"/>
              </a:ext>
            </a:extLst>
          </p:cNvPr>
          <p:cNvSpPr>
            <a:spLocks noGrp="1"/>
          </p:cNvSpPr>
          <p:nvPr>
            <p:ph type="title"/>
          </p:nvPr>
        </p:nvSpPr>
        <p:spPr>
          <a:xfrm>
            <a:off x="699713" y="5588000"/>
            <a:ext cx="6867277" cy="920590"/>
          </a:xfrm>
        </p:spPr>
        <p:txBody>
          <a:bodyPr vert="horz" lIns="91440" tIns="45720" rIns="91440" bIns="45720" rtlCol="0" anchor="ctr">
            <a:normAutofit fontScale="90000"/>
          </a:bodyPr>
          <a:lstStyle/>
          <a:p>
            <a:r>
              <a:rPr lang="en-US" sz="4000" b="1" kern="1200" dirty="0">
                <a:solidFill>
                  <a:srgbClr val="FFFFFF"/>
                </a:solidFill>
                <a:latin typeface="+mj-lt"/>
                <a:ea typeface="+mj-ea"/>
                <a:cs typeface="+mj-cs"/>
              </a:rPr>
              <a:t>WNIOSEK O CERTYFIKACJĘ</a:t>
            </a:r>
            <a:r>
              <a:rPr lang="en-US" sz="4000" b="1" dirty="0">
                <a:solidFill>
                  <a:srgbClr val="FFFFFF"/>
                </a:solidFill>
              </a:rPr>
              <a:t> GOSPODARSTWA</a:t>
            </a:r>
            <a:endParaRPr lang="en-US" sz="4000" b="1" kern="1200" dirty="0">
              <a:solidFill>
                <a:srgbClr val="FFFFFF"/>
              </a:solidFill>
              <a:latin typeface="+mj-lt"/>
              <a:ea typeface="+mj-ea"/>
              <a:cs typeface="+mj-cs"/>
            </a:endParaRPr>
          </a:p>
        </p:txBody>
      </p:sp>
    </p:spTree>
    <p:extLst>
      <p:ext uri="{BB962C8B-B14F-4D97-AF65-F5344CB8AC3E}">
        <p14:creationId xmlns:p14="http://schemas.microsoft.com/office/powerpoint/2010/main" val="173053320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xmlns="" id="{636002CC-898D-0A58-A72C-25A876F3CFD6}"/>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xmlns="" id="{2AFA59B0-E0E3-E34C-6A2C-CD29E43E709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D93BB2A0-C5D6-E57F-FE69-2013AE4C531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2" y="5260724"/>
            <a:ext cx="12191998" cy="1595775"/>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2632610E-3A9C-135E-224F-B91DA75A95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 y="5262225"/>
            <a:ext cx="8115300" cy="1594275"/>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DB8B51F5-64BB-E67E-CE01-DB57308C87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636" y="5262226"/>
            <a:ext cx="12196636" cy="1594274"/>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xmlns="" id="{D6E28080-27E9-7574-4773-0496EF90A0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115296" y="5262224"/>
            <a:ext cx="4076697" cy="1594275"/>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xmlns="" id="{0416DD3D-745B-DE7A-AC6D-093A882032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5291050" y="-40689"/>
            <a:ext cx="1594274" cy="12192000"/>
          </a:xfrm>
          <a:prstGeom prst="rect">
            <a:avLst/>
          </a:prstGeom>
          <a:gradFill>
            <a:gsLst>
              <a:gs pos="16000">
                <a:schemeClr val="accent1">
                  <a:alpha val="0"/>
                </a:schemeClr>
              </a:gs>
              <a:gs pos="99000">
                <a:srgbClr val="000000">
                  <a:alpha val="70000"/>
                </a:srgb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xmlns="" id="{E827DA16-B50F-3B2C-2CEF-D4E8003854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264" y="5282206"/>
            <a:ext cx="12192264" cy="1153314"/>
          </a:xfrm>
          <a:prstGeom prst="rect">
            <a:avLst/>
          </a:prstGeom>
          <a:gradFill>
            <a:gsLst>
              <a:gs pos="28000">
                <a:schemeClr val="accent1">
                  <a:lumMod val="75000"/>
                  <a:alpha val="11000"/>
                </a:schemeClr>
              </a:gs>
              <a:gs pos="100000">
                <a:schemeClr val="accent1">
                  <a:alpha val="26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ytuł 1">
            <a:extLst>
              <a:ext uri="{FF2B5EF4-FFF2-40B4-BE49-F238E27FC236}">
                <a16:creationId xmlns:a16="http://schemas.microsoft.com/office/drawing/2014/main" xmlns="" id="{C59C8F95-D3F5-8A19-97A3-017939FBC3EA}"/>
              </a:ext>
            </a:extLst>
          </p:cNvPr>
          <p:cNvSpPr>
            <a:spLocks noGrp="1"/>
          </p:cNvSpPr>
          <p:nvPr>
            <p:ph type="title"/>
          </p:nvPr>
        </p:nvSpPr>
        <p:spPr>
          <a:xfrm>
            <a:off x="699713" y="5588000"/>
            <a:ext cx="6867277" cy="920590"/>
          </a:xfrm>
        </p:spPr>
        <p:txBody>
          <a:bodyPr vert="horz" lIns="91440" tIns="45720" rIns="91440" bIns="45720" rtlCol="0" anchor="ctr">
            <a:normAutofit fontScale="90000"/>
          </a:bodyPr>
          <a:lstStyle/>
          <a:p>
            <a:r>
              <a:rPr lang="en-US" sz="4000" b="1" kern="1200" dirty="0">
                <a:solidFill>
                  <a:srgbClr val="FFFFFF"/>
                </a:solidFill>
                <a:latin typeface="+mj-lt"/>
                <a:ea typeface="+mj-ea"/>
                <a:cs typeface="+mj-cs"/>
              </a:rPr>
              <a:t>WNIOSEK O CERTYFIKACJĘ</a:t>
            </a:r>
            <a:r>
              <a:rPr lang="en-US" sz="4000" b="1" dirty="0">
                <a:solidFill>
                  <a:srgbClr val="FFFFFF"/>
                </a:solidFill>
              </a:rPr>
              <a:t> GOSPODARSTWA</a:t>
            </a:r>
            <a:endParaRPr lang="en-US" sz="4000" b="1" kern="1200" dirty="0">
              <a:solidFill>
                <a:srgbClr val="FFFFFF"/>
              </a:solidFill>
              <a:latin typeface="+mj-lt"/>
              <a:ea typeface="+mj-ea"/>
              <a:cs typeface="+mj-cs"/>
            </a:endParaRPr>
          </a:p>
        </p:txBody>
      </p:sp>
      <p:pic>
        <p:nvPicPr>
          <p:cNvPr id="5" name="Obraz 4" descr="Obraz zawierający tekst, Równolegle, numer, linia&#10;&#10;Zawartość wygenerowana przez sztuczną inteligencję może być niepoprawna.">
            <a:extLst>
              <a:ext uri="{FF2B5EF4-FFF2-40B4-BE49-F238E27FC236}">
                <a16:creationId xmlns:a16="http://schemas.microsoft.com/office/drawing/2014/main" xmlns="" id="{34D5A9D3-8653-BBE1-BF0A-4EC952973816}"/>
              </a:ext>
            </a:extLst>
          </p:cNvPr>
          <p:cNvPicPr>
            <a:picLocks noChangeAspect="1"/>
          </p:cNvPicPr>
          <p:nvPr/>
        </p:nvPicPr>
        <p:blipFill>
          <a:blip r:embed="rId2"/>
          <a:stretch>
            <a:fillRect/>
          </a:stretch>
        </p:blipFill>
        <p:spPr>
          <a:xfrm>
            <a:off x="275259" y="-1"/>
            <a:ext cx="4034396" cy="5295255"/>
          </a:xfrm>
          <a:prstGeom prst="rect">
            <a:avLst/>
          </a:prstGeom>
        </p:spPr>
      </p:pic>
      <p:pic>
        <p:nvPicPr>
          <p:cNvPr id="6" name="Obraz 5" descr="Obraz zawierający tekst, Czcionka, zrzut ekranu, papier&#10;&#10;Zawartość wygenerowana przez sztuczną inteligencję może być niepoprawna.">
            <a:extLst>
              <a:ext uri="{FF2B5EF4-FFF2-40B4-BE49-F238E27FC236}">
                <a16:creationId xmlns:a16="http://schemas.microsoft.com/office/drawing/2014/main" xmlns="" id="{D12067D7-5108-CA15-9DD5-D075BC4568CD}"/>
              </a:ext>
            </a:extLst>
          </p:cNvPr>
          <p:cNvPicPr>
            <a:picLocks noChangeAspect="1"/>
          </p:cNvPicPr>
          <p:nvPr/>
        </p:nvPicPr>
        <p:blipFill>
          <a:blip r:embed="rId3"/>
          <a:stretch>
            <a:fillRect/>
          </a:stretch>
        </p:blipFill>
        <p:spPr>
          <a:xfrm>
            <a:off x="4321910" y="51661"/>
            <a:ext cx="3741906" cy="5243594"/>
          </a:xfrm>
          <a:prstGeom prst="rect">
            <a:avLst/>
          </a:prstGeom>
        </p:spPr>
      </p:pic>
      <p:pic>
        <p:nvPicPr>
          <p:cNvPr id="7" name="Obraz 6" descr="Obraz zawierający tekst, paragon, zrzut ekranu, numer&#10;&#10;Zawartość wygenerowana przez sztuczną inteligencję może być niepoprawna.">
            <a:extLst>
              <a:ext uri="{FF2B5EF4-FFF2-40B4-BE49-F238E27FC236}">
                <a16:creationId xmlns:a16="http://schemas.microsoft.com/office/drawing/2014/main" xmlns="" id="{353AFF52-3AF0-AE90-09F6-399DB365EFC9}"/>
              </a:ext>
            </a:extLst>
          </p:cNvPr>
          <p:cNvPicPr>
            <a:picLocks noChangeAspect="1"/>
          </p:cNvPicPr>
          <p:nvPr/>
        </p:nvPicPr>
        <p:blipFill>
          <a:blip r:embed="rId4"/>
          <a:stretch>
            <a:fillRect/>
          </a:stretch>
        </p:blipFill>
        <p:spPr>
          <a:xfrm>
            <a:off x="8105047" y="1531830"/>
            <a:ext cx="4066853" cy="2283256"/>
          </a:xfrm>
          <a:prstGeom prst="rect">
            <a:avLst/>
          </a:prstGeom>
        </p:spPr>
      </p:pic>
    </p:spTree>
    <p:extLst>
      <p:ext uri="{BB962C8B-B14F-4D97-AF65-F5344CB8AC3E}">
        <p14:creationId xmlns:p14="http://schemas.microsoft.com/office/powerpoint/2010/main" val="350256713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Obraz zawierający krąg, logo, zieleń, Grafika&#10;&#10;Opis wygenerowany automatycznie">
            <a:extLst>
              <a:ext uri="{FF2B5EF4-FFF2-40B4-BE49-F238E27FC236}">
                <a16:creationId xmlns:a16="http://schemas.microsoft.com/office/drawing/2014/main" xmlns="" id="{14027D89-AB85-7330-FD6D-DAD6115801DC}"/>
              </a:ext>
            </a:extLst>
          </p:cNvPr>
          <p:cNvPicPr>
            <a:picLocks noChangeAspect="1"/>
          </p:cNvPicPr>
          <p:nvPr/>
        </p:nvPicPr>
        <p:blipFill>
          <a:blip r:embed="rId2"/>
          <a:stretch>
            <a:fillRect/>
          </a:stretch>
        </p:blipFill>
        <p:spPr>
          <a:xfrm>
            <a:off x="6647808" y="1715469"/>
            <a:ext cx="2271471" cy="2290521"/>
          </a:xfrm>
          <a:prstGeom prst="rect">
            <a:avLst/>
          </a:prstGeom>
          <a:ln>
            <a:noFill/>
          </a:ln>
        </p:spPr>
      </p:pic>
      <p:sp>
        <p:nvSpPr>
          <p:cNvPr id="3" name="pole tekstowe 3">
            <a:extLst>
              <a:ext uri="{FF2B5EF4-FFF2-40B4-BE49-F238E27FC236}">
                <a16:creationId xmlns:a16="http://schemas.microsoft.com/office/drawing/2014/main" xmlns="" id="{E2AD7C53-F417-E76B-3AF2-DC9B9F971625}"/>
              </a:ext>
            </a:extLst>
          </p:cNvPr>
          <p:cNvSpPr txBox="1"/>
          <p:nvPr/>
        </p:nvSpPr>
        <p:spPr>
          <a:xfrm>
            <a:off x="2204036" y="4739199"/>
            <a:ext cx="7777522"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l-PL" sz="2800" i="1">
                <a:latin typeface="Calibri"/>
                <a:cs typeface="Calibri"/>
              </a:rPr>
              <a:t>Dyrektor ds. certyfikacji dr inż. Beata Studzińska</a:t>
            </a:r>
            <a:endParaRPr lang="pl-PL" sz="2800">
              <a:latin typeface="Calibri"/>
              <a:cs typeface="Calibri"/>
            </a:endParaRPr>
          </a:p>
          <a:p>
            <a:pPr algn="ctr"/>
            <a:r>
              <a:rPr lang="pl-PL" sz="2800" i="1">
                <a:latin typeface="Calibri"/>
                <a:cs typeface="Calibri"/>
              </a:rPr>
              <a:t>Jednostka certyfikująca eCO2 sp. z o.o.</a:t>
            </a:r>
            <a:endParaRPr lang="en-US">
              <a:cs typeface="Calibri"/>
            </a:endParaRPr>
          </a:p>
        </p:txBody>
      </p:sp>
      <p:pic>
        <p:nvPicPr>
          <p:cNvPr id="8" name="Obraz 7" descr="Obraz zawierający zieleń&#10;&#10;Zawartość wygenerowana przez sztuczną inteligencję może być niepoprawna.">
            <a:extLst>
              <a:ext uri="{FF2B5EF4-FFF2-40B4-BE49-F238E27FC236}">
                <a16:creationId xmlns:a16="http://schemas.microsoft.com/office/drawing/2014/main" xmlns="" id="{1D89937A-164F-8F36-3198-382030A2C8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3602" y="1945388"/>
            <a:ext cx="2635343" cy="1836969"/>
          </a:xfrm>
          <a:prstGeom prst="rect">
            <a:avLst/>
          </a:prstGeom>
        </p:spPr>
      </p:pic>
      <p:sp>
        <p:nvSpPr>
          <p:cNvPr id="10" name="pole tekstowe 9">
            <a:extLst>
              <a:ext uri="{FF2B5EF4-FFF2-40B4-BE49-F238E27FC236}">
                <a16:creationId xmlns:a16="http://schemas.microsoft.com/office/drawing/2014/main" xmlns="" id="{7E322184-9EE3-A983-1DBF-C5D57E23C037}"/>
              </a:ext>
            </a:extLst>
          </p:cNvPr>
          <p:cNvSpPr txBox="1"/>
          <p:nvPr/>
        </p:nvSpPr>
        <p:spPr>
          <a:xfrm>
            <a:off x="3322895" y="3777457"/>
            <a:ext cx="1539011" cy="369331"/>
          </a:xfrm>
          <a:prstGeom prst="rect">
            <a:avLst/>
          </a:prstGeom>
          <a:noFill/>
        </p:spPr>
        <p:txBody>
          <a:bodyPr wrap="square" lIns="91440" tIns="45720" rIns="91440" bIns="45720" rtlCol="0" anchor="t">
            <a:spAutoFit/>
          </a:bodyPr>
          <a:lstStyle/>
          <a:p>
            <a:pPr algn="ctr"/>
            <a:r>
              <a:rPr lang="pl-PL"/>
              <a:t>PL-EKO-14</a:t>
            </a:r>
          </a:p>
        </p:txBody>
      </p:sp>
    </p:spTree>
    <p:extLst>
      <p:ext uri="{BB962C8B-B14F-4D97-AF65-F5344CB8AC3E}">
        <p14:creationId xmlns:p14="http://schemas.microsoft.com/office/powerpoint/2010/main" val="36644539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C726C6D-2E2E-65CF-F547-16128ED46196}"/>
            </a:ext>
          </a:extLst>
        </p:cNvPr>
        <p:cNvGrpSpPr/>
        <p:nvPr/>
      </p:nvGrpSpPr>
      <p:grpSpPr>
        <a:xfrm>
          <a:off x="0" y="0"/>
          <a:ext cx="0" cy="0"/>
          <a:chOff x="0" y="0"/>
          <a:chExt cx="0" cy="0"/>
        </a:xfrm>
      </p:grpSpPr>
      <p:pic>
        <p:nvPicPr>
          <p:cNvPr id="4" name="Obraz 3">
            <a:extLst>
              <a:ext uri="{FF2B5EF4-FFF2-40B4-BE49-F238E27FC236}">
                <a16:creationId xmlns:a16="http://schemas.microsoft.com/office/drawing/2014/main" xmlns="" id="{F93835DA-EA25-721F-85B1-24CD64A2A397}"/>
              </a:ext>
            </a:extLst>
          </p:cNvPr>
          <p:cNvPicPr>
            <a:picLocks noChangeAspect="1"/>
          </p:cNvPicPr>
          <p:nvPr/>
        </p:nvPicPr>
        <p:blipFill rotWithShape="1">
          <a:blip r:embed="rId2"/>
          <a:srcRect r="14106"/>
          <a:stretch/>
        </p:blipFill>
        <p:spPr>
          <a:xfrm>
            <a:off x="146809" y="2129036"/>
            <a:ext cx="11898382" cy="4379862"/>
          </a:xfrm>
          <a:prstGeom prst="rect">
            <a:avLst/>
          </a:prstGeom>
        </p:spPr>
      </p:pic>
      <p:sp>
        <p:nvSpPr>
          <p:cNvPr id="9" name="Prostokąt: zaokrąglone rogi 8">
            <a:extLst>
              <a:ext uri="{FF2B5EF4-FFF2-40B4-BE49-F238E27FC236}">
                <a16:creationId xmlns:a16="http://schemas.microsoft.com/office/drawing/2014/main" xmlns="" id="{587F2397-B658-0EAE-75FC-CC790C155F6D}"/>
              </a:ext>
            </a:extLst>
          </p:cNvPr>
          <p:cNvSpPr/>
          <p:nvPr/>
        </p:nvSpPr>
        <p:spPr>
          <a:xfrm>
            <a:off x="4000499" y="3181054"/>
            <a:ext cx="4876801" cy="390525"/>
          </a:xfrm>
          <a:prstGeom prst="roundRect">
            <a:avLst/>
          </a:prstGeom>
          <a:noFill/>
          <a:ln w="57150">
            <a:solidFill>
              <a:srgbClr val="A9C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rostokąt: zaokrąglone rogi 9">
            <a:extLst>
              <a:ext uri="{FF2B5EF4-FFF2-40B4-BE49-F238E27FC236}">
                <a16:creationId xmlns:a16="http://schemas.microsoft.com/office/drawing/2014/main" xmlns="" id="{04325AC1-F5A1-2757-1B79-9B06CF28F3C1}"/>
              </a:ext>
            </a:extLst>
          </p:cNvPr>
          <p:cNvSpPr/>
          <p:nvPr/>
        </p:nvSpPr>
        <p:spPr>
          <a:xfrm>
            <a:off x="9058276" y="2712040"/>
            <a:ext cx="666749" cy="625032"/>
          </a:xfrm>
          <a:prstGeom prst="roundRect">
            <a:avLst/>
          </a:prstGeom>
          <a:noFill/>
          <a:ln w="57150">
            <a:solidFill>
              <a:srgbClr val="A9C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ole tekstowe 10">
            <a:extLst>
              <a:ext uri="{FF2B5EF4-FFF2-40B4-BE49-F238E27FC236}">
                <a16:creationId xmlns:a16="http://schemas.microsoft.com/office/drawing/2014/main" xmlns="" id="{B210860F-9640-9A60-229E-39FC4A657A36}"/>
              </a:ext>
            </a:extLst>
          </p:cNvPr>
          <p:cNvSpPr txBox="1"/>
          <p:nvPr/>
        </p:nvSpPr>
        <p:spPr>
          <a:xfrm>
            <a:off x="1850878" y="304952"/>
            <a:ext cx="8631308" cy="954107"/>
          </a:xfrm>
          <a:prstGeom prst="rect">
            <a:avLst/>
          </a:prstGeom>
          <a:noFill/>
        </p:spPr>
        <p:txBody>
          <a:bodyPr wrap="square" lIns="91440" tIns="45720" rIns="91440" bIns="45720" rtlCol="0" anchor="t">
            <a:spAutoFit/>
          </a:bodyPr>
          <a:lstStyle/>
          <a:p>
            <a:pPr algn="ctr"/>
            <a:r>
              <a:rPr lang="pl-PL" sz="2800" b="1" i="1"/>
              <a:t>Inspekcja Jakości Handlowej Artykułów </a:t>
            </a:r>
            <a:br>
              <a:rPr lang="pl-PL" sz="2800" b="1" i="1"/>
            </a:br>
            <a:r>
              <a:rPr lang="pl-PL" sz="2800" b="1" i="1"/>
              <a:t>Rolno-Spożywczych</a:t>
            </a:r>
            <a:endParaRPr lang="pl-PL" sz="2800" b="1" i="1">
              <a:ea typeface="Calibri"/>
              <a:cs typeface="Calibri"/>
            </a:endParaRPr>
          </a:p>
        </p:txBody>
      </p:sp>
      <p:sp>
        <p:nvSpPr>
          <p:cNvPr id="2" name="Prostokąt: zaokrąglone rogi 1">
            <a:extLst>
              <a:ext uri="{FF2B5EF4-FFF2-40B4-BE49-F238E27FC236}">
                <a16:creationId xmlns:a16="http://schemas.microsoft.com/office/drawing/2014/main" xmlns="" id="{51B0188C-E5B0-AA2B-7A45-461AA02D87A8}"/>
              </a:ext>
            </a:extLst>
          </p:cNvPr>
          <p:cNvSpPr/>
          <p:nvPr/>
        </p:nvSpPr>
        <p:spPr>
          <a:xfrm>
            <a:off x="6619876" y="5390854"/>
            <a:ext cx="2609850" cy="390525"/>
          </a:xfrm>
          <a:prstGeom prst="roundRect">
            <a:avLst/>
          </a:prstGeom>
          <a:noFill/>
          <a:ln w="57150">
            <a:solidFill>
              <a:srgbClr val="A9C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a:extLst>
              <a:ext uri="{FF2B5EF4-FFF2-40B4-BE49-F238E27FC236}">
                <a16:creationId xmlns:a16="http://schemas.microsoft.com/office/drawing/2014/main" xmlns="" id="{61A6FE0E-3449-5F1D-C033-DD6FA3134C74}"/>
              </a:ext>
            </a:extLst>
          </p:cNvPr>
          <p:cNvSpPr txBox="1"/>
          <p:nvPr/>
        </p:nvSpPr>
        <p:spPr>
          <a:xfrm>
            <a:off x="372360" y="1243365"/>
            <a:ext cx="1539011" cy="369331"/>
          </a:xfrm>
          <a:prstGeom prst="rect">
            <a:avLst/>
          </a:prstGeom>
          <a:noFill/>
        </p:spPr>
        <p:txBody>
          <a:bodyPr wrap="square" lIns="91440" tIns="45720" rIns="91440" bIns="45720" rtlCol="0" anchor="t">
            <a:spAutoFit/>
          </a:bodyPr>
          <a:lstStyle/>
          <a:p>
            <a:pPr algn="ctr"/>
            <a:r>
              <a:rPr lang="pl-PL"/>
              <a:t>PL-EKO-14</a:t>
            </a:r>
          </a:p>
        </p:txBody>
      </p:sp>
      <p:pic>
        <p:nvPicPr>
          <p:cNvPr id="7" name="Obraz 6" descr="Obraz zawierający zieleń&#10;&#10;Zawartość wygenerowana przez sztuczną inteligencję może być niepoprawna.">
            <a:extLst>
              <a:ext uri="{FF2B5EF4-FFF2-40B4-BE49-F238E27FC236}">
                <a16:creationId xmlns:a16="http://schemas.microsoft.com/office/drawing/2014/main" xmlns="" id="{BB18C65B-9AE9-2619-666C-33074E11C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009" y="240574"/>
            <a:ext cx="1421310" cy="945817"/>
          </a:xfrm>
          <a:prstGeom prst="rect">
            <a:avLst/>
          </a:prstGeom>
        </p:spPr>
      </p:pic>
      <p:pic>
        <p:nvPicPr>
          <p:cNvPr id="13" name="Obraz 12" descr="Obraz zawierający clipart, Grafika, design&#10;&#10;Zawartość wygenerowana przez sztuczną inteligencję może być niepoprawna.">
            <a:extLst>
              <a:ext uri="{FF2B5EF4-FFF2-40B4-BE49-F238E27FC236}">
                <a16:creationId xmlns:a16="http://schemas.microsoft.com/office/drawing/2014/main" xmlns="" id="{A51204A7-D1F2-497F-E451-921B29239288}"/>
              </a:ext>
            </a:extLst>
          </p:cNvPr>
          <p:cNvPicPr>
            <a:picLocks noChangeAspect="1"/>
          </p:cNvPicPr>
          <p:nvPr/>
        </p:nvPicPr>
        <p:blipFill>
          <a:blip r:embed="rId4"/>
          <a:stretch>
            <a:fillRect/>
          </a:stretch>
        </p:blipFill>
        <p:spPr>
          <a:xfrm>
            <a:off x="9540283" y="194488"/>
            <a:ext cx="2414920" cy="1046421"/>
          </a:xfrm>
          <a:prstGeom prst="rect">
            <a:avLst/>
          </a:prstGeom>
          <a:ln>
            <a:noFill/>
          </a:ln>
        </p:spPr>
      </p:pic>
    </p:spTree>
    <p:extLst>
      <p:ext uri="{BB962C8B-B14F-4D97-AF65-F5344CB8AC3E}">
        <p14:creationId xmlns:p14="http://schemas.microsoft.com/office/powerpoint/2010/main" val="2888202639"/>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F331FBF7140F4B44895913B1730AED2A" ma:contentTypeVersion="13" ma:contentTypeDescription="Utwórz nowy dokument." ma:contentTypeScope="" ma:versionID="c85b127d2fcc8f2d2a99726731cb957c">
  <xsd:schema xmlns:xsd="http://www.w3.org/2001/XMLSchema" xmlns:xs="http://www.w3.org/2001/XMLSchema" xmlns:p="http://schemas.microsoft.com/office/2006/metadata/properties" xmlns:ns2="a13af191-d1dc-41a8-8a0c-b2e248d03dcf" xmlns:ns3="4044b0d6-1e46-4d84-a960-aab14177e395" targetNamespace="http://schemas.microsoft.com/office/2006/metadata/properties" ma:root="true" ma:fieldsID="fe49cb97b38c48c00beef53b6d3e6f28" ns2:_="" ns3:_="">
    <xsd:import namespace="a13af191-d1dc-41a8-8a0c-b2e248d03dcf"/>
    <xsd:import namespace="4044b0d6-1e46-4d84-a960-aab14177e395"/>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3af191-d1dc-41a8-8a0c-b2e248d03d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Tagi obrazów" ma:readOnly="false" ma:fieldId="{5cf76f15-5ced-4ddc-b409-7134ff3c332f}" ma:taxonomyMulti="true" ma:sspId="47c701f9-77df-4b68-8de5-2f70ed3b5cca"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044b0d6-1e46-4d84-a960-aab14177e395" elementFormDefault="qualified">
    <xsd:import namespace="http://schemas.microsoft.com/office/2006/documentManagement/types"/>
    <xsd:import namespace="http://schemas.microsoft.com/office/infopath/2007/PartnerControls"/>
    <xsd:element name="SharedWithUsers" ma:index="11" nillable="true" ma:displayName="Udostępniani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Udostępnione dla — szczegóły" ma:internalName="SharedWithDetails" ma:readOnly="true">
      <xsd:simpleType>
        <xsd:restriction base="dms:Note">
          <xsd:maxLength value="255"/>
        </xsd:restriction>
      </xsd:simpleType>
    </xsd:element>
    <xsd:element name="TaxCatchAll" ma:index="17" nillable="true" ma:displayName="Taxonomy Catch All Column" ma:hidden="true" ma:list="{d7843108-6b1d-47c7-be57-f56856bd26c0}" ma:internalName="TaxCatchAll" ma:showField="CatchAllData" ma:web="4044b0d6-1e46-4d84-a960-aab14177e39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zawartości"/>
        <xsd:element ref="dc:title" minOccurs="0" maxOccurs="1" ma:index="4" ma:displayName="Tytu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13af191-d1dc-41a8-8a0c-b2e248d03dcf">
      <Terms xmlns="http://schemas.microsoft.com/office/infopath/2007/PartnerControls"/>
    </lcf76f155ced4ddcb4097134ff3c332f>
    <TaxCatchAll xmlns="4044b0d6-1e46-4d84-a960-aab14177e395" xsi:nil="true"/>
  </documentManagement>
</p:properties>
</file>

<file path=customXml/itemProps1.xml><?xml version="1.0" encoding="utf-8"?>
<ds:datastoreItem xmlns:ds="http://schemas.openxmlformats.org/officeDocument/2006/customXml" ds:itemID="{C3CB0059-269E-4F15-8FE2-9013E01D5CA8}">
  <ds:schemaRefs>
    <ds:schemaRef ds:uri="http://schemas.microsoft.com/sharepoint/v3/contenttype/forms"/>
  </ds:schemaRefs>
</ds:datastoreItem>
</file>

<file path=customXml/itemProps2.xml><?xml version="1.0" encoding="utf-8"?>
<ds:datastoreItem xmlns:ds="http://schemas.openxmlformats.org/officeDocument/2006/customXml" ds:itemID="{D93D0654-79B7-4945-B546-4F09F1EA26CC}">
  <ds:schemaRefs>
    <ds:schemaRef ds:uri="4044b0d6-1e46-4d84-a960-aab14177e395"/>
    <ds:schemaRef ds:uri="a13af191-d1dc-41a8-8a0c-b2e248d03dc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B66B9B7-7921-44D0-9D43-470C45AEC0C8}">
  <ds:schemaRefs>
    <ds:schemaRef ds:uri="4044b0d6-1e46-4d84-a960-aab14177e395"/>
    <ds:schemaRef ds:uri="a13af191-d1dc-41a8-8a0c-b2e248d03dcf"/>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186</TotalTime>
  <Words>4229</Words>
  <Application>Microsoft Office PowerPoint</Application>
  <PresentationFormat>Niestandardowy</PresentationFormat>
  <Paragraphs>653</Paragraphs>
  <Slides>83</Slides>
  <Notes>10</Notes>
  <HiddenSlides>0</HiddenSlides>
  <MMClips>0</MMClips>
  <ScaleCrop>false</ScaleCrop>
  <HeadingPairs>
    <vt:vector size="4" baseType="variant">
      <vt:variant>
        <vt:lpstr>Motyw</vt:lpstr>
      </vt:variant>
      <vt:variant>
        <vt:i4>2</vt:i4>
      </vt:variant>
      <vt:variant>
        <vt:lpstr>Tytuły slajdów</vt:lpstr>
      </vt:variant>
      <vt:variant>
        <vt:i4>83</vt:i4>
      </vt:variant>
    </vt:vector>
  </HeadingPairs>
  <TitlesOfParts>
    <vt:vector size="85" baseType="lpstr">
      <vt:lpstr>Motyw pakietu Office</vt:lpstr>
      <vt:lpstr>1_Motyw pakietu Office</vt:lpstr>
      <vt:lpstr>Prezentacja programu PowerPoint</vt:lpstr>
      <vt:lpstr>CELE PRODUKCJI EKOLOGICZNEJ </vt:lpstr>
      <vt:lpstr>ZASADY PRODUKCJI EKOLOGICZNEJ  </vt:lpstr>
      <vt:lpstr>Co się opłaca?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Rośliny bobowate w płodozmianie</vt:lpstr>
      <vt:lpstr>Prezentacja programu PowerPoint</vt:lpstr>
      <vt:lpstr>Żyzność gleby utrzymywana jest przez kompost, produkowany we własnym gospodarstwie.</vt:lpstr>
      <vt:lpstr>Dżdżownice</vt:lpstr>
      <vt:lpstr>Prezentacja programu PowerPoint</vt:lpstr>
      <vt:lpstr>Prezentacja programu PowerPoint</vt:lpstr>
      <vt:lpstr>Prezentacja programu PowerPoint</vt:lpstr>
      <vt:lpstr>Prezentacja programu PowerPoint</vt:lpstr>
      <vt:lpstr>Prezentacja programu PowerPoint</vt:lpstr>
      <vt:lpstr>WYPAS</vt:lpstr>
      <vt:lpstr>WYPAS</vt:lpstr>
      <vt:lpstr>WYPAS</vt:lpstr>
      <vt:lpstr>WYPAS</vt:lpstr>
      <vt:lpstr>WYPAS</vt:lpstr>
      <vt:lpstr>MINIMALNY OKRES ŻYWIENIA  MLEKIEM MATKI</vt:lpstr>
      <vt:lpstr>WYPAS</vt:lpstr>
      <vt:lpstr>OCHRONA ZDROWIA</vt:lpstr>
      <vt:lpstr>OPIEKA WETERYNARYJNA</vt:lpstr>
      <vt:lpstr>OPIEKA WETERYNARYJNA</vt:lpstr>
      <vt:lpstr>POMIESZCZENIA  I PRAKTYKI GOSPODARSKIE</vt:lpstr>
      <vt:lpstr>DOBROSTAN ZWIERZĄT</vt:lpstr>
      <vt:lpstr>DODATKOWE PRZEPISY OGÓLNE W ODNIESIENIU DO BYDŁA, OWIEC, KÓZ I KONIOWATYCH - ŻYWIENIE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Łączenie systemów certyfikacji w gospodarstwie</vt:lpstr>
      <vt:lpstr>Stawki płatności w systemie rolnictwa ekologicznego</vt:lpstr>
      <vt:lpstr>Łączenie systemów certyfikacji w gospodarstwie</vt:lpstr>
      <vt:lpstr>Łączenie systemów certyfikacji w gospodarstwie</vt:lpstr>
      <vt:lpstr>DOKUMENTACJA ZGŁOSZENIOWA</vt:lpstr>
      <vt:lpstr>ZGŁOSZENIE</vt:lpstr>
      <vt:lpstr>WNIOSEK O CERTYFIKACJĘ GOSPODARSTWA</vt:lpstr>
      <vt:lpstr>WNIOSEK O CERTYFIKACJĘ GOSPODARSTWA</vt:lpstr>
      <vt:lpstr>Prezentacja programu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Magdalena Olszewska</dc:creator>
  <cp:lastModifiedBy>Użytkownik systemu Windows</cp:lastModifiedBy>
  <cp:revision>518</cp:revision>
  <dcterms:created xsi:type="dcterms:W3CDTF">2019-09-09T08:30:50Z</dcterms:created>
  <dcterms:modified xsi:type="dcterms:W3CDTF">2025-02-12T11:53:08Z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0x010100F331FBF7140F4B44895913B1730AED2A</vt:lpwstr>
  </property>
</Properties>
</file>