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76"/>
  </p:notesMasterIdLst>
  <p:handoutMasterIdLst>
    <p:handoutMasterId r:id="rId77"/>
  </p:handoutMasterIdLst>
  <p:sldIdLst>
    <p:sldId id="437" r:id="rId5"/>
    <p:sldId id="363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81" r:id="rId18"/>
    <p:sldId id="387" r:id="rId19"/>
    <p:sldId id="382" r:id="rId20"/>
    <p:sldId id="383" r:id="rId21"/>
    <p:sldId id="384" r:id="rId22"/>
    <p:sldId id="385" r:id="rId23"/>
    <p:sldId id="386" r:id="rId24"/>
    <p:sldId id="388" r:id="rId25"/>
    <p:sldId id="389" r:id="rId26"/>
    <p:sldId id="390" r:id="rId27"/>
    <p:sldId id="391" r:id="rId28"/>
    <p:sldId id="392" r:id="rId29"/>
    <p:sldId id="393" r:id="rId30"/>
    <p:sldId id="394" r:id="rId31"/>
    <p:sldId id="395" r:id="rId32"/>
    <p:sldId id="396" r:id="rId33"/>
    <p:sldId id="399" r:id="rId34"/>
    <p:sldId id="401" r:id="rId35"/>
    <p:sldId id="438" r:id="rId36"/>
    <p:sldId id="325" r:id="rId37"/>
    <p:sldId id="398" r:id="rId38"/>
    <p:sldId id="365" r:id="rId39"/>
    <p:sldId id="326" r:id="rId40"/>
    <p:sldId id="337" r:id="rId41"/>
    <p:sldId id="327" r:id="rId42"/>
    <p:sldId id="369" r:id="rId43"/>
    <p:sldId id="338" r:id="rId44"/>
    <p:sldId id="339" r:id="rId45"/>
    <p:sldId id="351" r:id="rId46"/>
    <p:sldId id="345" r:id="rId47"/>
    <p:sldId id="346" r:id="rId48"/>
    <p:sldId id="330" r:id="rId49"/>
    <p:sldId id="335" r:id="rId50"/>
    <p:sldId id="342" r:id="rId51"/>
    <p:sldId id="343" r:id="rId52"/>
    <p:sldId id="336" r:id="rId53"/>
    <p:sldId id="341" r:id="rId54"/>
    <p:sldId id="435" r:id="rId55"/>
    <p:sldId id="332" r:id="rId56"/>
    <p:sldId id="334" r:id="rId57"/>
    <p:sldId id="352" r:id="rId58"/>
    <p:sldId id="347" r:id="rId59"/>
    <p:sldId id="348" r:id="rId60"/>
    <p:sldId id="367" r:id="rId61"/>
    <p:sldId id="368" r:id="rId62"/>
    <p:sldId id="333" r:id="rId63"/>
    <p:sldId id="354" r:id="rId64"/>
    <p:sldId id="355" r:id="rId65"/>
    <p:sldId id="353" r:id="rId66"/>
    <p:sldId id="436" r:id="rId67"/>
    <p:sldId id="356" r:id="rId68"/>
    <p:sldId id="357" r:id="rId69"/>
    <p:sldId id="349" r:id="rId70"/>
    <p:sldId id="350" r:id="rId71"/>
    <p:sldId id="359" r:id="rId72"/>
    <p:sldId id="439" r:id="rId73"/>
    <p:sldId id="324" r:id="rId74"/>
    <p:sldId id="364" r:id="rId75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0018"/>
    <a:srgbClr val="C00000"/>
    <a:srgbClr val="6D9656"/>
    <a:srgbClr val="5AAD31"/>
    <a:srgbClr val="F4C6AA"/>
    <a:srgbClr val="F0F0F0"/>
    <a:srgbClr val="DB6625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94FE55-5264-4E19-8A67-58E7226863E1}" v="472" dt="2025-02-12T07:07:36.924"/>
    <p1510:client id="{30F79C43-A7C9-F302-7CFE-2A587A84F053}" v="401" dt="2025-02-11T15:06:48.732"/>
    <p1510:client id="{6092C835-3322-168E-9C9D-576D4C90A59F}" v="64" dt="2025-02-10T21:32:00.196"/>
    <p1510:client id="{73E40EB9-853D-4706-BB11-407C2F939D4A}" v="55" dt="2025-02-12T08:33:00.590"/>
    <p1510:client id="{ACEED24A-7F43-FA5C-0755-CBBBD139226F}" v="156" dt="2025-02-11T08:43:56.829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26944B-45CD-47A9-B029-84F4C8D92C48}" type="doc">
      <dgm:prSet loTypeId="urn:microsoft.com/office/officeart/2005/8/layout/hProcess3" loCatId="process" qsTypeId="urn:microsoft.com/office/officeart/2005/8/quickstyle/simple5" qsCatId="simple" csTypeId="urn:microsoft.com/office/officeart/2005/8/colors/accent5_4" csCatId="accent5" phldr="1"/>
      <dgm:spPr/>
    </dgm:pt>
    <dgm:pt modelId="{30E2B7B1-7FE9-46A9-B50E-B8DB6516328C}">
      <dgm:prSet phldrT="[Tekst]" phldr="0"/>
      <dgm:spPr/>
      <dgm:t>
        <a:bodyPr/>
        <a:lstStyle/>
        <a:p>
          <a:pPr rtl="0"/>
          <a:r>
            <a:rPr lang="pl-PL" b="1" dirty="0">
              <a:latin typeface="Calibri"/>
              <a:ea typeface="Calibri"/>
              <a:cs typeface="Calibri"/>
            </a:rPr>
            <a:t>JAK PRZYSTĄPIĆ DO STYSTEMU QMP?</a:t>
          </a:r>
          <a:endParaRPr lang="pl-PL" dirty="0"/>
        </a:p>
      </dgm:t>
    </dgm:pt>
    <dgm:pt modelId="{6503A01F-1DCA-4C0A-BE79-16C97D84D2D9}" type="parTrans" cxnId="{3DC43160-D5AD-4E21-B1ED-F7EC779C5838}">
      <dgm:prSet/>
      <dgm:spPr/>
    </dgm:pt>
    <dgm:pt modelId="{57161FD3-E08C-4F92-9C24-E791BFC7FEED}" type="sibTrans" cxnId="{3DC43160-D5AD-4E21-B1ED-F7EC779C5838}">
      <dgm:prSet/>
      <dgm:spPr/>
    </dgm:pt>
    <dgm:pt modelId="{B1B80F8F-4C33-43AA-B3FF-F82CA60EF416}" type="pres">
      <dgm:prSet presAssocID="{A226944B-45CD-47A9-B029-84F4C8D92C48}" presName="Name0" presStyleCnt="0">
        <dgm:presLayoutVars>
          <dgm:dir/>
          <dgm:animLvl val="lvl"/>
          <dgm:resizeHandles val="exact"/>
        </dgm:presLayoutVars>
      </dgm:prSet>
      <dgm:spPr/>
    </dgm:pt>
    <dgm:pt modelId="{D0AEE038-6D04-4CE8-91E2-26C9F61ED982}" type="pres">
      <dgm:prSet presAssocID="{A226944B-45CD-47A9-B029-84F4C8D92C48}" presName="dummy" presStyleCnt="0"/>
      <dgm:spPr/>
    </dgm:pt>
    <dgm:pt modelId="{E0957CF6-7F0E-45CA-B193-6046740A7EFF}" type="pres">
      <dgm:prSet presAssocID="{A226944B-45CD-47A9-B029-84F4C8D92C48}" presName="linH" presStyleCnt="0"/>
      <dgm:spPr/>
    </dgm:pt>
    <dgm:pt modelId="{71B97F38-D50D-4BCB-B1A2-56C7156240BA}" type="pres">
      <dgm:prSet presAssocID="{A226944B-45CD-47A9-B029-84F4C8D92C48}" presName="padding1" presStyleCnt="0"/>
      <dgm:spPr/>
    </dgm:pt>
    <dgm:pt modelId="{56200451-AED0-42B6-8CF6-CC26525DEE02}" type="pres">
      <dgm:prSet presAssocID="{30E2B7B1-7FE9-46A9-B50E-B8DB6516328C}" presName="linV" presStyleCnt="0"/>
      <dgm:spPr/>
    </dgm:pt>
    <dgm:pt modelId="{0367EB32-8D08-4A74-899C-F6482669300F}" type="pres">
      <dgm:prSet presAssocID="{30E2B7B1-7FE9-46A9-B50E-B8DB6516328C}" presName="spVertical1" presStyleCnt="0"/>
      <dgm:spPr/>
    </dgm:pt>
    <dgm:pt modelId="{6FDB12E8-12D4-41A8-AD30-04BD4E16E537}" type="pres">
      <dgm:prSet presAssocID="{30E2B7B1-7FE9-46A9-B50E-B8DB6516328C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86B71AAE-DD7D-4D79-91FB-32E2BF7B74AB}" type="pres">
      <dgm:prSet presAssocID="{30E2B7B1-7FE9-46A9-B50E-B8DB6516328C}" presName="spVertical2" presStyleCnt="0"/>
      <dgm:spPr/>
    </dgm:pt>
    <dgm:pt modelId="{48148CF2-3B8E-4FC9-9A3F-AAB8B3063562}" type="pres">
      <dgm:prSet presAssocID="{30E2B7B1-7FE9-46A9-B50E-B8DB6516328C}" presName="spVertical3" presStyleCnt="0"/>
      <dgm:spPr/>
    </dgm:pt>
    <dgm:pt modelId="{41D13656-EB8E-44DF-8237-0109962C91BD}" type="pres">
      <dgm:prSet presAssocID="{A226944B-45CD-47A9-B029-84F4C8D92C48}" presName="padding2" presStyleCnt="0"/>
      <dgm:spPr/>
    </dgm:pt>
    <dgm:pt modelId="{FBAABBC7-7869-4FDE-91B1-B9C730DF02B6}" type="pres">
      <dgm:prSet presAssocID="{A226944B-45CD-47A9-B029-84F4C8D92C48}" presName="negArrow" presStyleCnt="0"/>
      <dgm:spPr/>
    </dgm:pt>
    <dgm:pt modelId="{49E17E0E-6469-4C18-A655-0C78BC130A3D}" type="pres">
      <dgm:prSet presAssocID="{A226944B-45CD-47A9-B029-84F4C8D92C48}" presName="backgroundArrow" presStyleLbl="node1" presStyleIdx="0" presStyleCnt="1"/>
      <dgm:spPr>
        <a:solidFill>
          <a:schemeClr val="accent5">
            <a:lumMod val="60000"/>
            <a:lumOff val="40000"/>
          </a:schemeClr>
        </a:solidFill>
      </dgm:spPr>
    </dgm:pt>
  </dgm:ptLst>
  <dgm:cxnLst>
    <dgm:cxn modelId="{EB15E921-1AF4-4C75-97DE-DA5629AAEFAD}" type="presOf" srcId="{A226944B-45CD-47A9-B029-84F4C8D92C48}" destId="{B1B80F8F-4C33-43AA-B3FF-F82CA60EF416}" srcOrd="0" destOrd="0" presId="urn:microsoft.com/office/officeart/2005/8/layout/hProcess3"/>
    <dgm:cxn modelId="{3DC43160-D5AD-4E21-B1ED-F7EC779C5838}" srcId="{A226944B-45CD-47A9-B029-84F4C8D92C48}" destId="{30E2B7B1-7FE9-46A9-B50E-B8DB6516328C}" srcOrd="0" destOrd="0" parTransId="{6503A01F-1DCA-4C0A-BE79-16C97D84D2D9}" sibTransId="{57161FD3-E08C-4F92-9C24-E791BFC7FEED}"/>
    <dgm:cxn modelId="{D91440EF-F104-493F-ABFC-10D63BC50D7F}" type="presOf" srcId="{30E2B7B1-7FE9-46A9-B50E-B8DB6516328C}" destId="{6FDB12E8-12D4-41A8-AD30-04BD4E16E537}" srcOrd="0" destOrd="0" presId="urn:microsoft.com/office/officeart/2005/8/layout/hProcess3"/>
    <dgm:cxn modelId="{282AC110-A7D9-4981-A029-BB9F866D3EAD}" type="presParOf" srcId="{B1B80F8F-4C33-43AA-B3FF-F82CA60EF416}" destId="{D0AEE038-6D04-4CE8-91E2-26C9F61ED982}" srcOrd="0" destOrd="0" presId="urn:microsoft.com/office/officeart/2005/8/layout/hProcess3"/>
    <dgm:cxn modelId="{5D1DD223-4DBE-49D2-864B-5D5A4C64B58E}" type="presParOf" srcId="{B1B80F8F-4C33-43AA-B3FF-F82CA60EF416}" destId="{E0957CF6-7F0E-45CA-B193-6046740A7EFF}" srcOrd="1" destOrd="0" presId="urn:microsoft.com/office/officeart/2005/8/layout/hProcess3"/>
    <dgm:cxn modelId="{42F101F6-8868-44EF-924B-6ED2A510FB4F}" type="presParOf" srcId="{E0957CF6-7F0E-45CA-B193-6046740A7EFF}" destId="{71B97F38-D50D-4BCB-B1A2-56C7156240BA}" srcOrd="0" destOrd="0" presId="urn:microsoft.com/office/officeart/2005/8/layout/hProcess3"/>
    <dgm:cxn modelId="{C9CE1BD7-EC4B-4A75-9B00-72E238CE5B55}" type="presParOf" srcId="{E0957CF6-7F0E-45CA-B193-6046740A7EFF}" destId="{56200451-AED0-42B6-8CF6-CC26525DEE02}" srcOrd="1" destOrd="0" presId="urn:microsoft.com/office/officeart/2005/8/layout/hProcess3"/>
    <dgm:cxn modelId="{D663BBCF-29E4-4880-B11F-DA45DA1A3131}" type="presParOf" srcId="{56200451-AED0-42B6-8CF6-CC26525DEE02}" destId="{0367EB32-8D08-4A74-899C-F6482669300F}" srcOrd="0" destOrd="0" presId="urn:microsoft.com/office/officeart/2005/8/layout/hProcess3"/>
    <dgm:cxn modelId="{9E95A392-DF2A-4F62-AE05-6BABA5D773DE}" type="presParOf" srcId="{56200451-AED0-42B6-8CF6-CC26525DEE02}" destId="{6FDB12E8-12D4-41A8-AD30-04BD4E16E537}" srcOrd="1" destOrd="0" presId="urn:microsoft.com/office/officeart/2005/8/layout/hProcess3"/>
    <dgm:cxn modelId="{686A598B-EFD9-4569-978B-A5A7800A3DBE}" type="presParOf" srcId="{56200451-AED0-42B6-8CF6-CC26525DEE02}" destId="{86B71AAE-DD7D-4D79-91FB-32E2BF7B74AB}" srcOrd="2" destOrd="0" presId="urn:microsoft.com/office/officeart/2005/8/layout/hProcess3"/>
    <dgm:cxn modelId="{7431317C-2C46-4C26-B160-CBC5C700D60C}" type="presParOf" srcId="{56200451-AED0-42B6-8CF6-CC26525DEE02}" destId="{48148CF2-3B8E-4FC9-9A3F-AAB8B3063562}" srcOrd="3" destOrd="0" presId="urn:microsoft.com/office/officeart/2005/8/layout/hProcess3"/>
    <dgm:cxn modelId="{C0F3B1CD-AFAD-4DC3-9003-168FE7EA0C5C}" type="presParOf" srcId="{E0957CF6-7F0E-45CA-B193-6046740A7EFF}" destId="{41D13656-EB8E-44DF-8237-0109962C91BD}" srcOrd="2" destOrd="0" presId="urn:microsoft.com/office/officeart/2005/8/layout/hProcess3"/>
    <dgm:cxn modelId="{24ACDD11-0259-4F5F-9541-57FE5E2C43B8}" type="presParOf" srcId="{E0957CF6-7F0E-45CA-B193-6046740A7EFF}" destId="{FBAABBC7-7869-4FDE-91B1-B9C730DF02B6}" srcOrd="3" destOrd="0" presId="urn:microsoft.com/office/officeart/2005/8/layout/hProcess3"/>
    <dgm:cxn modelId="{E3FCDBC1-D052-4170-8282-B63DA55E1D68}" type="presParOf" srcId="{E0957CF6-7F0E-45CA-B193-6046740A7EFF}" destId="{49E17E0E-6469-4C18-A655-0C78BC130A3D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E17E0E-6469-4C18-A655-0C78BC130A3D}">
      <dsp:nvSpPr>
        <dsp:cNvPr id="0" name=""/>
        <dsp:cNvSpPr/>
      </dsp:nvSpPr>
      <dsp:spPr>
        <a:xfrm>
          <a:off x="0" y="1080474"/>
          <a:ext cx="9436394" cy="2808000"/>
        </a:xfrm>
        <a:prstGeom prst="rightArrow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DB12E8-12D4-41A8-AD30-04BD4E16E537}">
      <dsp:nvSpPr>
        <dsp:cNvPr id="0" name=""/>
        <dsp:cNvSpPr/>
      </dsp:nvSpPr>
      <dsp:spPr>
        <a:xfrm>
          <a:off x="761177" y="1782474"/>
          <a:ext cx="7731576" cy="140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96240" rIns="0" bIns="396240" numCol="1" spcCol="1270" anchor="ctr" anchorCtr="0">
          <a:noAutofit/>
        </a:bodyPr>
        <a:lstStyle/>
        <a:p>
          <a:pPr marL="0" lvl="0" indent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900" b="1" kern="1200" dirty="0">
              <a:latin typeface="Calibri"/>
              <a:ea typeface="Calibri"/>
              <a:cs typeface="Calibri"/>
            </a:rPr>
            <a:t>JAK PRZYSTĄPIĆ DO STYSTEMU QMP?</a:t>
          </a:r>
          <a:endParaRPr lang="pl-PL" sz="3900" kern="1200" dirty="0"/>
        </a:p>
      </dsp:txBody>
      <dsp:txXfrm>
        <a:off x="761177" y="1782474"/>
        <a:ext cx="7731576" cy="1404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47D6FA-3EDE-4DAB-A482-40E8925938B9}" type="datetime1">
              <a:rPr lang="pl-PL" smtClean="0"/>
              <a:t>18.02.2025</a:t>
            </a:fld>
            <a:endParaRPr lang="pl-PL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56CFAD-C154-4C9C-AD01-665A505506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3099-EB1A-4777-9830-07EB5C433094}" type="datetime1">
              <a:rPr lang="pl-PL" smtClean="0"/>
              <a:pPr/>
              <a:t>18.02.2025</a:t>
            </a:fld>
            <a:endParaRPr lang="pl-PL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5B62BC0-7DC4-4569-951D-2BB9475345C6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raz — symbol zastępczy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algn="ctr">
              <a:defRPr sz="6000" b="1" cap="all" spc="100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Dodaj tytuł</a:t>
            </a:r>
          </a:p>
        </p:txBody>
      </p:sp>
      <p:sp>
        <p:nvSpPr>
          <p:cNvPr id="12" name="Tekst — symbol zastępczy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 możliwości rynkowy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  <p:sp>
        <p:nvSpPr>
          <p:cNvPr id="21" name="Tekst — symbol zastępczy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tekst</a:t>
            </a:r>
          </a:p>
        </p:txBody>
      </p:sp>
      <p:sp>
        <p:nvSpPr>
          <p:cNvPr id="20" name="Tekst — symbol zastępczy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7" name="Tekst — symbol zastępczy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9" name="Tekst — symbol zastępczy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tekst</a:t>
            </a:r>
          </a:p>
        </p:txBody>
      </p:sp>
      <p:sp>
        <p:nvSpPr>
          <p:cNvPr id="28" name="Tekst — symbol zastępczy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0" name="Tekst — symbol zastępczy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2" name="Tekst — symbol zastępczy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l-PL" noProof="0"/>
              <a:t>tekst</a:t>
            </a:r>
          </a:p>
        </p:txBody>
      </p:sp>
      <p:sp>
        <p:nvSpPr>
          <p:cNvPr id="31" name="Tekst — symbol zastępczy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3" name="Tekst — symbol zastępczy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6" name="Obraz — symbol zastępczy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36" name="Data — symbol zastępczy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37" name="Stopka — symbol zastępczy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/>
              <a:t>Prezentacja</a:t>
            </a:r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38" name="Numer slajdu — symbol zastępczy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za konkuren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rtlCol="0" anchor="b"/>
          <a:lstStyle>
            <a:lvl1pPr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  <p:sp>
        <p:nvSpPr>
          <p:cNvPr id="7" name="Obraz — symbol zastępczy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12" name="Tekst — symbol zastępczy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5" name="Tekst — symbol zastępczy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14" name="Tekst — symbol zastępczy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8" name="Data — symbol zastępczy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9" name="Stopka — symbol zastępczy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/>
              <a:t>Prezentacja</a:t>
            </a:r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10" name="Numer slajdu — symbol zastępczy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za konkurencja, wersj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a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ostokąt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 rtlCol="0"/>
          <a:lstStyle>
            <a:lvl1pPr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  <p:sp>
        <p:nvSpPr>
          <p:cNvPr id="38" name="Tekst — symbol zastępczy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400" b="1" cap="all" spc="100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nazwę</a:t>
            </a:r>
          </a:p>
        </p:txBody>
      </p:sp>
      <p:sp>
        <p:nvSpPr>
          <p:cNvPr id="42" name="Tekst — symbol zastępczy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b="1" cap="all" spc="100" baseline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nazwę</a:t>
            </a:r>
          </a:p>
        </p:txBody>
      </p:sp>
      <p:sp>
        <p:nvSpPr>
          <p:cNvPr id="47" name="Tekst — symbol zastępczy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nazwa</a:t>
            </a:r>
          </a:p>
        </p:txBody>
      </p:sp>
      <p:sp>
        <p:nvSpPr>
          <p:cNvPr id="40" name="Tekst — symbol zastępczy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buNone/>
              <a:defRPr sz="1400" b="1" cap="all" spc="100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nazwę</a:t>
            </a:r>
          </a:p>
        </p:txBody>
      </p:sp>
      <p:sp>
        <p:nvSpPr>
          <p:cNvPr id="41" name="Tekst — symbol zastępczy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400" b="1" cap="all" spc="100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nazwę</a:t>
            </a:r>
          </a:p>
        </p:txBody>
      </p:sp>
      <p:sp>
        <p:nvSpPr>
          <p:cNvPr id="45" name="Tekst — symbol zastępczy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nazwa</a:t>
            </a:r>
          </a:p>
        </p:txBody>
      </p:sp>
      <p:sp>
        <p:nvSpPr>
          <p:cNvPr id="43" name="Tekst — symbol zastępczy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nazwa</a:t>
            </a:r>
          </a:p>
        </p:txBody>
      </p:sp>
      <p:sp>
        <p:nvSpPr>
          <p:cNvPr id="44" name="Tekst — symbol zastępczy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nazwa</a:t>
            </a:r>
          </a:p>
        </p:txBody>
      </p:sp>
      <p:sp>
        <p:nvSpPr>
          <p:cNvPr id="46" name="Tekst — symbol zastępczy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nazwa</a:t>
            </a:r>
          </a:p>
        </p:txBody>
      </p:sp>
      <p:sp>
        <p:nvSpPr>
          <p:cNvPr id="39" name="Tekst — symbol zastępczy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b="1" cap="all" spc="100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nazwę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Prezentacja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a rozwoj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rtlCol="0" anchor="ctr"/>
          <a:lstStyle>
            <a:lvl1pPr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"/>
              <a:t>Kliknij, aby dodać tytuł</a:t>
            </a:r>
          </a:p>
        </p:txBody>
      </p:sp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tytuł</a:t>
            </a:r>
          </a:p>
        </p:txBody>
      </p:sp>
      <p:sp>
        <p:nvSpPr>
          <p:cNvPr id="19" name="Tekst — symbol zastępczy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b="1" cap="all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nazwę</a:t>
            </a:r>
          </a:p>
        </p:txBody>
      </p:sp>
      <p:sp>
        <p:nvSpPr>
          <p:cNvPr id="20" name="Tekst — symbol zastępczy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tekst</a:t>
            </a:r>
          </a:p>
        </p:txBody>
      </p:sp>
      <p:sp>
        <p:nvSpPr>
          <p:cNvPr id="22" name="Tekst — symbol zastępczy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b="1" cap="all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nazwę</a:t>
            </a:r>
          </a:p>
        </p:txBody>
      </p:sp>
      <p:sp>
        <p:nvSpPr>
          <p:cNvPr id="23" name="Tekst — symbol zastępczy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tekst</a:t>
            </a:r>
          </a:p>
        </p:txBody>
      </p:sp>
      <p:sp>
        <p:nvSpPr>
          <p:cNvPr id="25" name="Tekst — symbol zastępczy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b="1" cap="all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nazwę</a:t>
            </a:r>
          </a:p>
        </p:txBody>
      </p:sp>
      <p:sp>
        <p:nvSpPr>
          <p:cNvPr id="26" name="Tekst — symbol zastępczy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tekst</a:t>
            </a:r>
          </a:p>
        </p:txBody>
      </p:sp>
      <p:sp>
        <p:nvSpPr>
          <p:cNvPr id="17" name="Data — symbol zastępczy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pl"/>
              <a:t>20XX</a:t>
            </a:r>
          </a:p>
        </p:txBody>
      </p:sp>
      <p:sp>
        <p:nvSpPr>
          <p:cNvPr id="27" name="Stopka — symbol zastępczy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"/>
              <a:t>Prezentacja</a:t>
            </a:r>
            <a:endParaRPr lang="pl">
              <a:latin typeface="Calibri" panose="020F0502020204030204" pitchFamily="34" charset="0"/>
            </a:endParaRPr>
          </a:p>
        </p:txBody>
      </p:sp>
      <p:sp>
        <p:nvSpPr>
          <p:cNvPr id="7" name="Obraz — symbol zastępczy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"/>
              <a:t>Kliknij, aby dodać zdjęcie</a:t>
            </a:r>
          </a:p>
        </p:txBody>
      </p:sp>
      <p:sp>
        <p:nvSpPr>
          <p:cNvPr id="28" name="Numer slajdu — symbol zastępczy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ynamika rozwoj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0" name="Tytuł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"/>
              <a:t>KLIKNIJ, aby dodać tytuł</a:t>
            </a:r>
          </a:p>
        </p:txBody>
      </p:sp>
      <p:sp>
        <p:nvSpPr>
          <p:cNvPr id="34" name="Tekst — symbol zastępczy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tytuł</a:t>
            </a:r>
          </a:p>
        </p:txBody>
      </p:sp>
      <p:sp>
        <p:nvSpPr>
          <p:cNvPr id="35" name="Tekst — symbol zastępczy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b="1" cap="none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tytuł</a:t>
            </a:r>
          </a:p>
        </p:txBody>
      </p:sp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b="1" cap="none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tytuł</a:t>
            </a:r>
          </a:p>
        </p:txBody>
      </p:sp>
      <p:sp>
        <p:nvSpPr>
          <p:cNvPr id="30" name="Zawartość — symbol zastępczy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cap="all" baseline="0">
                <a:latin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l"/>
              <a:t>Kliknij, aby dodać zawartość</a:t>
            </a:r>
          </a:p>
        </p:txBody>
      </p:sp>
      <p:sp>
        <p:nvSpPr>
          <p:cNvPr id="37" name="Zawartość — symbol zastępczy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cap="all" baseline="0">
                <a:latin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l"/>
              <a:t>Kliknij, aby dodać zawartość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"/>
              <a:t>Prezentacja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uletni plan działa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Łącznik prosty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Łącznik prosty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Łącznik prosty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Łącznik prosty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Łącznik prosty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Łącznik prosty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ytuł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  <p:sp>
        <p:nvSpPr>
          <p:cNvPr id="58" name="Tekst — symbol zastępczy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59" name="Tekst — symbol zastępczy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60" name="Tekst — symbol zastępczy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56" name="Tekst — symbol zastępczy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b="1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rok</a:t>
            </a:r>
          </a:p>
        </p:txBody>
      </p:sp>
      <p:sp>
        <p:nvSpPr>
          <p:cNvPr id="20" name="Tekst — symbol zastępczy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1" name="Tekst — symbol zastępczy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2" name="Tekst — symbol zastępczy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3" name="Tekst — symbol zastępczy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4" name="Tekst — symbol zastępczy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5" name="Tekst — symbol zastępczy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6" name="Tekst — symbol zastępczy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7" name="Tekst — symbol zastępczy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8" name="Tekst — symbol zastępczy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9" name="Tekst — symbol zastępczy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0" name="Tekst — symbol zastępczy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1" name="Tekst — symbol zastępczy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61" name="Tekst — symbol zastępczy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62" name="Tekst — symbol zastępczy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63" name="Tekst — symbol zastępczy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57" name="Tekst — symbol zastępczy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b="1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rok</a:t>
            </a:r>
          </a:p>
        </p:txBody>
      </p:sp>
      <p:sp>
        <p:nvSpPr>
          <p:cNvPr id="32" name="Tekst — symbol zastępczy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3" name="Tekst — symbol zastępczy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4" name="Tekst — symbol zastępczy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5" name="Tekst — symbol zastępczy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6" name="Tekst — symbol zastępczy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7" name="Tekst — symbol zastępczy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8" name="Tekst — symbol zastępczy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9" name="Tekst — symbol zastępczy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40" name="Tekst — symbol zastępczy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41" name="Tekst — symbol zastępczy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42" name="Tekst — symbol zastępczy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43" name="Tekst — symbol zastępczy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Łącznik prosty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Łącznik prosty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Łącznik prosty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Łącznik prosty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a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05" name="Grupa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Łącznik prosty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Łącznik prosty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Łącznik prosty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Łącznik prosty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Łącznik prosty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Łącznik prosty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Łącznik prosty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Łącznik prosty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Łącznik prosty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Łącznik prosty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Łącznik prosty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upa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" panose="020F0502020204030204" pitchFamily="34" charset="0"/>
              </a:endParaRPr>
            </a:p>
          </p:txBody>
        </p:sp>
      </p:grpSp>
      <p:pic>
        <p:nvPicPr>
          <p:cNvPr id="159" name="Grafika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a — symbol zastępczy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161" name="Stopka — symbol zastępczy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Prezentacja</a:t>
            </a:r>
          </a:p>
        </p:txBody>
      </p:sp>
      <p:sp>
        <p:nvSpPr>
          <p:cNvPr id="162" name="Numer slajdu — symbol zastępczy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rtlCol="0" anchor="ctr"/>
          <a:lstStyle>
            <a:lvl1pPr>
              <a:defRPr sz="2400" b="1" cap="all" spc="1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"/>
              <a:t>Kliknij, aby dodać tytuł</a:t>
            </a:r>
          </a:p>
        </p:txBody>
      </p:sp>
      <p:sp>
        <p:nvSpPr>
          <p:cNvPr id="10" name="Zawartość — symbol zastępczy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pl"/>
              <a:t>Kliknij, aby dodać zawartość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"/>
              <a:t>Prezentacja</a:t>
            </a:r>
          </a:p>
        </p:txBody>
      </p:sp>
      <p:sp>
        <p:nvSpPr>
          <p:cNvPr id="8" name="Obraz — symbol zastępczy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"/>
              <a:t>Kliknij, aby dodać zdjęcie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z czteroosobowy zespó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rostokąt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  <p:sp>
        <p:nvSpPr>
          <p:cNvPr id="10" name="Obraz — symbol zastępczy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14" name="Tekst — symbol zastępczy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15" name="Tekst — symbol zastępczy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18" name="Obraz — symbol zastępczy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26" name="Tekst — symbol zastępczy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27" name="Tekst — symbol zastępczy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20" name="Obraz — symbol zastępczy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28" name="Tekst — symbol zastępczy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29" name="Tekst — symbol zastępczy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24" name="Obraz — symbol zastępczy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30" name="Tekst — symbol zastępczy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31" name="Tekst — symbol zastępczy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-PL" noProof="0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-PL" noProof="0"/>
              <a:t>Prezentacja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z ośmioosobowy zespó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rostokąt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  <p:sp>
        <p:nvSpPr>
          <p:cNvPr id="10" name="Obraz — symbol zastępczy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46" name="Tekst — symbol zastępczy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47" name="Tekst — symbol zastępczy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48" name="Obraz — symbol zastępczy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50" name="Tekst — symbol zastępczy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51" name="Tekst — symbol zastępczy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52" name="Obraz — symbol zastępczy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53" name="Prostokąt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54" name="Tekst — symbol zastępczy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55" name="Tekst — symbol zastępczy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56" name="Obraz — symbol zastępczy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58" name="Tekst — symbol zastępczy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59" name="Tekst — symbol zastępczy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60" name="Obraz — symbol zastępczy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62" name="Tekst — symbol zastępczy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63" name="Tekst — symbol zastępczy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64" name="Obraz — symbol zastępczy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65" name="Prostokąt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66" name="Tekst — symbol zastępczy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67" name="Tekst — symbol zastępczy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68" name="Obraz — symbol zastępczy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70" name="Tekst — symbol zastępczy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71" name="Tekst — symbol zastępczy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72" name="Obraz — symbol zastępczy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73" name="Prostokąt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74" name="Tekst — symbol zastępczy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75" name="Tekst — symbol zastępczy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-PL" noProof="0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-PL" noProof="0"/>
              <a:t>Prezentacja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sowan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rtlCol="0" anchor="ctr"/>
          <a:lstStyle>
            <a:lvl1pPr algn="ctr">
              <a:defRPr lang="en-US" sz="2400" b="1" cap="all" spc="100" baseline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  <p:sp>
        <p:nvSpPr>
          <p:cNvPr id="18" name="Tekst — symbol zastępczy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4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</a:t>
            </a:r>
          </a:p>
        </p:txBody>
      </p:sp>
      <p:sp>
        <p:nvSpPr>
          <p:cNvPr id="59" name="Tekst — symbol zastępczy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4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</a:t>
            </a:r>
          </a:p>
        </p:txBody>
      </p:sp>
      <p:sp>
        <p:nvSpPr>
          <p:cNvPr id="60" name="Tekst — symbol zastępczy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4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</a:t>
            </a:r>
          </a:p>
        </p:txBody>
      </p:sp>
      <p:sp>
        <p:nvSpPr>
          <p:cNvPr id="61" name="Tekst — symbol zastępczy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4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</a:t>
            </a:r>
          </a:p>
        </p:txBody>
      </p:sp>
      <p:sp>
        <p:nvSpPr>
          <p:cNvPr id="52" name="Tekst — symbol zastępczy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51" name="Tekst — symbol zastępczy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78" name="Tekst — symbol zastępczy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77" name="Tekst — symbol zastępczy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80" name="Tekst — symbol zastępczy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79" name="Tekst — symbol zastępczy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82" name="Tekst — symbol zastępczy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81" name="Tekst — symbol zastępczy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68" name="Data — symbol zastępczy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-PL" noProof="0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-PL" noProof="0"/>
              <a:t>Prezentacja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 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lnSpc>
                <a:spcPct val="100000"/>
              </a:lnSpc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tytuł</a:t>
            </a:r>
          </a:p>
        </p:txBody>
      </p:sp>
      <p:sp>
        <p:nvSpPr>
          <p:cNvPr id="10" name="Tekst — symbol zastępczy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8" name="Obraz — symbol zastępczy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11" name="Data — symbol zastępczy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12" name="Stopka — symbol zastępczy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/>
              <a:t>Prezentacja</a:t>
            </a:r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13" name="Numer slajdu — symbol zastępczy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sum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rtlCol="0" anchor="ctr"/>
          <a:lstStyle>
            <a:lvl1pPr algn="r"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  <p:sp>
        <p:nvSpPr>
          <p:cNvPr id="6" name="Obraz — symbol zastępczy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8" name="Tekst — symbol zastępczy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/>
              <a:t>Prezentacja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ziękuje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raz — symbol zastępczy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Dodaj tytuł</a:t>
            </a:r>
          </a:p>
        </p:txBody>
      </p:sp>
      <p:sp>
        <p:nvSpPr>
          <p:cNvPr id="7" name="Tekst — symbol zastępczy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5" name="Data — symbol zastępczy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12" name="Stopka — symbol zastępczy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/>
              <a:t>Prezentacja</a:t>
            </a:r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13" name="Numer slajdu — symbol zastępczy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18.02.2025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3032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18.02.2025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18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Tytuł</a:t>
            </a:r>
          </a:p>
        </p:txBody>
      </p:sp>
      <p:sp>
        <p:nvSpPr>
          <p:cNvPr id="12" name="Tekst — symbol zastępczy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8" name="Tekst — symbol zastępczy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3" name="Tekst — symbol zastępczy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9" name="Tekst — symbol zastępczy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5" name="Tekst — symbol zastępczy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23" name="Tekst — symbol zastępczy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0" name="Tekst — symbol zastępczy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22" name="Tekst — symbol zastępczy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4" name="Tekst — symbol zastępczy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24" name="Tekst — symbol zastępczy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6" name="Data — symbol zastępczy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17" name="Stopka — symbol zastępczy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/>
              <a:t>Prezentacja</a:t>
            </a:r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18" name="Numer slajdu — symbol zastępczy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wiąz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Tytuł</a:t>
            </a:r>
          </a:p>
        </p:txBody>
      </p:sp>
      <p:sp>
        <p:nvSpPr>
          <p:cNvPr id="9" name="Obraz — symbol zastępczy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15" name="Tekst — symbol zastępczy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7" name="Tekst — symbol zastępczy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12" name="Tekst — symbol zastępczy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8" name="Tekst — symbol zastępczy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13" name="Tekst — symbol zastępczy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9" name="Tekst — symbol zastępczy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14" name="Tekst — symbol zastępczy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0" name="Data — symbol zastępczy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31" name="Stopka — symbol zastępczy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/>
              <a:t>Prezentacja</a:t>
            </a:r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32" name="Numer slajdu — symbol zastępczy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ówienie produk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"/>
              <a:t>Kliknij, aby dodać tytuł</a:t>
            </a:r>
          </a:p>
        </p:txBody>
      </p:sp>
      <p:sp>
        <p:nvSpPr>
          <p:cNvPr id="5" name="Obraz — symbol zastępczy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>
                <a:latin typeface="Calibri" panose="020F0502020204030204" pitchFamily="34" charset="0"/>
              </a:defRPr>
            </a:lvl1pPr>
          </a:lstStyle>
          <a:p>
            <a:pPr rtl="0"/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2" name="Obraz — symbol zastępczy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>
                <a:latin typeface="Calibri" panose="020F0502020204030204" pitchFamily="34" charset="0"/>
              </a:defRPr>
            </a:lvl1pPr>
          </a:lstStyle>
          <a:p>
            <a:pPr rtl="0"/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3" name="Obraz — symbol zastępczy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>
                <a:latin typeface="Calibri" panose="020F0502020204030204" pitchFamily="34" charset="0"/>
              </a:defRPr>
            </a:lvl1pPr>
          </a:lstStyle>
          <a:p>
            <a:pPr rtl="0"/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Obraz — symbol zastępczy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>
                <a:latin typeface="Calibri" panose="020F0502020204030204" pitchFamily="34" charset="0"/>
              </a:defRPr>
            </a:lvl1pPr>
          </a:lstStyle>
          <a:p>
            <a:pPr rtl="0"/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30" name="Tekst — symbol zastępczy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podtytuł</a:t>
            </a:r>
          </a:p>
        </p:txBody>
      </p:sp>
      <p:sp>
        <p:nvSpPr>
          <p:cNvPr id="28" name="Tekst — symbol zastępczy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tekst</a:t>
            </a:r>
          </a:p>
        </p:txBody>
      </p:sp>
      <p:sp>
        <p:nvSpPr>
          <p:cNvPr id="44" name="Tekst — symbol zastępczy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podtytuł</a:t>
            </a:r>
          </a:p>
        </p:txBody>
      </p:sp>
      <p:sp>
        <p:nvSpPr>
          <p:cNvPr id="43" name="Tekst — symbol zastępczy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tekst</a:t>
            </a:r>
          </a:p>
        </p:txBody>
      </p:sp>
      <p:sp>
        <p:nvSpPr>
          <p:cNvPr id="46" name="Tekst — symbol zastępczy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podtytuł</a:t>
            </a:r>
          </a:p>
        </p:txBody>
      </p:sp>
      <p:sp>
        <p:nvSpPr>
          <p:cNvPr id="45" name="Tekst — symbol zastępczy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tekst</a:t>
            </a:r>
          </a:p>
        </p:txBody>
      </p:sp>
      <p:sp>
        <p:nvSpPr>
          <p:cNvPr id="48" name="Tekst — symbol zastępczy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podtytuł</a:t>
            </a:r>
          </a:p>
        </p:txBody>
      </p:sp>
      <p:sp>
        <p:nvSpPr>
          <p:cNvPr id="47" name="Tekst — symbol zastępczy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tekst</a:t>
            </a:r>
          </a:p>
        </p:txBody>
      </p:sp>
      <p:sp>
        <p:nvSpPr>
          <p:cNvPr id="40" name="Data — symbol zastępczy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pl"/>
              <a:t>20XX</a:t>
            </a:r>
          </a:p>
        </p:txBody>
      </p:sp>
      <p:sp>
        <p:nvSpPr>
          <p:cNvPr id="41" name="Stopka — symbol zastępczy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"/>
              <a:t>Prezentacja</a:t>
            </a:r>
            <a:endParaRPr lang="pl">
              <a:latin typeface="Calibri" panose="020F0502020204030204" pitchFamily="34" charset="0"/>
            </a:endParaRPr>
          </a:p>
        </p:txBody>
      </p:sp>
      <p:sp>
        <p:nvSpPr>
          <p:cNvPr id="42" name="Numer slajdu — symbol zastępczy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zyści z produk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raz — symbol zastępczy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rtlCol="0" anchor="ctr"/>
          <a:lstStyle>
            <a:lvl1pPr algn="ctr">
              <a:defRPr sz="2400" b="1" cap="all" spc="1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Dodaj tytuł</a:t>
            </a:r>
          </a:p>
        </p:txBody>
      </p:sp>
      <p:sp>
        <p:nvSpPr>
          <p:cNvPr id="8" name="Data — symbol zastępczy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9" name="Stopka — symbol zastępczy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/>
              <a:t>Prezentacja</a:t>
            </a:r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10" name="Numer slajdu — symbol zastępczy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 rtl="0"/>
              <a:t>‹#›</a:t>
            </a:fld>
            <a:endParaRPr lang="pl-PL" noProof="0"/>
          </a:p>
        </p:txBody>
      </p:sp>
      <p:sp>
        <p:nvSpPr>
          <p:cNvPr id="15" name="Tekst — symbol zastępczy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odział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raz — symbol zastępczy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 rtlCol="0"/>
          <a:lstStyle>
            <a:lvl1pPr algn="ctr">
              <a:defRPr sz="6000" b="1" cap="all" spc="10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 biznesowy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raz — symbol zastępczy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Dodaj tytuł</a:t>
            </a:r>
          </a:p>
        </p:txBody>
      </p:sp>
      <p:sp>
        <p:nvSpPr>
          <p:cNvPr id="16" name="Tekst — symbol zastępczy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14" name="Tekst — symbol zastępczy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6" name="Tekst — symbol zastępczy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35" name="Tekst — symbol zastępczy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9" name="Tekst — symbol zastępczy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38" name="Tekst — symbol zastępczy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8" name="Data — symbol zastępczy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9" name="Stopka — symbol zastępczy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/>
              <a:t>Prezentacja</a:t>
            </a:r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10" name="Numer slajdu — symbol zastępczy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ówienie możliwości rynkowy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rtlCol="0" anchor="ctr"/>
          <a:lstStyle>
            <a:lvl1pPr algn="l"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  <p:sp>
        <p:nvSpPr>
          <p:cNvPr id="15" name="Tekst — symbol zastępczy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tekst</a:t>
            </a:r>
          </a:p>
        </p:txBody>
      </p:sp>
      <p:sp>
        <p:nvSpPr>
          <p:cNvPr id="22" name="Tekst — symbol zastępczy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tekst</a:t>
            </a:r>
          </a:p>
        </p:txBody>
      </p:sp>
      <p:sp>
        <p:nvSpPr>
          <p:cNvPr id="24" name="Tekst — symbol zastępczy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tekst</a:t>
            </a:r>
          </a:p>
        </p:txBody>
      </p:sp>
      <p:sp>
        <p:nvSpPr>
          <p:cNvPr id="14" name="Tekst — symbol zastępczy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1" name="Tekst — symbol zastępczy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3" name="Tekst — symbol zastępczy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5" name="Data — symbol zastępczy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8" name="Obraz — symbol zastępczy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13" name="Stopka — symbol zastępczy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/>
              <a:t>Prezentacja</a:t>
            </a:r>
          </a:p>
        </p:txBody>
      </p:sp>
      <p:sp>
        <p:nvSpPr>
          <p:cNvPr id="27" name="Numer slajdu — symbol zastępczy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pl-PL" noProof="0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/>
              <a:t>Prezentacja</a:t>
            </a:r>
            <a:endParaRPr lang="pl-PL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EA87306C-81BA-4795-A5CA-9392456A8C1E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tantilink.blogspot.com/2017/01/e-mail-usa-e-getta-come-registrarsi-nei.html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socialana.com/5-ways-to-boost-local-customers/" TargetMode="External"/><Relationship Id="rId5" Type="http://schemas.openxmlformats.org/officeDocument/2006/relationships/image" Target="../media/image20.jpeg"/><Relationship Id="rId10" Type="http://schemas.openxmlformats.org/officeDocument/2006/relationships/image" Target="../media/image22.png"/><Relationship Id="rId4" Type="http://schemas.openxmlformats.org/officeDocument/2006/relationships/image" Target="../media/image19.jpeg"/><Relationship Id="rId9" Type="http://schemas.openxmlformats.org/officeDocument/2006/relationships/hyperlink" Target="https://creativecommons.org/licenses/by-sa/3.0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8.png"/><Relationship Id="rId4" Type="http://schemas.openxmlformats.org/officeDocument/2006/relationships/hyperlink" Target="https://portal.gmpplus.org/en-US/cdb/certified-companies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qmpsystem.eu/kalkulatorqmp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9F2794-0C60-2F90-060A-FC826FEF6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75BB300-CFA7-96C2-7079-169DB9AAA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288" y="3602227"/>
            <a:ext cx="4130472" cy="1785845"/>
          </a:xfrm>
          <a:prstGeom prst="rect">
            <a:avLst/>
          </a:prstGeom>
          <a:ln>
            <a:noFill/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3B31405-219C-C023-CE0F-1B64170538A9}"/>
              </a:ext>
            </a:extLst>
          </p:cNvPr>
          <p:cNvSpPr txBox="1"/>
          <p:nvPr/>
        </p:nvSpPr>
        <p:spPr>
          <a:xfrm>
            <a:off x="2601481" y="3009316"/>
            <a:ext cx="698903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l-PL" sz="3200" b="1" dirty="0">
                <a:latin typeface="Calibri"/>
                <a:ea typeface="Calibri"/>
                <a:cs typeface="Calibri"/>
              </a:rPr>
              <a:t>Jednostka certyfikująca eCO2 sp. z o.o.</a:t>
            </a:r>
            <a:r>
              <a:rPr lang="pl-PL" sz="3200" b="1" dirty="0">
                <a:latin typeface="Abadi"/>
              </a:rPr>
              <a:t>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74FEA93-7A27-C3E4-763E-3F3E64C80B9A}"/>
              </a:ext>
            </a:extLst>
          </p:cNvPr>
          <p:cNvSpPr txBox="1"/>
          <p:nvPr/>
        </p:nvSpPr>
        <p:spPr>
          <a:xfrm>
            <a:off x="1577920" y="1325936"/>
            <a:ext cx="8777955" cy="14465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4400" b="1" dirty="0">
                <a:ln/>
                <a:solidFill>
                  <a:srgbClr val="8B0018"/>
                </a:solidFill>
                <a:latin typeface="Aptos Display"/>
                <a:ea typeface="Calibri"/>
                <a:cs typeface="Calibri"/>
              </a:rPr>
              <a:t>QMP – podstawowe informacje dotyczące funkcjonowania systemu</a:t>
            </a:r>
            <a:endParaRPr lang="pl-PL" sz="44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1DA9550-0552-3CAC-EFDE-D202503DC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998" y="1067858"/>
            <a:ext cx="1962706" cy="1962706"/>
          </a:xfrm>
          <a:prstGeom prst="rect">
            <a:avLst/>
          </a:prstGeom>
        </p:spPr>
      </p:pic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E447C969-E5E9-5E61-5209-178F0C121F86}"/>
              </a:ext>
            </a:extLst>
          </p:cNvPr>
          <p:cNvCxnSpPr/>
          <p:nvPr/>
        </p:nvCxnSpPr>
        <p:spPr>
          <a:xfrm>
            <a:off x="2333001" y="2837204"/>
            <a:ext cx="7525997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pole tekstowe 5">
            <a:extLst>
              <a:ext uri="{FF2B5EF4-FFF2-40B4-BE49-F238E27FC236}">
                <a16:creationId xmlns:a16="http://schemas.microsoft.com/office/drawing/2014/main" id="{4B7F2204-7E30-E53C-F803-FDF4DE0442E7}"/>
              </a:ext>
            </a:extLst>
          </p:cNvPr>
          <p:cNvSpPr txBox="1"/>
          <p:nvPr/>
        </p:nvSpPr>
        <p:spPr>
          <a:xfrm>
            <a:off x="4746881" y="5941257"/>
            <a:ext cx="7309929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800" i="1" dirty="0">
                <a:latin typeface="Calibri"/>
                <a:ea typeface="+mn-lt"/>
                <a:cs typeface="+mn-lt"/>
              </a:rPr>
              <a:t>Dyrektor ds. Certyfikacji </a:t>
            </a:r>
            <a:r>
              <a:rPr lang="pl-PL" sz="2800" i="1" dirty="0">
                <a:latin typeface="Calibri"/>
                <a:ea typeface="Calibri"/>
                <a:cs typeface="Calibri"/>
              </a:rPr>
              <a:t>dr inż.</a:t>
            </a:r>
            <a:r>
              <a:rPr lang="pl-PL" sz="2800" i="1" dirty="0">
                <a:latin typeface="Calibri"/>
                <a:ea typeface="+mn-lt"/>
                <a:cs typeface="+mn-lt"/>
              </a:rPr>
              <a:t> Beata Studzińska</a:t>
            </a:r>
            <a:endParaRPr lang="pl-PL" sz="2800" i="1" dirty="0">
              <a:latin typeface="Calibri"/>
              <a:ea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6353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1EDF6-513E-00EB-318F-1EB42E9CB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B91D7E2-9874-254B-9C32-F9D14554A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pic>
        <p:nvPicPr>
          <p:cNvPr id="4" name="Obraz 3" descr="Obraz zawierający Grafika, zrzut ekranu, projekt graficzny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50CA7C0-2ABA-5D4B-0C0C-984ACF12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154" y="188076"/>
            <a:ext cx="3429000" cy="1524000"/>
          </a:xfrm>
          <a:prstGeom prst="rect">
            <a:avLst/>
          </a:prstGeom>
        </p:spPr>
      </p:pic>
      <p:sp>
        <p:nvSpPr>
          <p:cNvPr id="5" name="pole tekstowe 5">
            <a:extLst>
              <a:ext uri="{FF2B5EF4-FFF2-40B4-BE49-F238E27FC236}">
                <a16:creationId xmlns:a16="http://schemas.microsoft.com/office/drawing/2014/main" id="{C90AD674-1B8C-4BCC-6957-162462DF30E5}"/>
              </a:ext>
            </a:extLst>
          </p:cNvPr>
          <p:cNvSpPr txBox="1"/>
          <p:nvPr/>
        </p:nvSpPr>
        <p:spPr>
          <a:xfrm>
            <a:off x="4102905" y="1879437"/>
            <a:ext cx="45076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i="1" u="sng" dirty="0"/>
              <a:t>Bydło ras mlecznych </a:t>
            </a:r>
          </a:p>
          <a:p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B656B85-48AA-480F-0E75-39FB7DF0A2A9}"/>
              </a:ext>
            </a:extLst>
          </p:cNvPr>
          <p:cNvSpPr/>
          <p:nvPr/>
        </p:nvSpPr>
        <p:spPr>
          <a:xfrm>
            <a:off x="1951224" y="2677987"/>
            <a:ext cx="8288070" cy="37240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algn="just">
              <a:buFont typeface="Arial" panose="020B0604020202020204" pitchFamily="34" charset="0"/>
              <a:buChar char="•"/>
            </a:pPr>
            <a:r>
              <a:rPr lang="pl-PL" sz="2200" b="1" dirty="0"/>
              <a:t>HO</a:t>
            </a:r>
            <a:r>
              <a:rPr lang="pl-PL" sz="2200" dirty="0"/>
              <a:t> – polska holsztyńsko fryzyjska – odmiana czarno biała, </a:t>
            </a:r>
            <a:endParaRPr lang="pl-PL" dirty="0"/>
          </a:p>
          <a:p>
            <a:pPr algn="just"/>
            <a:endParaRPr lang="pl-PL" sz="1600"/>
          </a:p>
          <a:p>
            <a:pPr marL="342900" algn="just">
              <a:buFont typeface="Arial" panose="020B0604020202020204" pitchFamily="34" charset="0"/>
              <a:buChar char="•"/>
            </a:pPr>
            <a:r>
              <a:rPr lang="pl-PL" sz="2200" b="1" dirty="0"/>
              <a:t>RW</a:t>
            </a:r>
            <a:r>
              <a:rPr lang="pl-PL" sz="2200" dirty="0"/>
              <a:t> – polska holsztyńsko-fryzyjska odmiana </a:t>
            </a:r>
            <a:r>
              <a:rPr lang="pl-PL" sz="2200" dirty="0">
                <a:ea typeface="+mn-lt"/>
                <a:cs typeface="+mn-lt"/>
              </a:rPr>
              <a:t>czerwono biała</a:t>
            </a:r>
            <a:r>
              <a:rPr lang="pl-PL" sz="2200" dirty="0"/>
              <a:t>, </a:t>
            </a:r>
          </a:p>
          <a:p>
            <a:pPr algn="just"/>
            <a:endParaRPr lang="pl-PL" sz="1600"/>
          </a:p>
          <a:p>
            <a:pPr marL="342900" algn="just">
              <a:buFont typeface="Arial" panose="020B0604020202020204" pitchFamily="34" charset="0"/>
              <a:buChar char="•"/>
            </a:pPr>
            <a:r>
              <a:rPr lang="pl-PL" sz="2200" b="1" dirty="0"/>
              <a:t>RE</a:t>
            </a:r>
            <a:r>
              <a:rPr lang="pl-PL" sz="2200" dirty="0"/>
              <a:t> - europejskie bydło czerwone (pozostałe odmiany rasy), </a:t>
            </a:r>
          </a:p>
          <a:p>
            <a:pPr algn="just"/>
            <a:endParaRPr lang="pl-PL" sz="1600"/>
          </a:p>
          <a:p>
            <a:pPr marL="342900" algn="just">
              <a:buFont typeface="Arial" panose="020B0604020202020204" pitchFamily="34" charset="0"/>
              <a:buChar char="•"/>
            </a:pPr>
            <a:r>
              <a:rPr lang="pl-PL" sz="2200" b="1" dirty="0"/>
              <a:t>ZR</a:t>
            </a:r>
            <a:r>
              <a:rPr lang="pl-PL" sz="2200" dirty="0"/>
              <a:t> – polska czerwono biała, </a:t>
            </a:r>
          </a:p>
          <a:p>
            <a:pPr algn="just"/>
            <a:endParaRPr lang="pl-PL" sz="1600"/>
          </a:p>
          <a:p>
            <a:pPr marL="342900" algn="just">
              <a:buFont typeface="Arial" panose="020B0604020202020204" pitchFamily="34" charset="0"/>
              <a:buChar char="•"/>
            </a:pPr>
            <a:r>
              <a:rPr lang="pl-PL" sz="2200" b="1" dirty="0"/>
              <a:t>ZB</a:t>
            </a:r>
            <a:r>
              <a:rPr lang="pl-PL" sz="2200" dirty="0"/>
              <a:t> – polska czarno biała,</a:t>
            </a:r>
          </a:p>
          <a:p>
            <a:pPr marL="342900" algn="just"/>
            <a:endParaRPr lang="pl-PL" sz="2200">
              <a:ea typeface="+mn-lt"/>
              <a:cs typeface="+mn-lt"/>
            </a:endParaRPr>
          </a:p>
          <a:p>
            <a:pPr marL="685800" indent="-342900" algn="just">
              <a:buFont typeface="Arial"/>
              <a:buChar char="•"/>
            </a:pPr>
            <a:r>
              <a:rPr lang="pl-PL" sz="2000" dirty="0">
                <a:ea typeface="+mn-lt"/>
                <a:cs typeface="+mn-lt"/>
              </a:rPr>
              <a:t> ich mieszańce: </a:t>
            </a:r>
            <a:r>
              <a:rPr lang="pl-PL" sz="2000" b="1" dirty="0">
                <a:ea typeface="+mn-lt"/>
                <a:cs typeface="+mn-lt"/>
              </a:rPr>
              <a:t>MS</a:t>
            </a:r>
            <a:r>
              <a:rPr lang="pl-PL" sz="2000" dirty="0">
                <a:ea typeface="+mn-lt"/>
                <a:cs typeface="+mn-lt"/>
              </a:rPr>
              <a:t> – krzyżówka bez ras mięsnych</a:t>
            </a:r>
            <a:endParaRPr lang="pl-PL" dirty="0"/>
          </a:p>
          <a:p>
            <a:pPr marL="342900" algn="just"/>
            <a:endParaRPr lang="pl-PL" sz="2000"/>
          </a:p>
        </p:txBody>
      </p:sp>
    </p:spTree>
    <p:extLst>
      <p:ext uri="{BB962C8B-B14F-4D97-AF65-F5344CB8AC3E}">
        <p14:creationId xmlns:p14="http://schemas.microsoft.com/office/powerpoint/2010/main" val="1710775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3E707-FFC4-2B84-8232-615476A33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A4DCF63-C691-4BD6-9131-3554579EB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pic>
        <p:nvPicPr>
          <p:cNvPr id="4" name="Obraz 3" descr="Obraz zawierający Grafika, zrzut ekranu, projekt graficzny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A600892-79CB-C259-AF21-5D95C5501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640" y="213152"/>
            <a:ext cx="3429000" cy="1524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8C242D6-78D4-62FD-4DCF-0BF9C0AA42C6}"/>
              </a:ext>
            </a:extLst>
          </p:cNvPr>
          <p:cNvSpPr txBox="1"/>
          <p:nvPr/>
        </p:nvSpPr>
        <p:spPr>
          <a:xfrm>
            <a:off x="1636643" y="1720518"/>
            <a:ext cx="8912043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2000"/>
          </a:p>
          <a:p>
            <a:r>
              <a:rPr lang="pl-PL" sz="2000"/>
              <a:t>Bydło w typie użytkowym kombinowanym: </a:t>
            </a:r>
          </a:p>
          <a:p>
            <a:endParaRPr lang="pl-PL" sz="1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/>
              <a:t>RP</a:t>
            </a:r>
            <a:r>
              <a:rPr lang="pl-PL" sz="2000"/>
              <a:t> – polska czerwona, </a:t>
            </a:r>
          </a:p>
          <a:p>
            <a:endParaRPr lang="pl-PL" sz="1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/>
              <a:t>MO</a:t>
            </a:r>
            <a:r>
              <a:rPr lang="pl-PL" sz="2000"/>
              <a:t> - </a:t>
            </a:r>
            <a:r>
              <a:rPr lang="pl-PL" sz="2000" err="1"/>
              <a:t>montbeliarde</a:t>
            </a:r>
            <a:r>
              <a:rPr lang="pl-PL" sz="2000"/>
              <a:t>, </a:t>
            </a:r>
          </a:p>
          <a:p>
            <a:endParaRPr lang="pl-PL" sz="1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/>
              <a:t>BG</a:t>
            </a:r>
            <a:r>
              <a:rPr lang="pl-PL" sz="2000"/>
              <a:t> – bydło białogrzbiete, </a:t>
            </a:r>
          </a:p>
          <a:p>
            <a:endParaRPr lang="pl-PL" sz="140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b="1"/>
              <a:t>SM</a:t>
            </a:r>
            <a:r>
              <a:rPr lang="pl-PL" sz="2000"/>
              <a:t> - </a:t>
            </a:r>
            <a:r>
              <a:rPr lang="pl-PL" sz="2000" err="1"/>
              <a:t>simental</a:t>
            </a:r>
            <a:r>
              <a:rPr lang="pl-PL" sz="2000"/>
              <a:t> </a:t>
            </a:r>
          </a:p>
          <a:p>
            <a:pPr algn="just"/>
            <a:endParaRPr lang="pl-PL" sz="1400"/>
          </a:p>
          <a:p>
            <a:pPr marL="342900" indent="-342900" algn="just">
              <a:buFont typeface="Arial"/>
              <a:buChar char="•"/>
            </a:pPr>
            <a:r>
              <a:rPr lang="pl-PL" sz="2000"/>
              <a:t>ich mieszańce (</a:t>
            </a:r>
            <a:r>
              <a:rPr lang="pl-PL" sz="2000" b="1"/>
              <a:t>MS</a:t>
            </a:r>
            <a:r>
              <a:rPr lang="pl-PL" sz="2000"/>
              <a:t>), których materiał ojcowski pochodzi od buhajów ras mięsnych kwalifikuje się do oznaczania znakiem: System QMP „Wołowina QMP z ras mlecznych”.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9186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05441-0146-114F-4519-DC075CA3D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EBFBAA1-8C7D-5B99-2D63-CE8D55293EEB}"/>
              </a:ext>
            </a:extLst>
          </p:cNvPr>
          <p:cNvSpPr txBox="1"/>
          <p:nvPr/>
        </p:nvSpPr>
        <p:spPr>
          <a:xfrm>
            <a:off x="321617" y="260530"/>
            <a:ext cx="9876087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/>
            <a:r>
              <a:rPr lang="pl-PL" sz="3600" b="1" dirty="0">
                <a:latin typeface="Calibri"/>
                <a:ea typeface="Calibri"/>
                <a:cs typeface="Calibri"/>
              </a:rPr>
              <a:t>Oznakowanie bydła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17EB084-DC25-1854-FD4A-21CB8A995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0FB202D-82E5-98A9-7DAD-7B972F117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4CA7576-B255-E606-A267-63A0F1AB24C3}"/>
              </a:ext>
            </a:extLst>
          </p:cNvPr>
          <p:cNvSpPr/>
          <p:nvPr/>
        </p:nvSpPr>
        <p:spPr>
          <a:xfrm>
            <a:off x="315874" y="2294771"/>
            <a:ext cx="11424242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Wszystkie zwierzęta urodzone w danym gospodarstwie lub tam sprowadzone muszą zostać oznakowane za pomocą dwóch kolczyków </a:t>
            </a:r>
            <a:br>
              <a:rPr lang="pl-PL" sz="2800" b="1" dirty="0">
                <a:latin typeface="Calibri"/>
              </a:rPr>
            </a:br>
            <a:r>
              <a:rPr lang="pl-PL" sz="2800" dirty="0">
                <a:latin typeface="Calibri"/>
                <a:ea typeface="Calibri"/>
                <a:cs typeface="Calibri"/>
              </a:rPr>
              <a:t>i posiadać paszport zgodnie z obecnie obowiązującym prawem oraz być </a:t>
            </a:r>
            <a:br>
              <a:rPr lang="pl-PL" sz="2800" dirty="0">
                <a:latin typeface="Calibri"/>
              </a:rPr>
            </a:br>
            <a:r>
              <a:rPr lang="pl-PL" sz="2800" dirty="0">
                <a:latin typeface="Calibri"/>
                <a:ea typeface="Calibri"/>
                <a:cs typeface="Calibri"/>
              </a:rPr>
              <a:t>w pełni identyfikowalne na każdym etapie obrotu. </a:t>
            </a:r>
          </a:p>
          <a:p>
            <a:pPr algn="just"/>
            <a:endParaRPr lang="pl-PL" sz="2800" dirty="0">
              <a:latin typeface="Calibri"/>
              <a:ea typeface="Calibri"/>
              <a:cs typeface="Calibri"/>
            </a:endParaRPr>
          </a:p>
          <a:p>
            <a:pPr algn="just"/>
            <a:r>
              <a:rPr lang="pl-PL" sz="2800" b="1" dirty="0">
                <a:latin typeface="Calibri"/>
                <a:ea typeface="Calibri"/>
                <a:cs typeface="Calibri"/>
              </a:rPr>
              <a:t>Uczestnik Sytemu QMP decyduje, które zwierzęta chce objąć certyfikatem.</a:t>
            </a:r>
          </a:p>
        </p:txBody>
      </p:sp>
    </p:spTree>
    <p:extLst>
      <p:ext uri="{BB962C8B-B14F-4D97-AF65-F5344CB8AC3E}">
        <p14:creationId xmlns:p14="http://schemas.microsoft.com/office/powerpoint/2010/main" val="3422008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D4A64-EDEE-9757-9C75-BA3BBEC12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CCBD0FB-3673-8958-21A0-367A3E284A0A}"/>
              </a:ext>
            </a:extLst>
          </p:cNvPr>
          <p:cNvSpPr txBox="1"/>
          <p:nvPr/>
        </p:nvSpPr>
        <p:spPr>
          <a:xfrm>
            <a:off x="321617" y="260530"/>
            <a:ext cx="9876087" cy="1046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/>
            <a:r>
              <a:rPr lang="pl-PL" sz="3600" b="1" dirty="0">
                <a:latin typeface="Calibri"/>
                <a:ea typeface="Calibri"/>
                <a:cs typeface="Calibri"/>
              </a:rPr>
              <a:t>Zdrowie i dobrostan</a:t>
            </a:r>
            <a:endParaRPr lang="pl-PL" dirty="0"/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8D5A9D8-E10C-0F39-C8F0-7D43F546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7C38298-F0A0-B1A9-CE15-6E3F154BE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D274B609-3419-F2A8-45B7-A0AC49D34B0C}"/>
              </a:ext>
            </a:extLst>
          </p:cNvPr>
          <p:cNvSpPr>
            <a:spLocks noGrp="1"/>
          </p:cNvSpPr>
          <p:nvPr/>
        </p:nvSpPr>
        <p:spPr>
          <a:xfrm>
            <a:off x="837718" y="1487307"/>
            <a:ext cx="10515600" cy="47468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l-PL" sz="1800" dirty="0">
              <a:latin typeface="Calibri"/>
              <a:ea typeface="Calibri"/>
              <a:cs typeface="Calibri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800" b="1" dirty="0">
                <a:latin typeface="Calibri"/>
                <a:ea typeface="Calibri"/>
                <a:cs typeface="Calibri"/>
              </a:rPr>
              <a:t>Utrzymanie zwierząt – </a:t>
            </a:r>
            <a:r>
              <a:rPr lang="pl-PL" sz="1800" b="1" dirty="0" err="1">
                <a:latin typeface="Calibri"/>
                <a:ea typeface="Calibri"/>
                <a:cs typeface="Calibri"/>
              </a:rPr>
              <a:t>bezuwiązowo</a:t>
            </a:r>
            <a:r>
              <a:rPr lang="pl-PL" sz="1800" b="1" dirty="0">
                <a:latin typeface="Calibri"/>
                <a:ea typeface="Calibri"/>
                <a:cs typeface="Calibri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800" b="1" dirty="0">
                <a:latin typeface="Calibri"/>
                <a:ea typeface="Calibri"/>
                <a:cs typeface="Calibri"/>
              </a:rPr>
              <a:t>Kastracja</a:t>
            </a:r>
            <a:r>
              <a:rPr lang="pl-PL" sz="1800" dirty="0">
                <a:latin typeface="Calibri"/>
                <a:ea typeface="Calibri"/>
                <a:cs typeface="Calibri"/>
              </a:rPr>
              <a:t> </a:t>
            </a:r>
            <a:r>
              <a:rPr lang="pl-PL" sz="1800" b="1" dirty="0">
                <a:latin typeface="Calibri"/>
                <a:ea typeface="Calibri"/>
                <a:cs typeface="Calibri"/>
              </a:rPr>
              <a:t>– </a:t>
            </a:r>
            <a:r>
              <a:rPr lang="pl-PL" sz="1800" b="1" dirty="0">
                <a:solidFill>
                  <a:schemeClr val="accent5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w pierwszym miesiącu życia.</a:t>
            </a:r>
            <a:r>
              <a:rPr lang="pl-PL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1800" dirty="0">
                <a:latin typeface="Calibri"/>
                <a:ea typeface="Calibri"/>
                <a:cs typeface="Calibri"/>
              </a:rPr>
              <a:t>Kastracja metodą chirurgiczną musi być wykonana przez lekarza weterynarii z zastosowaniem przez niego środków znieczulających.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800" b="1" dirty="0" err="1">
                <a:latin typeface="Calibri"/>
                <a:ea typeface="Calibri"/>
                <a:cs typeface="Calibri"/>
              </a:rPr>
              <a:t>Dekoronizacja</a:t>
            </a:r>
            <a:r>
              <a:rPr lang="pl-PL" sz="1800" dirty="0">
                <a:latin typeface="Calibri"/>
                <a:ea typeface="Calibri"/>
                <a:cs typeface="Calibri"/>
              </a:rPr>
              <a:t> - </a:t>
            </a:r>
            <a:r>
              <a:rPr lang="pl-PL" sz="1800" b="1" dirty="0">
                <a:solidFill>
                  <a:schemeClr val="accent5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zalecane jest usuwanie zawiązków rogów u młodych cieląt w pierwszym miesiącu życia</a:t>
            </a:r>
            <a:r>
              <a:rPr lang="pl-PL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1800" dirty="0">
                <a:latin typeface="Calibri"/>
                <a:ea typeface="Calibri"/>
                <a:cs typeface="Calibri"/>
              </a:rPr>
              <a:t>(przed zrośnięciem zawiązka z kością czołową, jedną z trzech dopuszczalnych metod [metoda chemiczna – hodowca, metoda termiczna – hodowca, metoda chirurgiczna – lekarz weterynarii). Obcinanie rogów u bydła dorosłego powinno być wykonywane tylko przez lekarza weterynarii z zastosowaniem przez niego środków znieczulających Zabieg ten powinien być bezwzględnie wykonany, gdy rogi stanowią zagrożenie dla obsługujących lub ograniczają dobrostan zwierząt </a:t>
            </a:r>
            <a:r>
              <a:rPr lang="pl-PL" sz="1800" b="1" dirty="0">
                <a:solidFill>
                  <a:schemeClr val="accent5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(ograniczają pole widzenia, uniemożliwiają korzystanie z wyposażenia obory itp.</a:t>
            </a:r>
            <a:r>
              <a:rPr lang="pl-PL" sz="1800" dirty="0">
                <a:latin typeface="Calibri"/>
                <a:ea typeface="Calibri"/>
                <a:cs typeface="Calibri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58505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6632A-1408-1AB4-05F6-0C51C558C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4859C5A3-78C2-9F47-C7FD-326AD404376D}"/>
              </a:ext>
            </a:extLst>
          </p:cNvPr>
          <p:cNvSpPr txBox="1"/>
          <p:nvPr/>
        </p:nvSpPr>
        <p:spPr>
          <a:xfrm>
            <a:off x="321617" y="260530"/>
            <a:ext cx="9876087" cy="1031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 dirty="0"/>
          </a:p>
          <a:p>
            <a:pPr lvl="1"/>
            <a:r>
              <a:rPr lang="pl-PL" sz="3600" b="1" dirty="0">
                <a:latin typeface="Calibri"/>
                <a:ea typeface="Calibri"/>
                <a:cs typeface="Calibri"/>
              </a:rPr>
              <a:t>Zdrowie i dobrostan</a:t>
            </a:r>
            <a:endParaRPr lang="pl-PL" dirty="0"/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CA07EBC-8038-A02B-B2CE-4B10069BB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94A3B5B-36CD-4C8A-5549-7059FBDC8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C9D7205E-D04D-7B9F-0E8F-2B0C9FF76289}"/>
              </a:ext>
            </a:extLst>
          </p:cNvPr>
          <p:cNvSpPr>
            <a:spLocks noGrp="1"/>
          </p:cNvSpPr>
          <p:nvPr/>
        </p:nvSpPr>
        <p:spPr>
          <a:xfrm>
            <a:off x="702397" y="1690688"/>
            <a:ext cx="1095846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b="1" dirty="0">
                <a:latin typeface="Calibri"/>
                <a:ea typeface="Calibri"/>
                <a:cs typeface="Calibri"/>
              </a:rPr>
              <a:t>Podział na grupy</a:t>
            </a:r>
            <a:endParaRPr lang="pl-PL" dirty="0">
              <a:latin typeface="Calibri"/>
              <a:ea typeface="Calibri"/>
              <a:cs typeface="Calibri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>
                <a:latin typeface="Calibri"/>
                <a:ea typeface="Calibri"/>
                <a:cs typeface="Calibri"/>
              </a:rPr>
              <a:t>Jałówki i buhajki powinny być utrzymywane w oddzielnych grupach nie później niż od 6 miesiąca życia. Jałówki i buhajki mogą uzyskiwać dojrzałość płciową już w wieku 6-11 m-</a:t>
            </a:r>
            <a:r>
              <a:rPr lang="pl-PL" err="1">
                <a:latin typeface="Calibri"/>
                <a:ea typeface="Calibri"/>
                <a:cs typeface="Calibri"/>
              </a:rPr>
              <a:t>cy</a:t>
            </a:r>
            <a:r>
              <a:rPr lang="pl-PL" dirty="0">
                <a:latin typeface="Calibri"/>
                <a:ea typeface="Calibri"/>
                <a:cs typeface="Calibri"/>
              </a:rPr>
              <a:t>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ODSTĘPSTWO: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err="1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Limusine</a:t>
            </a:r>
            <a:r>
              <a:rPr lang="pl-PL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pl-PL" err="1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Simental</a:t>
            </a:r>
            <a:r>
              <a:rPr lang="pl-PL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pl-PL" err="1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Charolese</a:t>
            </a:r>
            <a:r>
              <a:rPr lang="pl-PL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pl-PL" err="1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Salers</a:t>
            </a:r>
            <a:r>
              <a:rPr lang="pl-PL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– od 8 miesiąca.</a:t>
            </a:r>
            <a:r>
              <a:rPr lang="pl-PL" dirty="0">
                <a:latin typeface="Calibri"/>
                <a:ea typeface="Calibri"/>
                <a:cs typeface="Calibri"/>
              </a:rPr>
              <a:t>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pl-PL" dirty="0">
              <a:latin typeface="Calibri"/>
              <a:ea typeface="Calibri"/>
              <a:cs typeface="Calibri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pl-PL" b="1" dirty="0">
                <a:latin typeface="Calibri"/>
                <a:ea typeface="Calibri"/>
                <a:cs typeface="Calibri"/>
              </a:rPr>
              <a:t>Chów cieląt</a:t>
            </a:r>
            <a:endParaRPr lang="pl-PL" dirty="0">
              <a:latin typeface="Calibri"/>
              <a:ea typeface="Calibri"/>
              <a:cs typeface="Calibri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>
                <a:latin typeface="Calibri"/>
                <a:ea typeface="Calibri"/>
                <a:cs typeface="Calibri"/>
              </a:rPr>
              <a:t>Wszystkie cielęta od 6 tygodnia życia powinny być utrzymywane grupowo. Cielęta nie mogą być utrzymywane na uwięzi.</a:t>
            </a:r>
            <a:endParaRPr lang="pl-PL" dirty="0">
              <a:solidFill>
                <a:srgbClr val="0070C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841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280BC-DCF1-2F27-6CEA-16C9459FA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A166744-1905-79D3-F8B3-6B469EACC330}"/>
              </a:ext>
            </a:extLst>
          </p:cNvPr>
          <p:cNvSpPr txBox="1"/>
          <p:nvPr/>
        </p:nvSpPr>
        <p:spPr>
          <a:xfrm>
            <a:off x="321617" y="260530"/>
            <a:ext cx="9876087" cy="11541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/>
            <a:r>
              <a:rPr lang="pl-PL" sz="4400" b="1" dirty="0">
                <a:latin typeface="Aptos Display"/>
                <a:cs typeface="Calibri" panose="020F0502020204030204" pitchFamily="34" charset="0"/>
              </a:rPr>
              <a:t>Zdrowie i dobrostan</a:t>
            </a:r>
            <a:r>
              <a:rPr lang="pl-PL" sz="3600" b="1" dirty="0">
                <a:latin typeface="Calibri"/>
                <a:ea typeface="Calibri"/>
                <a:cs typeface="Calibri"/>
              </a:rPr>
              <a:t> </a:t>
            </a:r>
            <a:endParaRPr lang="pl-PL" dirty="0"/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1FFB31E-D488-65F3-4BB7-3769E7ECB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1A2D9E2-EFD9-A39B-522D-360498F3F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8F639197-DEC4-82D4-AEDC-B53C8B601BDA}"/>
              </a:ext>
            </a:extLst>
          </p:cNvPr>
          <p:cNvSpPr>
            <a:spLocks noGrp="1"/>
          </p:cNvSpPr>
          <p:nvPr/>
        </p:nvSpPr>
        <p:spPr>
          <a:xfrm>
            <a:off x="545804" y="171043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sz="2400" b="1" dirty="0">
                <a:latin typeface="Calibri"/>
                <a:ea typeface="Calibri"/>
                <a:cs typeface="Calibri"/>
              </a:rPr>
              <a:t>Żywienie zwierząt</a:t>
            </a:r>
          </a:p>
          <a:p>
            <a:pPr marL="0" indent="0" algn="just">
              <a:buNone/>
            </a:pPr>
            <a:r>
              <a:rPr lang="pl-PL" sz="2400" dirty="0">
                <a:latin typeface="Calibri"/>
                <a:ea typeface="Calibri"/>
                <a:cs typeface="Calibri"/>
              </a:rPr>
              <a:t>Wszystkie sztuki bydła </a:t>
            </a:r>
            <a:r>
              <a:rPr lang="pl-PL" sz="2400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muszą otrzymywać dawkę żywieniową zgodną z ich potrzebami bytowymi i produkcyjnymi</a:t>
            </a:r>
            <a:r>
              <a:rPr lang="pl-PL" sz="2400" dirty="0">
                <a:latin typeface="Calibri"/>
                <a:ea typeface="Calibri"/>
                <a:cs typeface="Calibri"/>
              </a:rPr>
              <a:t>, która wystarcza do utrzymania pełnego zdrowia i jest odpowiednia dla ich stanu fizycznego i statusu produkcyjnego – </a:t>
            </a:r>
            <a:r>
              <a:rPr lang="pl-PL" sz="2400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plan żywienia.</a:t>
            </a:r>
          </a:p>
          <a:p>
            <a:pPr marL="0" indent="0" algn="just">
              <a:buNone/>
            </a:pPr>
            <a:endParaRPr lang="pl-PL" sz="2400" dirty="0">
              <a:latin typeface="Calibri"/>
              <a:ea typeface="Calibri"/>
              <a:cs typeface="Calibri"/>
            </a:endParaRPr>
          </a:p>
          <a:p>
            <a:pPr marL="0" indent="0" algn="just">
              <a:buNone/>
            </a:pPr>
            <a:r>
              <a:rPr lang="pl-PL" sz="2400" b="1" dirty="0">
                <a:latin typeface="Calibri"/>
                <a:ea typeface="Calibri"/>
                <a:cs typeface="Calibri"/>
              </a:rPr>
              <a:t>Zwalczanie i zapobieganie chorobom</a:t>
            </a:r>
          </a:p>
          <a:p>
            <a:pPr marL="0" indent="0" algn="just">
              <a:buNone/>
            </a:pPr>
            <a:r>
              <a:rPr lang="pl-PL" sz="2400" dirty="0">
                <a:latin typeface="Calibri"/>
                <a:ea typeface="Calibri"/>
                <a:cs typeface="Calibri"/>
              </a:rPr>
              <a:t>Należy aktywnie podchodzić do rozwiązywania wszelkich problemów zdrowotnych w stadzie – </a:t>
            </a:r>
            <a:r>
              <a:rPr lang="pl-PL" sz="2400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plan kontroli zdrowia.</a:t>
            </a:r>
          </a:p>
        </p:txBody>
      </p:sp>
    </p:spTree>
    <p:extLst>
      <p:ext uri="{BB962C8B-B14F-4D97-AF65-F5344CB8AC3E}">
        <p14:creationId xmlns:p14="http://schemas.microsoft.com/office/powerpoint/2010/main" val="1844987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A6D2B-8C2B-F96F-3E87-F6BA0FF91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52CA59D-B372-9454-837C-DAB63AD7C697}"/>
              </a:ext>
            </a:extLst>
          </p:cNvPr>
          <p:cNvSpPr txBox="1"/>
          <p:nvPr/>
        </p:nvSpPr>
        <p:spPr>
          <a:xfrm>
            <a:off x="321617" y="260530"/>
            <a:ext cx="9876087" cy="11541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/>
            <a:r>
              <a:rPr lang="pl-PL" sz="4400" b="1" dirty="0">
                <a:latin typeface="Aptos Display"/>
                <a:cs typeface="Calibri" panose="020F0502020204030204" pitchFamily="34" charset="0"/>
              </a:rPr>
              <a:t>Zdrowie i dobrostan</a:t>
            </a:r>
            <a:endParaRPr lang="pl-PL" dirty="0"/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ACC8DDA-208E-AEFC-CC1A-7096E2B7E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60F0E97-432B-44C1-DC6D-B53C03B93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287C8A5A-0DF0-D591-C1F8-122C7631D5DE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sz="2400" b="1" dirty="0">
                <a:latin typeface="Calibri"/>
                <a:ea typeface="Calibri"/>
                <a:cs typeface="Calibri"/>
              </a:rPr>
              <a:t>Zakaz stosowania hormonów wzrostu  </a:t>
            </a:r>
            <a:r>
              <a:rPr lang="pl-PL" sz="2400" dirty="0">
                <a:latin typeface="Calibri"/>
                <a:ea typeface="Calibri"/>
                <a:cs typeface="Calibri"/>
              </a:rPr>
              <a:t>- nie dopuszcza się stosowania hormonów.</a:t>
            </a:r>
          </a:p>
          <a:p>
            <a:pPr marL="0" indent="0" algn="just">
              <a:buNone/>
            </a:pPr>
            <a:endParaRPr lang="pl-PL" sz="2400" dirty="0">
              <a:latin typeface="Calibri"/>
              <a:ea typeface="Calibri"/>
              <a:cs typeface="Calibri"/>
            </a:endParaRPr>
          </a:p>
          <a:p>
            <a:pPr marL="0" indent="0" algn="just">
              <a:buNone/>
            </a:pPr>
            <a:r>
              <a:rPr lang="pl-PL" sz="2400" b="1" dirty="0">
                <a:latin typeface="Calibri"/>
                <a:ea typeface="Calibri"/>
                <a:cs typeface="Calibri"/>
              </a:rPr>
              <a:t>Woda</a:t>
            </a:r>
            <a:r>
              <a:rPr lang="pl-PL" sz="2400" dirty="0">
                <a:latin typeface="Calibri"/>
                <a:ea typeface="Calibri"/>
                <a:cs typeface="Calibri"/>
              </a:rPr>
              <a:t> - Uczestnik Systemu jest </a:t>
            </a:r>
            <a:r>
              <a:rPr lang="pl-PL" sz="2400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zobowiązany zapewnić cielętom (do ukończenia 6. miesiąca życia) stały dostęp do wody przeznaczonej do spożycia przez ludzi</a:t>
            </a:r>
            <a:r>
              <a:rPr lang="pl-PL" sz="2400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.</a:t>
            </a:r>
            <a:r>
              <a:rPr lang="pl-PL" sz="2400" dirty="0">
                <a:latin typeface="Calibri"/>
                <a:ea typeface="Calibri"/>
                <a:cs typeface="Calibri"/>
              </a:rPr>
              <a:t> Pozostałe bydło musi mieć zapewniony stały dostęp do wody. </a:t>
            </a:r>
          </a:p>
          <a:p>
            <a:pPr marL="0" indent="0" algn="just">
              <a:buNone/>
            </a:pPr>
            <a:r>
              <a:rPr lang="pl-PL" sz="2400" dirty="0">
                <a:latin typeface="Calibri"/>
                <a:ea typeface="Calibri"/>
                <a:cs typeface="Calibri"/>
              </a:rPr>
              <a:t>Zwierzętom przebywającym na pastwisku należy zapewnić dostęp do wody niezależnie od pory roku.</a:t>
            </a:r>
          </a:p>
          <a:p>
            <a:pPr marL="0" indent="0"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006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4EDDE-1CB9-3576-729F-9A152D810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4869D4CE-F949-5325-BC0D-75A79DD78570}"/>
              </a:ext>
            </a:extLst>
          </p:cNvPr>
          <p:cNvSpPr txBox="1"/>
          <p:nvPr/>
        </p:nvSpPr>
        <p:spPr>
          <a:xfrm>
            <a:off x="321617" y="260530"/>
            <a:ext cx="9876087" cy="877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pl-PL" sz="4400" b="1" dirty="0">
                <a:latin typeface="Aptos Display"/>
              </a:rPr>
              <a:t>Zdrowie</a:t>
            </a:r>
            <a:r>
              <a:rPr lang="pl-PL" sz="4400" b="1" dirty="0">
                <a:latin typeface="Aptos Display"/>
                <a:cs typeface="Calibri"/>
              </a:rPr>
              <a:t> i dobrostan</a:t>
            </a:r>
            <a:r>
              <a:rPr lang="pl-PL" sz="3600" b="1" dirty="0">
                <a:latin typeface="Calibri"/>
                <a:ea typeface="Calibri"/>
                <a:cs typeface="Calibri"/>
              </a:rPr>
              <a:t> </a:t>
            </a:r>
            <a:endParaRPr lang="pl-PL" dirty="0"/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A1EDE73-6C0F-4059-7B8D-94DD26BFC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4CBA466-F283-9BA5-4EA9-7ED750281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A38D8513-C4C7-F0B9-915B-1A46B247EE4D}"/>
              </a:ext>
            </a:extLst>
          </p:cNvPr>
          <p:cNvSpPr>
            <a:spLocks noGrp="1"/>
          </p:cNvSpPr>
          <p:nvPr/>
        </p:nvSpPr>
        <p:spPr>
          <a:xfrm>
            <a:off x="705293" y="159525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l-PL" dirty="0">
              <a:latin typeface="Calibri"/>
              <a:ea typeface="Calibri"/>
              <a:cs typeface="Calibri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pl-PL" b="1" dirty="0">
                <a:latin typeface="Calibri"/>
                <a:ea typeface="Calibri"/>
                <a:cs typeface="Calibri"/>
              </a:rPr>
              <a:t>Zarządzanie pastwiskami i paszami zielonymi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pl-PL" b="1" dirty="0">
              <a:latin typeface="Calibri"/>
              <a:ea typeface="Calibri"/>
              <a:cs typeface="Calibri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>
                <a:latin typeface="Calibri"/>
                <a:ea typeface="Calibri"/>
                <a:cs typeface="Calibri"/>
              </a:rPr>
              <a:t>Wypasanie zwierząt na pastwiskach i polach uprawnych prowadzone jest w sposób ograniczający do minimum fizyczne, biologiczne lub chemiczne zagrożenia związane </a:t>
            </a:r>
            <a:br>
              <a:rPr lang="pl-PL" dirty="0">
                <a:latin typeface="Calibri"/>
              </a:rPr>
            </a:br>
            <a:r>
              <a:rPr lang="pl-PL" dirty="0">
                <a:latin typeface="Calibri"/>
                <a:ea typeface="Calibri"/>
                <a:cs typeface="Calibri"/>
              </a:rPr>
              <a:t>z zanieczyszczeniem żywności pochodzenia zwierzęcego.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>
                <a:latin typeface="Calibri"/>
                <a:ea typeface="Calibri"/>
                <a:cs typeface="Calibri"/>
              </a:rPr>
              <a:t>Należy </a:t>
            </a:r>
            <a:r>
              <a:rPr lang="pl-PL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prowadzić ewidencję zabiegów</a:t>
            </a:r>
            <a:r>
              <a:rPr lang="pl-PL" dirty="0">
                <a:latin typeface="Calibri"/>
                <a:ea typeface="Calibri"/>
                <a:cs typeface="Calibri"/>
              </a:rPr>
              <a:t> wykonywanych przy użyciu środków ochrony roślin.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>
                <a:latin typeface="Calibri"/>
                <a:ea typeface="Calibri"/>
                <a:cs typeface="Calibri"/>
              </a:rPr>
              <a:t>Obsada bydła na pastwisku powinna zawierać się pomiędzy </a:t>
            </a:r>
            <a:r>
              <a:rPr lang="pl-PL" b="1" dirty="0">
                <a:solidFill>
                  <a:schemeClr val="accent5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0,3-1,4 DJP/hektar.</a:t>
            </a:r>
          </a:p>
        </p:txBody>
      </p:sp>
    </p:spTree>
    <p:extLst>
      <p:ext uri="{BB962C8B-B14F-4D97-AF65-F5344CB8AC3E}">
        <p14:creationId xmlns:p14="http://schemas.microsoft.com/office/powerpoint/2010/main" val="2083266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148BA-CDEF-F26C-BF58-63A581E61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A9AD0DB6-87ED-B20E-F530-0A8A68FD27D2}"/>
              </a:ext>
            </a:extLst>
          </p:cNvPr>
          <p:cNvSpPr txBox="1"/>
          <p:nvPr/>
        </p:nvSpPr>
        <p:spPr>
          <a:xfrm>
            <a:off x="321617" y="260530"/>
            <a:ext cx="9876087" cy="11541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 algn="ctr"/>
            <a:r>
              <a:rPr lang="pl-PL" sz="4400" b="1" dirty="0">
                <a:latin typeface="Aptos Display"/>
                <a:cs typeface="Calibri"/>
              </a:rPr>
              <a:t>Zdrowie i dobrostan</a:t>
            </a:r>
            <a:endParaRPr lang="pl-PL" sz="4400" dirty="0">
              <a:latin typeface="Aptos Display"/>
              <a:cs typeface="Calibri"/>
            </a:endParaRPr>
          </a:p>
          <a:p>
            <a:endParaRPr lang="pl-PL" sz="7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79B7EC8-E0E0-15E9-9B75-8687C71F5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98482AC-5CD0-BED6-BE54-096F1B9E9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3B40B87B-942D-7444-953E-6FEF682BFC48}"/>
              </a:ext>
            </a:extLst>
          </p:cNvPr>
          <p:cNvSpPr>
            <a:spLocks noGrp="1"/>
          </p:cNvSpPr>
          <p:nvPr/>
        </p:nvSpPr>
        <p:spPr>
          <a:xfrm>
            <a:off x="838200" y="185220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pl-PL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Podstawą żywienia są pasze wytworzone</a:t>
            </a:r>
            <a:r>
              <a:rPr lang="pl-PL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dirty="0">
                <a:latin typeface="Calibri"/>
                <a:ea typeface="Calibri"/>
                <a:cs typeface="Calibri"/>
              </a:rPr>
              <a:t>w gospodarstwie. Dopuszcza się stosowanie pasz zakupionych (w tym dodatków paszowych). </a:t>
            </a:r>
            <a:r>
              <a:rPr lang="pl-PL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Zakupione pasze gospodarskie powinny zostać zaewidencjonowane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>
                <a:latin typeface="Calibri"/>
                <a:ea typeface="Calibri"/>
                <a:cs typeface="Calibri"/>
              </a:rPr>
              <a:t>Zakup materiałów paszowych od podmiotów działających na rynku pasz musi być dokonany od handlowca/producenta, który jest uczestnikiem </a:t>
            </a:r>
            <a:r>
              <a:rPr lang="pl-PL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Systemu QMP Pasze (GMP+).</a:t>
            </a:r>
            <a:r>
              <a:rPr lang="pl-PL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dirty="0">
                <a:latin typeface="Calibri"/>
                <a:ea typeface="Calibri"/>
                <a:cs typeface="Calibri"/>
              </a:rPr>
              <a:t>Lista certyfikowanych dostawców pasz jest opublikowana na stronie qmpsystem.pl.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>
                <a:latin typeface="Calibri"/>
                <a:ea typeface="Calibri"/>
                <a:cs typeface="Calibri"/>
              </a:rPr>
              <a:t>Powyższe wymaganie nie dotyczy bezpośrednich zakupów niewielkich ilości paszy pierwotnej na poziomie lokalnym, </a:t>
            </a:r>
            <a:r>
              <a:rPr lang="pl-PL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realizowanych od lokalnego rolnika producenta paszy pierwotnej</a:t>
            </a:r>
            <a:r>
              <a:rPr lang="pl-PL" dirty="0">
                <a:latin typeface="Calibri"/>
                <a:ea typeface="Calibri"/>
                <a:cs typeface="Calibri"/>
              </a:rPr>
              <a:t> 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W żywieniu mogą być stosowane produkty uboczne przemysłu rolno-spożywczego</a:t>
            </a:r>
            <a:r>
              <a:rPr lang="pl-PL" dirty="0">
                <a:latin typeface="Calibri"/>
                <a:ea typeface="Calibri"/>
                <a:cs typeface="Calibri"/>
              </a:rPr>
              <a:t>. Produkty muszą być zaopatrzone w deklarację dostawcy (Załącznik 3). Deklaracje wraz </a:t>
            </a:r>
            <a:br>
              <a:rPr lang="pl-PL" dirty="0">
                <a:latin typeface="Calibri"/>
              </a:rPr>
            </a:br>
            <a:r>
              <a:rPr lang="pl-PL" dirty="0">
                <a:latin typeface="Calibri"/>
                <a:ea typeface="Calibri"/>
                <a:cs typeface="Calibri"/>
              </a:rPr>
              <a:t>z dowodami dostawy muszą być przechowywane dwa lata.</a:t>
            </a:r>
          </a:p>
          <a:p>
            <a:pPr marL="0" indent="0" algn="just">
              <a:buNone/>
            </a:pPr>
            <a:endParaRPr lang="pl-PL"/>
          </a:p>
          <a:p>
            <a:pPr marL="0" indent="0" algn="just"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6906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B579A-6A7E-3EBD-2A0E-6F45397EF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AAD795A-01A2-C78C-8C27-871CA3339FEA}"/>
              </a:ext>
            </a:extLst>
          </p:cNvPr>
          <p:cNvSpPr txBox="1"/>
          <p:nvPr/>
        </p:nvSpPr>
        <p:spPr>
          <a:xfrm>
            <a:off x="321617" y="260530"/>
            <a:ext cx="9876087" cy="1046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/>
            <a:endParaRPr lang="pl-PL" sz="3600" b="1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51DA0A6-9C1D-3114-1B01-87B6795B6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9CDFE3D-00C0-C739-2FC6-1D0669441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767F16A-9B53-1AA0-1293-F54665027361}"/>
              </a:ext>
            </a:extLst>
          </p:cNvPr>
          <p:cNvSpPr>
            <a:spLocks noGrp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>
                <a:solidFill>
                  <a:prstClr val="black"/>
                </a:solidFill>
              </a:rPr>
              <a:t>Zdrowie i dobrostan</a:t>
            </a:r>
            <a:endParaRPr lang="pl-PL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EFE22D1F-FE8A-2022-CDB4-552514D98013}"/>
              </a:ext>
            </a:extLst>
          </p:cNvPr>
          <p:cNvSpPr>
            <a:spLocks noGrp="1"/>
          </p:cNvSpPr>
          <p:nvPr/>
        </p:nvSpPr>
        <p:spPr>
          <a:xfrm>
            <a:off x="762000" y="1714500"/>
            <a:ext cx="10725150" cy="44624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b="1" dirty="0">
                <a:latin typeface="Calibri"/>
                <a:ea typeface="Calibri"/>
                <a:cs typeface="Calibri"/>
              </a:rPr>
              <a:t>Składowanie pasz</a:t>
            </a:r>
          </a:p>
          <a:p>
            <a:pPr marL="0" indent="0" algn="just">
              <a:buNone/>
            </a:pPr>
            <a:r>
              <a:rPr lang="pl-PL" dirty="0">
                <a:latin typeface="Calibri"/>
                <a:ea typeface="Calibri"/>
                <a:cs typeface="Calibri"/>
              </a:rPr>
              <a:t>Organizacja miejsca składowania pasz powinna zapewniać ich łatwą identyfikację</a:t>
            </a:r>
            <a:r>
              <a:rPr lang="pl-PL" b="1" dirty="0">
                <a:latin typeface="Calibri"/>
                <a:ea typeface="Calibri"/>
                <a:cs typeface="Calibri"/>
              </a:rPr>
              <a:t>.</a:t>
            </a:r>
            <a:r>
              <a:rPr lang="pl-PL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Wszystkie pasze należy przechowywać w stanie wolnym od skażenia oraz należy troszczyć się o uniknięcie zanieczyszczenia paszy.</a:t>
            </a:r>
            <a:r>
              <a:rPr lang="pl-PL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dirty="0">
                <a:latin typeface="Calibri"/>
                <a:ea typeface="Calibri"/>
                <a:cs typeface="Calibri"/>
              </a:rPr>
              <a:t>Miejsca przechowywania pasz powinny być utrzymywane </a:t>
            </a:r>
            <a:br>
              <a:rPr lang="pl-PL" dirty="0">
                <a:latin typeface="Calibri"/>
                <a:ea typeface="Calibri"/>
                <a:cs typeface="Calibri"/>
              </a:rPr>
            </a:br>
            <a:r>
              <a:rPr lang="pl-PL" dirty="0">
                <a:latin typeface="Calibri"/>
                <a:ea typeface="Calibri"/>
                <a:cs typeface="Calibri"/>
              </a:rPr>
              <a:t>w czystości. Pasze powinny być zabezpieczone przed dostępem innych zwierząt oraz przed czynnikami zewnętrznymi, które mogłyby spowodować zanieczyszczenie pasz.</a:t>
            </a:r>
          </a:p>
        </p:txBody>
      </p:sp>
    </p:spTree>
    <p:extLst>
      <p:ext uri="{BB962C8B-B14F-4D97-AF65-F5344CB8AC3E}">
        <p14:creationId xmlns:p14="http://schemas.microsoft.com/office/powerpoint/2010/main" val="3358014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2AE05-5757-FA70-C34A-4D6068694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0A4E685E-D12E-5A75-9FEE-481CE0BF2B5F}"/>
              </a:ext>
            </a:extLst>
          </p:cNvPr>
          <p:cNvSpPr txBox="1"/>
          <p:nvPr/>
        </p:nvSpPr>
        <p:spPr>
          <a:xfrm>
            <a:off x="-1972" y="260530"/>
            <a:ext cx="10199676" cy="1046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/>
            <a:r>
              <a:rPr lang="pl-PL" sz="3600" b="1" dirty="0">
                <a:latin typeface="Calibri"/>
                <a:ea typeface="Calibri"/>
                <a:cs typeface="Calibri"/>
              </a:rPr>
              <a:t>QMP – CO TO JEST? (</a:t>
            </a:r>
            <a:r>
              <a:rPr lang="pl-PL" sz="3600" b="1" dirty="0" err="1">
                <a:latin typeface="Calibri"/>
                <a:ea typeface="Calibri"/>
                <a:cs typeface="Calibri"/>
              </a:rPr>
              <a:t>Quality</a:t>
            </a:r>
            <a:r>
              <a:rPr lang="pl-PL" sz="3600" b="1" dirty="0">
                <a:latin typeface="Calibri"/>
                <a:ea typeface="Calibri"/>
                <a:cs typeface="Calibri"/>
              </a:rPr>
              <a:t> </a:t>
            </a:r>
            <a:r>
              <a:rPr lang="pl-PL" sz="3600" b="1" dirty="0" err="1">
                <a:latin typeface="Calibri"/>
                <a:ea typeface="Calibri"/>
                <a:cs typeface="Calibri"/>
              </a:rPr>
              <a:t>Meat</a:t>
            </a:r>
            <a:r>
              <a:rPr lang="pl-PL" sz="3600" b="1" dirty="0">
                <a:latin typeface="Calibri"/>
                <a:ea typeface="Calibri"/>
                <a:cs typeface="Calibri"/>
              </a:rPr>
              <a:t> Program)</a:t>
            </a:r>
            <a:endParaRPr lang="pl-PL" dirty="0"/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E6A2573-9407-4392-C777-81B1DB6FE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148521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42FE1C1-1BA1-1217-D153-E759CE79C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84FD26FE-42B1-230F-833F-54CE6AF1BDBB}"/>
              </a:ext>
            </a:extLst>
          </p:cNvPr>
          <p:cNvSpPr>
            <a:spLocks noGrp="1"/>
          </p:cNvSpPr>
          <p:nvPr/>
        </p:nvSpPr>
        <p:spPr>
          <a:xfrm>
            <a:off x="140097" y="2394130"/>
            <a:ext cx="10837244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Font typeface="Courier New" panose="05000000000000000000" pitchFamily="2" charset="2"/>
              <a:buChar char="o"/>
            </a:pPr>
            <a:r>
              <a:rPr lang="pl-PL" altLang="pl-PL" b="1" dirty="0">
                <a:latin typeface="Calibri"/>
                <a:ea typeface="Calibri"/>
                <a:cs typeface="Calibri"/>
              </a:rPr>
              <a:t>System QMP </a:t>
            </a:r>
            <a:r>
              <a:rPr lang="pl-PL" altLang="pl-PL" dirty="0">
                <a:latin typeface="Calibri"/>
                <a:ea typeface="Calibri"/>
                <a:cs typeface="Calibri"/>
              </a:rPr>
              <a:t>jest otwartym systemem produkcji żywca wołowego oraz mięsa wołowego gwarantowanej wysokiej jakości, uznanym za krajowy system jakości żywności decyzją Ministra Rolnictwa i Rozwoju Wsi z dnia 20 października 2008 r.</a:t>
            </a:r>
            <a:endParaRPr lang="pl-PL" dirty="0">
              <a:latin typeface="Calibri"/>
              <a:ea typeface="Calibri"/>
              <a:cs typeface="Calibri"/>
            </a:endParaRPr>
          </a:p>
          <a:p>
            <a:pPr marL="457200" lvl="1" indent="0" algn="just">
              <a:buNone/>
            </a:pPr>
            <a:endParaRPr lang="pl-PL" altLang="pl-PL" dirty="0">
              <a:latin typeface="Calibri"/>
              <a:ea typeface="Calibri"/>
              <a:cs typeface="Calibri"/>
            </a:endParaRPr>
          </a:p>
          <a:p>
            <a:pPr lvl="1" algn="just">
              <a:buFont typeface="Courier New" panose="05000000000000000000" pitchFamily="2" charset="2"/>
              <a:buChar char="o"/>
            </a:pPr>
            <a:r>
              <a:rPr lang="pl-PL" altLang="pl-PL" dirty="0">
                <a:latin typeface="Calibri"/>
                <a:ea typeface="Calibri"/>
                <a:cs typeface="Calibri"/>
              </a:rPr>
              <a:t>Administratorem systemu QMP i właścicielem znaku QMP jest </a:t>
            </a:r>
            <a:br>
              <a:rPr lang="pl-PL" altLang="pl-P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b="1" dirty="0">
                <a:latin typeface="Calibri"/>
                <a:ea typeface="Calibri"/>
                <a:cs typeface="Calibri"/>
              </a:rPr>
              <a:t>Polskie Zrzeszenie Producentów Bydła Mięsnego</a:t>
            </a:r>
            <a:r>
              <a:rPr lang="pl-PL" altLang="pl-PL" dirty="0">
                <a:latin typeface="Calibri"/>
                <a:ea typeface="Calibri"/>
                <a:cs typeface="Calibri"/>
              </a:rPr>
              <a:t>, działające jako rolnicze zrzeszenie branżowe zarejestrowane w 2005 roku na podstawie przepisów ustawy z dnia 8 października 1982 roku o </a:t>
            </a:r>
            <a:r>
              <a:rPr lang="pl-PL" altLang="pl-PL" dirty="0" err="1">
                <a:latin typeface="Calibri"/>
                <a:ea typeface="Calibri"/>
                <a:cs typeface="Calibri"/>
              </a:rPr>
              <a:t>społeczno</a:t>
            </a:r>
            <a:r>
              <a:rPr lang="pl-PL" altLang="pl-PL" dirty="0">
                <a:latin typeface="Calibri"/>
                <a:ea typeface="Calibri"/>
                <a:cs typeface="Calibri"/>
              </a:rPr>
              <a:t> – zawodowych organizacjach rolników (Dz. U. 1982 nr 32, poz. 217).</a:t>
            </a:r>
            <a:br>
              <a:rPr lang="pl-PL" altLang="pl-PL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altLang="pl-PL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98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177F0-2912-0AEF-201B-87A365963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508D4E67-5159-C088-68CA-179D17972C32}"/>
              </a:ext>
            </a:extLst>
          </p:cNvPr>
          <p:cNvSpPr txBox="1"/>
          <p:nvPr/>
        </p:nvSpPr>
        <p:spPr>
          <a:xfrm>
            <a:off x="321617" y="260530"/>
            <a:ext cx="9876087" cy="1046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/>
            <a:endParaRPr lang="pl-PL" sz="3600" b="1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14EAEFA-9388-5F6C-CC73-212DE165B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BBDF48B-6253-0F5C-F65C-3AE8C5EF2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7214DB04-B79C-5421-ABCD-AFFDEE3E748A}"/>
              </a:ext>
            </a:extLst>
          </p:cNvPr>
          <p:cNvSpPr>
            <a:spLocks noGrp="1"/>
          </p:cNvSpPr>
          <p:nvPr/>
        </p:nvSpPr>
        <p:spPr>
          <a:xfrm>
            <a:off x="552261" y="365125"/>
            <a:ext cx="9634362" cy="944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>
                <a:latin typeface="Calibri"/>
                <a:ea typeface="Calibri"/>
                <a:cs typeface="Calibri"/>
              </a:rPr>
              <a:t>Właściwe przechowywanie paszy</a:t>
            </a:r>
          </a:p>
        </p:txBody>
      </p:sp>
      <p:pic>
        <p:nvPicPr>
          <p:cNvPr id="5" name="Obraz 4" descr="Obraz zawierający na wolnym powietrzu, siano, słoma, nieb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AB91085-4F64-354F-523D-8E639162E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44" y="2042448"/>
            <a:ext cx="4966956" cy="3588267"/>
          </a:xfrm>
          <a:prstGeom prst="rect">
            <a:avLst/>
          </a:prstGeom>
        </p:spPr>
      </p:pic>
      <p:pic>
        <p:nvPicPr>
          <p:cNvPr id="6" name="Obraz 5" descr="Obraz zawierający chmura, na wolnym powietrzu, niebo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4672EBB-CCEF-9262-9D6D-46F11E5EC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941" y="2024726"/>
            <a:ext cx="4018443" cy="3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95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82F0E-B7ED-1536-AC0D-163AB7FE1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58C0882E-66AE-F111-7B91-A526D5266AED}"/>
              </a:ext>
            </a:extLst>
          </p:cNvPr>
          <p:cNvSpPr txBox="1"/>
          <p:nvPr/>
        </p:nvSpPr>
        <p:spPr>
          <a:xfrm>
            <a:off x="321617" y="260530"/>
            <a:ext cx="9876087" cy="7540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pl-PL" sz="3600" b="1" dirty="0">
                <a:latin typeface="Calibri"/>
                <a:ea typeface="Calibri"/>
                <a:cs typeface="Calibri"/>
              </a:rPr>
              <a:t> </a:t>
            </a:r>
            <a:endParaRPr lang="pl-PL" dirty="0">
              <a:latin typeface="Calibri"/>
              <a:ea typeface="Calibri"/>
              <a:cs typeface="Calibri"/>
            </a:endParaRP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A2E149-F36C-AD34-E2E1-8F2D9FB00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3528EEA-831A-38D0-868A-BC1C3BA0A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ADA0873F-BD8C-E003-2AEB-B1AB2FEA1545}"/>
              </a:ext>
            </a:extLst>
          </p:cNvPr>
          <p:cNvSpPr>
            <a:spLocks noGrp="1"/>
          </p:cNvSpPr>
          <p:nvPr/>
        </p:nvSpPr>
        <p:spPr>
          <a:xfrm>
            <a:off x="173665" y="382846"/>
            <a:ext cx="10515600" cy="758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/>
              <a:t>Gospodarstwo i środowisko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30F5D6D-91AA-869A-9A5B-67DFCFDBC21D}"/>
              </a:ext>
            </a:extLst>
          </p:cNvPr>
          <p:cNvSpPr/>
          <p:nvPr/>
        </p:nvSpPr>
        <p:spPr>
          <a:xfrm>
            <a:off x="320111" y="1373222"/>
            <a:ext cx="4883590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000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Bydło należy trzymać z dala od wszelkich niebezpiecznych materiałów.</a:t>
            </a:r>
            <a:r>
              <a:rPr lang="pl-PL" sz="20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2000" dirty="0">
                <a:latin typeface="Calibri"/>
                <a:ea typeface="Calibri"/>
                <a:cs typeface="Calibri"/>
              </a:rPr>
              <a:t>Wszystkie ogrodzenia muszą być zabezpieczone przed sforsowaniem przez zwierzęta. </a:t>
            </a:r>
          </a:p>
          <a:p>
            <a:pPr algn="just"/>
            <a:endParaRPr lang="pl-PL" sz="2000" dirty="0">
              <a:latin typeface="Calibri"/>
              <a:ea typeface="Calibri"/>
              <a:cs typeface="Calibri"/>
            </a:endParaRPr>
          </a:p>
          <a:p>
            <a:pPr algn="just"/>
            <a:r>
              <a:rPr lang="pl-PL" sz="2000" dirty="0">
                <a:latin typeface="Calibri"/>
                <a:ea typeface="Calibri"/>
                <a:cs typeface="Calibri"/>
              </a:rPr>
              <a:t>Pola i łąki w gospodarstwie muszą być utrzymywane w czystym i zadbanym stanie.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39A6974-12B4-92B8-D3D4-D637A407115C}"/>
              </a:ext>
            </a:extLst>
          </p:cNvPr>
          <p:cNvSpPr/>
          <p:nvPr/>
        </p:nvSpPr>
        <p:spPr>
          <a:xfrm>
            <a:off x="324293" y="4115004"/>
            <a:ext cx="4036082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000" dirty="0">
                <a:latin typeface="Calibri"/>
                <a:ea typeface="Calibri"/>
                <a:cs typeface="Calibri"/>
              </a:rPr>
              <a:t>Niedojady muszą być usuwane </a:t>
            </a:r>
            <a:br>
              <a:rPr lang="pl-PL" sz="2000" dirty="0">
                <a:latin typeface="Calibri"/>
                <a:ea typeface="Calibri"/>
                <a:cs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</a:rPr>
              <a:t>w częstotliwości, która </a:t>
            </a:r>
            <a:r>
              <a:rPr lang="pl-PL" sz="2000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zapobiegnie psuciu się zadanej paszy.</a:t>
            </a:r>
          </a:p>
        </p:txBody>
      </p:sp>
      <p:pic>
        <p:nvPicPr>
          <p:cNvPr id="5" name="Obraz 4" descr="Obraz zawierający stodoła, żywy inwentarz, bydło, budyn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C2D8DC2-15C8-71B5-291D-D2C1BEC19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283" y="2276696"/>
            <a:ext cx="5628389" cy="36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41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02378-902A-0FBA-0C7A-95FA19F52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83E8D78D-4FA2-5FCD-82DB-DAADD442F9CA}"/>
              </a:ext>
            </a:extLst>
          </p:cNvPr>
          <p:cNvSpPr txBox="1"/>
          <p:nvPr/>
        </p:nvSpPr>
        <p:spPr>
          <a:xfrm>
            <a:off x="321617" y="260530"/>
            <a:ext cx="9876087" cy="11541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 algn="ctr"/>
            <a:r>
              <a:rPr lang="pl-PL" sz="4400" b="1" dirty="0">
                <a:latin typeface="Aptos Display"/>
                <a:cs typeface="Calibri"/>
              </a:rPr>
              <a:t>Gospodarstwo i środowisko</a:t>
            </a:r>
            <a:endParaRPr lang="pl-PL" sz="4400" dirty="0">
              <a:latin typeface="Aptos Display"/>
              <a:cs typeface="Calibri" panose="020F0502020204030204" pitchFamily="34" charset="0"/>
            </a:endParaRPr>
          </a:p>
          <a:p>
            <a:endParaRPr lang="pl-PL" sz="7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519875B-D821-46C9-8273-92438C053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FCBC371-349A-C29E-4B11-694ED79F0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98983ED3-3571-8765-78E0-1F16C4C1B719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pl-PL" dirty="0">
                <a:latin typeface="Calibri"/>
                <a:ea typeface="Calibri"/>
                <a:cs typeface="Calibri"/>
              </a:rPr>
              <a:t>Wszystkim zwierzętom opasanym w budynkach należy zapewnić zwiększenie dostępnej przestrzeni względem minimalnych warunków utrzymania bydła określonych w przepisach poprzez: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dirty="0">
                <a:latin typeface="Calibri"/>
                <a:ea typeface="Calibri"/>
                <a:cs typeface="Calibri"/>
              </a:rPr>
              <a:t>• zapewnienie nieograniczonego całodobowego dostępu do wybiegów przyległych do budynku albo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dirty="0">
                <a:latin typeface="Calibri"/>
                <a:ea typeface="Calibri"/>
                <a:cs typeface="Calibri"/>
              </a:rPr>
              <a:t>• zapewnienia zwiększonej o </a:t>
            </a:r>
            <a:r>
              <a:rPr lang="pl-PL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co najmniej 20% powierzchni</a:t>
            </a:r>
            <a:r>
              <a:rPr lang="pl-PL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dirty="0">
                <a:latin typeface="Calibri"/>
                <a:ea typeface="Calibri"/>
                <a:cs typeface="Calibri"/>
              </a:rPr>
              <a:t>w budynku względem minimalnych warunków utrzymania bydła określonych </a:t>
            </a:r>
            <a:br>
              <a:rPr lang="pl-PL" dirty="0">
                <a:latin typeface="Calibri"/>
                <a:ea typeface="Calibri"/>
                <a:cs typeface="Calibri"/>
              </a:rPr>
            </a:br>
            <a:r>
              <a:rPr lang="pl-PL" dirty="0">
                <a:latin typeface="Calibri"/>
                <a:ea typeface="Calibri"/>
                <a:cs typeface="Calibri"/>
              </a:rPr>
              <a:t>w przepisach.</a:t>
            </a:r>
          </a:p>
        </p:txBody>
      </p:sp>
    </p:spTree>
    <p:extLst>
      <p:ext uri="{BB962C8B-B14F-4D97-AF65-F5344CB8AC3E}">
        <p14:creationId xmlns:p14="http://schemas.microsoft.com/office/powerpoint/2010/main" val="1649246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9B9FD-AB03-2F05-E6F3-DD822931D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8CA83079-0F65-C04D-CD4E-E6058473A440}"/>
              </a:ext>
            </a:extLst>
          </p:cNvPr>
          <p:cNvSpPr txBox="1"/>
          <p:nvPr/>
        </p:nvSpPr>
        <p:spPr>
          <a:xfrm>
            <a:off x="321617" y="260530"/>
            <a:ext cx="9876087" cy="17081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 algn="ctr"/>
            <a:r>
              <a:rPr lang="pl-PL" sz="4400" b="1" dirty="0">
                <a:latin typeface="Aptos Display"/>
                <a:cs typeface="Calibri"/>
              </a:rPr>
              <a:t>Gospodarstwo i środowisko</a:t>
            </a:r>
            <a:endParaRPr lang="pl-PL" sz="4400" dirty="0">
              <a:latin typeface="Aptos Display"/>
              <a:cs typeface="Calibri"/>
            </a:endParaRPr>
          </a:p>
          <a:p>
            <a:pPr lvl="1"/>
            <a:endParaRPr lang="pl-PL" sz="3600" b="1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9BBD69-1AF3-0DEC-5A7A-2B17437A3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DC3EA70-5115-C6F3-6E18-0C9066302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78795A59-249F-26E6-2CF3-EB735180F25F}"/>
              </a:ext>
            </a:extLst>
          </p:cNvPr>
          <p:cNvSpPr>
            <a:spLocks noGrp="1"/>
          </p:cNvSpPr>
          <p:nvPr/>
        </p:nvSpPr>
        <p:spPr>
          <a:xfrm>
            <a:off x="328220" y="2385996"/>
            <a:ext cx="11290538" cy="10516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pl-PL" sz="2000" dirty="0">
                <a:latin typeface="Calibri"/>
                <a:ea typeface="Calibri"/>
                <a:cs typeface="Calibri"/>
              </a:rPr>
              <a:t>Bydłu trzymanemu na pastwisku/w zagrodach zapewnia się możliwość schronienia oraz dostęp do miejsca na wypoczynek z odpowiednim doprowadzeniem wody. </a:t>
            </a:r>
          </a:p>
        </p:txBody>
      </p:sp>
      <p:pic>
        <p:nvPicPr>
          <p:cNvPr id="5" name="Obraz 4" descr="Obraz zawierający na wolnym powietrzu, niebo, zima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5168E48-1EB8-AC5D-9A64-230BB56CD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481" y="3333911"/>
            <a:ext cx="4546977" cy="3028143"/>
          </a:xfrm>
          <a:prstGeom prst="rect">
            <a:avLst/>
          </a:prstGeom>
        </p:spPr>
      </p:pic>
      <p:pic>
        <p:nvPicPr>
          <p:cNvPr id="6" name="Obraz 5" descr="Obraz zawierający na wolnym powietrzu, ziemia, drzewo, pło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4855847-EB8E-3D52-E96F-89D10E018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104" y="3335605"/>
            <a:ext cx="4585723" cy="304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40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FB593-E4EF-48E8-3263-E064AEB14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71C1755-0144-4F2C-8816-1FE3CE3B01C1}"/>
              </a:ext>
            </a:extLst>
          </p:cNvPr>
          <p:cNvSpPr txBox="1"/>
          <p:nvPr/>
        </p:nvSpPr>
        <p:spPr>
          <a:xfrm>
            <a:off x="321617" y="260530"/>
            <a:ext cx="9876087" cy="17081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 algn="ctr"/>
            <a:r>
              <a:rPr lang="pl-PL" sz="4400" b="1" dirty="0">
                <a:latin typeface="Aptos Display"/>
                <a:cs typeface="Calibri" panose="020F0502020204030204" pitchFamily="34" charset="0"/>
              </a:rPr>
              <a:t>Gospodarstwo i środowisko</a:t>
            </a:r>
            <a:endParaRPr lang="pl-PL" sz="4400" dirty="0">
              <a:latin typeface="Aptos Display"/>
              <a:cs typeface="Calibri" panose="020F0502020204030204" pitchFamily="34" charset="0"/>
            </a:endParaRPr>
          </a:p>
          <a:p>
            <a:pPr lvl="1"/>
            <a:endParaRPr lang="pl-PL" sz="3600" b="1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1DEA60C-4022-7C91-C5C1-E2843CC00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7133261-954E-D447-E40A-C81D0998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FE1FCF1-617C-4199-697E-80B36ACC3C2A}"/>
              </a:ext>
            </a:extLst>
          </p:cNvPr>
          <p:cNvSpPr/>
          <p:nvPr/>
        </p:nvSpPr>
        <p:spPr>
          <a:xfrm>
            <a:off x="838200" y="2382390"/>
            <a:ext cx="5160475" cy="34163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400" dirty="0">
                <a:latin typeface="Calibri"/>
                <a:ea typeface="Calibri"/>
                <a:cs typeface="Calibri"/>
              </a:rPr>
              <a:t>W gospodarstwie należy zapewnić urządzenia takie jak: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2400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przepędy,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2400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poskromy. </a:t>
            </a:r>
          </a:p>
          <a:p>
            <a:pPr algn="just"/>
            <a:endParaRPr lang="pl-PL" sz="2400" b="1" dirty="0">
              <a:solidFill>
                <a:srgbClr val="0070C0"/>
              </a:solidFill>
              <a:latin typeface="Calibri"/>
              <a:ea typeface="Calibri"/>
              <a:cs typeface="Calibri"/>
            </a:endParaRPr>
          </a:p>
          <a:p>
            <a:pPr algn="just"/>
            <a:r>
              <a:rPr lang="pl-PL" sz="2400" dirty="0">
                <a:latin typeface="Calibri"/>
                <a:ea typeface="Calibri"/>
                <a:cs typeface="Calibri"/>
              </a:rPr>
              <a:t>Urządzenia te zapewniają  bezpieczną kontrolę bydła i jego leczenie, przy minimalizacji stresu i ryzyka obrażeń fizycznych. </a:t>
            </a:r>
          </a:p>
        </p:txBody>
      </p:sp>
      <p:pic>
        <p:nvPicPr>
          <p:cNvPr id="5" name="Obraz 4" descr="Obraz zawierający na wolnym powietrzu, płot, drzewo, metal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4A28597-317E-438E-BBA9-6637BD428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286" y="2264124"/>
            <a:ext cx="52578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67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AA3A9-0E77-A23C-E317-22DA5654D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9A959AD-534E-F291-6BEF-5CD860EBC2D5}"/>
              </a:ext>
            </a:extLst>
          </p:cNvPr>
          <p:cNvSpPr txBox="1"/>
          <p:nvPr/>
        </p:nvSpPr>
        <p:spPr>
          <a:xfrm>
            <a:off x="259595" y="340274"/>
            <a:ext cx="9938109" cy="877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 sz="1600" b="1" dirty="0">
              <a:latin typeface="Aptos Display"/>
            </a:endParaRPr>
          </a:p>
          <a:p>
            <a:r>
              <a:rPr lang="pl-PL" sz="2800" b="1" dirty="0">
                <a:latin typeface="Aptos Display"/>
              </a:rPr>
              <a:t>Bezpieczeństwo </a:t>
            </a:r>
            <a:r>
              <a:rPr lang="pl-PL" sz="2800" b="1" dirty="0">
                <a:latin typeface="Aptos Display"/>
                <a:cs typeface="Calibri"/>
              </a:rPr>
              <a:t>personelu i zapobieganie wypadkom</a:t>
            </a:r>
            <a:endParaRPr lang="pl-PL" sz="2800">
              <a:latin typeface="Aptos Display"/>
              <a:cs typeface="Calibri"/>
            </a:endParaRPr>
          </a:p>
          <a:p>
            <a:endParaRPr lang="pl-PL" sz="7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5FAC147-6127-C36C-11A6-C0A61EE7C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EB63BF6-53D6-0C30-310B-A510DA91D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52FE12F5-4393-7EDE-7707-D2AD5C77EA44}"/>
              </a:ext>
            </a:extLst>
          </p:cNvPr>
          <p:cNvSpPr/>
          <p:nvPr/>
        </p:nvSpPr>
        <p:spPr>
          <a:xfrm>
            <a:off x="261233" y="2147658"/>
            <a:ext cx="6854791" cy="200054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000" dirty="0">
                <a:latin typeface="Calibri"/>
                <a:ea typeface="Calibri"/>
                <a:cs typeface="Calibri"/>
              </a:rPr>
              <a:t>Producent musi zidentyfikować ryzyka dla zdrowia </a:t>
            </a:r>
            <a:br>
              <a:rPr lang="pl-PL" sz="2000" dirty="0">
                <a:latin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</a:rPr>
              <a:t>i bezpieczeństwa wszystkich pracowników (w tym siebie </a:t>
            </a:r>
            <a:br>
              <a:rPr lang="pl-PL" sz="2000" dirty="0">
                <a:latin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</a:rPr>
              <a:t>i członków rodziny) oraz podjąć odpowiednie działania służące zapobieganiu wypadkom, urazom i problemom zdrowotnym wynikającym z wykonywanej pracy. </a:t>
            </a:r>
          </a:p>
          <a:p>
            <a:endParaRPr lang="pl-PL" sz="240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507158C-9143-7214-E4B3-D49FD3A3F39C}"/>
              </a:ext>
            </a:extLst>
          </p:cNvPr>
          <p:cNvSpPr txBox="1"/>
          <p:nvPr/>
        </p:nvSpPr>
        <p:spPr>
          <a:xfrm>
            <a:off x="261233" y="4403557"/>
            <a:ext cx="685479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l-PL" sz="1800" dirty="0">
              <a:latin typeface="Calibri"/>
              <a:ea typeface="Calibri"/>
              <a:cs typeface="Calibri"/>
            </a:endParaRPr>
          </a:p>
          <a:p>
            <a:pPr algn="just"/>
            <a:r>
              <a:rPr lang="pl-PL" sz="1800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Producent oraz obsługa muszą uczestniczyć w szkoleniach BHP przynajmniej raz na 3 lata.</a:t>
            </a:r>
          </a:p>
          <a:p>
            <a:endParaRPr lang="pl-PL"/>
          </a:p>
        </p:txBody>
      </p:sp>
      <p:pic>
        <p:nvPicPr>
          <p:cNvPr id="6" name="Obraz 5" descr="Obraz zawierający koło, opona, pojazd, Pojazd lądow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1B68A61-0D32-F051-E8E2-CD4800E1B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795" y="2146667"/>
            <a:ext cx="3753072" cy="471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55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1340F-52C2-32EB-3AC0-E0B568569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D7EBCB74-FB17-DA3B-AE6B-F3E67B49C268}"/>
              </a:ext>
            </a:extLst>
          </p:cNvPr>
          <p:cNvSpPr txBox="1"/>
          <p:nvPr/>
        </p:nvSpPr>
        <p:spPr>
          <a:xfrm>
            <a:off x="321617" y="260530"/>
            <a:ext cx="9876087" cy="1046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/>
            <a:endParaRPr lang="pl-PL" sz="3600" b="1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F57750A-AD18-64BC-4F1B-7147F3765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4B93561-C24E-E2AA-7882-D9B0D5503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C75D9251-16EE-6CFD-B561-0743697EA3F8}"/>
              </a:ext>
            </a:extLst>
          </p:cNvPr>
          <p:cNvSpPr>
            <a:spLocks noGrp="1"/>
          </p:cNvSpPr>
          <p:nvPr/>
        </p:nvSpPr>
        <p:spPr>
          <a:xfrm>
            <a:off x="2481781" y="389300"/>
            <a:ext cx="7228438" cy="97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/>
              <a:t>Środowisko i zmiany klimatu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F0BC89FC-E41F-60FE-FAF4-F58B4A84828B}"/>
              </a:ext>
            </a:extLst>
          </p:cNvPr>
          <p:cNvSpPr>
            <a:spLocks noGrp="1"/>
          </p:cNvSpPr>
          <p:nvPr/>
        </p:nvSpPr>
        <p:spPr>
          <a:xfrm>
            <a:off x="462305" y="2207714"/>
            <a:ext cx="5938901" cy="3436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sz="2400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Producent realizuje zobowiązanie do zredukowania emisji gazów cieplarnianych</a:t>
            </a:r>
            <a:r>
              <a:rPr lang="pl-PL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2400" dirty="0">
                <a:latin typeface="Calibri"/>
                <a:ea typeface="Calibri"/>
                <a:cs typeface="Calibri"/>
              </a:rPr>
              <a:t>w swoim gospodarstwie o 15% w ciągu 5 lat od wprowadzenia niniejszego wymagania lub od przystąpienia do systemu. </a:t>
            </a:r>
            <a:endParaRPr lang="pl-PL">
              <a:latin typeface="Calibri"/>
              <a:ea typeface="Calibri"/>
              <a:cs typeface="Calibri"/>
            </a:endParaRPr>
          </a:p>
          <a:p>
            <a:pPr marL="0" indent="0" algn="just">
              <a:buNone/>
            </a:pPr>
            <a:r>
              <a:rPr lang="pl-PL" sz="2400" dirty="0">
                <a:latin typeface="Calibri"/>
                <a:ea typeface="Calibri"/>
                <a:cs typeface="Calibri"/>
              </a:rPr>
              <a:t>Rokiem bazowym jest pierwszy pełny rok, dla którego będą dostępne wiarygodne dane, ale nie później niż pierwszy pełny rok od objęcia uczestnika niniejszym wymaganiem.</a:t>
            </a:r>
            <a:endParaRPr lang="pl-PL">
              <a:latin typeface="Calibri"/>
              <a:ea typeface="Calibri"/>
              <a:cs typeface="Calibri"/>
            </a:endParaRPr>
          </a:p>
        </p:txBody>
      </p:sp>
      <p:pic>
        <p:nvPicPr>
          <p:cNvPr id="6" name="Obraz 5" descr="Obraz zawierający kula, zieleń, Liść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AE7A52E-5E6B-8450-4693-F5A687A3C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773" y="2204031"/>
            <a:ext cx="5165430" cy="344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22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690EF-EDC7-1BEC-5C0B-00541C9B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4FC82C48-EC3F-0665-B811-769362CEF5E2}"/>
              </a:ext>
            </a:extLst>
          </p:cNvPr>
          <p:cNvSpPr txBox="1"/>
          <p:nvPr/>
        </p:nvSpPr>
        <p:spPr>
          <a:xfrm>
            <a:off x="321617" y="260530"/>
            <a:ext cx="9876087" cy="93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 sz="1600" dirty="0">
              <a:solidFill>
                <a:schemeClr val="accent5">
                  <a:lumMod val="49000"/>
                </a:schemeClr>
              </a:solidFill>
            </a:endParaRPr>
          </a:p>
          <a:p>
            <a:pPr lvl="1"/>
            <a:r>
              <a:rPr lang="pl-PL" sz="32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Praktykę niskoemisyjną można wybrać z krótkiej listy:</a:t>
            </a:r>
            <a:endParaRPr lang="pl-PL" sz="3200">
              <a:solidFill>
                <a:schemeClr val="tx1"/>
              </a:solidFill>
            </a:endParaRP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5C6AD25-A873-F4EB-BE01-B8B24C032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2D2A97B-CD17-6F7A-E8C8-838C0CE9B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E02EC8AC-0C3B-67A4-66A2-CEC11E058B1E}"/>
              </a:ext>
            </a:extLst>
          </p:cNvPr>
          <p:cNvSpPr>
            <a:spLocks noGrp="1"/>
          </p:cNvSpPr>
          <p:nvPr/>
        </p:nvSpPr>
        <p:spPr>
          <a:xfrm>
            <a:off x="678712" y="1803116"/>
            <a:ext cx="10515600" cy="41450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/>
                <a:ea typeface="Calibri"/>
                <a:cs typeface="Calibri"/>
              </a:rPr>
              <a:t> </a:t>
            </a:r>
            <a:r>
              <a:rPr lang="pl-PL" sz="1600" b="1" dirty="0">
                <a:latin typeface="Calibri"/>
                <a:ea typeface="Calibri"/>
                <a:cs typeface="Calibri"/>
              </a:rPr>
              <a:t>Zagospodarowanie resztek pożniwnych</a:t>
            </a:r>
            <a:r>
              <a:rPr lang="pl-PL" sz="1600" dirty="0">
                <a:latin typeface="Calibri"/>
                <a:ea typeface="Calibri"/>
                <a:cs typeface="Calibri"/>
              </a:rPr>
              <a:t> (przyorywanie resztek roślinnych)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/>
                <a:ea typeface="Calibri"/>
                <a:cs typeface="Calibri"/>
              </a:rPr>
              <a:t> </a:t>
            </a:r>
            <a:r>
              <a:rPr lang="pl-PL" sz="1600" b="1" dirty="0">
                <a:latin typeface="Calibri"/>
                <a:ea typeface="Calibri"/>
                <a:cs typeface="Calibri"/>
              </a:rPr>
              <a:t>Optymalizacja odczynu gleby – wapnowanie </a:t>
            </a:r>
            <a:r>
              <a:rPr lang="pl-PL" sz="1600" dirty="0">
                <a:latin typeface="Calibri"/>
                <a:ea typeface="Calibri"/>
                <a:cs typeface="Calibri"/>
              </a:rPr>
              <a:t>(zalecane co 3 lata –ale w zależności od wskazań potwierdzonych w badaniach próbek gleby)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/>
                <a:ea typeface="Calibri"/>
                <a:cs typeface="Calibri"/>
              </a:rPr>
              <a:t> </a:t>
            </a:r>
            <a:r>
              <a:rPr lang="pl-PL" sz="1600" b="1" dirty="0">
                <a:latin typeface="Calibri"/>
                <a:ea typeface="Calibri"/>
                <a:cs typeface="Calibri"/>
              </a:rPr>
              <a:t>Przykrywanie miejsc przechowywania obornika </a:t>
            </a:r>
            <a:r>
              <a:rPr lang="pl-PL" sz="1600" dirty="0">
                <a:latin typeface="Calibri"/>
                <a:ea typeface="Calibri"/>
                <a:cs typeface="Calibri"/>
              </a:rPr>
              <a:t>(szczelne przykrywanie miejsc przechowywania obornika nieprzepuszczalną folią)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/>
                <a:ea typeface="Calibri"/>
                <a:cs typeface="Calibri"/>
              </a:rPr>
              <a:t> </a:t>
            </a:r>
            <a:r>
              <a:rPr lang="pl-PL" sz="1600" b="1" dirty="0">
                <a:latin typeface="Calibri"/>
                <a:ea typeface="Calibri"/>
                <a:cs typeface="Calibri"/>
              </a:rPr>
              <a:t>Przykrywanie miejsc przechowywania gnojowicy </a:t>
            </a:r>
            <a:r>
              <a:rPr lang="pl-PL" sz="1600" dirty="0">
                <a:latin typeface="Calibri"/>
                <a:ea typeface="Calibri"/>
                <a:cs typeface="Calibri"/>
              </a:rPr>
              <a:t>(przykrycie otwartych zbiorników na gnojowicę szczelnym pokryciem np.: folia na stelażu / płyty betonowe / materiały kompozytowe. Można zamontować flary do spalania metanu)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/>
                <a:ea typeface="Calibri"/>
                <a:cs typeface="Calibri"/>
              </a:rPr>
              <a:t> </a:t>
            </a:r>
            <a:r>
              <a:rPr lang="pl-PL" sz="1600" b="1" dirty="0">
                <a:latin typeface="Calibri"/>
                <a:ea typeface="Calibri"/>
                <a:cs typeface="Calibri"/>
              </a:rPr>
              <a:t>Skrócenie długości opasu bydła mięsnego </a:t>
            </a:r>
            <a:r>
              <a:rPr lang="pl-PL" sz="1600" dirty="0">
                <a:latin typeface="Calibri"/>
                <a:ea typeface="Calibri"/>
                <a:cs typeface="Calibri"/>
              </a:rPr>
              <a:t>(średni wiek do uboju nie więcej niż 21 dla buhajków oraz 23 m-ce wolce i jałówki)</a:t>
            </a:r>
          </a:p>
          <a:p>
            <a:pPr marL="0" indent="0">
              <a:buNone/>
            </a:pPr>
            <a:endParaRPr lang="pl-PL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accent5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Lub z pełnej listy opracowanej przez Instytutu Zootechniki Balice Państwowy Instytut Badawczy:</a:t>
            </a:r>
          </a:p>
          <a:p>
            <a:pPr marL="0" indent="0" algn="ctr">
              <a:buNone/>
            </a:pPr>
            <a:r>
              <a:rPr lang="pl-PL" sz="3100" b="1" dirty="0">
                <a:latin typeface="Calibri"/>
                <a:ea typeface="Calibri"/>
                <a:cs typeface="Calibri"/>
              </a:rPr>
              <a:t> https://kalkulatorghg.iz.edu.pl/katalog/</a:t>
            </a:r>
          </a:p>
        </p:txBody>
      </p:sp>
    </p:spTree>
    <p:extLst>
      <p:ext uri="{BB962C8B-B14F-4D97-AF65-F5344CB8AC3E}">
        <p14:creationId xmlns:p14="http://schemas.microsoft.com/office/powerpoint/2010/main" val="1815791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B51DF-BF6A-B45C-3EEC-0E031F4AC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D6F9B72-C93C-2E22-23AC-DCB16251C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pic>
        <p:nvPicPr>
          <p:cNvPr id="4" name="Obraz 3" descr="Obraz zawierający tekst, zrzut ekranu, Czcionka, czarne i białe&#10;&#10;Opis wygenerowany automatycznie">
            <a:extLst>
              <a:ext uri="{FF2B5EF4-FFF2-40B4-BE49-F238E27FC236}">
                <a16:creationId xmlns:a16="http://schemas.microsoft.com/office/drawing/2014/main" id="{147B8403-DD90-2557-9BCC-5F92D5108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37559"/>
            <a:ext cx="681990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38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A9973-9075-C3CC-3A2E-6C6C55913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44B7996E-F01D-D899-AA8A-5534946B98C3}"/>
              </a:ext>
            </a:extLst>
          </p:cNvPr>
          <p:cNvSpPr txBox="1"/>
          <p:nvPr/>
        </p:nvSpPr>
        <p:spPr>
          <a:xfrm>
            <a:off x="268454" y="411158"/>
            <a:ext cx="9876087" cy="93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400" b="1" dirty="0">
                <a:latin typeface="Calibri"/>
                <a:ea typeface="Calibri"/>
                <a:cs typeface="Calibri"/>
              </a:rPr>
              <a:t>OKREŚLENIA I WYMAGANIA PRODUKTÓW UMIESZCZANYCH NA CERTYFIKACIE QMP - BYDŁO</a:t>
            </a:r>
            <a:endParaRPr lang="pl-PL" sz="2400" dirty="0">
              <a:latin typeface="Calibri"/>
              <a:ea typeface="Calibri"/>
              <a:cs typeface="Calibri"/>
            </a:endParaRPr>
          </a:p>
          <a:p>
            <a:endParaRPr lang="pl-PL" sz="7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856F549-F451-C3BC-EAEB-2DAEA933A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7E28A4B-79C0-E684-D42B-3B5AF7110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92100AFA-DE6C-4C2A-8327-D14E33A71D6C}"/>
              </a:ext>
            </a:extLst>
          </p:cNvPr>
          <p:cNvSpPr>
            <a:spLocks noGrp="1"/>
          </p:cNvSpPr>
          <p:nvPr/>
        </p:nvSpPr>
        <p:spPr>
          <a:xfrm>
            <a:off x="883432" y="1852464"/>
            <a:ext cx="9804903" cy="40960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u="sng" dirty="0">
                <a:latin typeface="Calibri" panose="020F0502020204030204" pitchFamily="34" charset="0"/>
                <a:cs typeface="Calibri" panose="020F0502020204030204" pitchFamily="34" charset="0"/>
              </a:rPr>
              <a:t>Produkty wpisywane na certyfikat: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Opas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– samiec lub samica (w przypadku samców do 30 miesiąca życia)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000" b="1" dirty="0">
                <a:latin typeface="Calibri" panose="020F0502020204030204" pitchFamily="34" charset="0"/>
                <a:cs typeface="Calibri" panose="020F0502020204030204" pitchFamily="34" charset="0"/>
              </a:rPr>
              <a:t>Krowa mamka 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od </a:t>
            </a:r>
            <a:r>
              <a:rPr lang="pl-PL" sz="2000" i="1" dirty="0">
                <a:latin typeface="Calibri" panose="020F0502020204030204" pitchFamily="34" charset="0"/>
                <a:cs typeface="Calibri" panose="020F0502020204030204" pitchFamily="34" charset="0"/>
              </a:rPr>
              <a:t>24 miesiąca życia</a:t>
            </a: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u="sng" dirty="0">
                <a:latin typeface="Calibri" panose="020F0502020204030204" pitchFamily="34" charset="0"/>
                <a:cs typeface="Calibri" panose="020F0502020204030204" pitchFamily="34" charset="0"/>
              </a:rPr>
              <a:t>Termin możliwej sprzedaży z oznakowaniem systemu QMP: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2 miesiące + 1 dzień od daty objęcia system* </a:t>
            </a:r>
          </a:p>
          <a:p>
            <a:pPr>
              <a:buFont typeface="Wingdings" panose="05000000000000000000" pitchFamily="2" charset="2"/>
              <a:buChar char="q"/>
            </a:pPr>
            <a:endParaRPr lang="pl-PL" sz="2000" dirty="0"/>
          </a:p>
          <a:p>
            <a:pPr marL="0" indent="0">
              <a:buNone/>
            </a:pPr>
            <a:r>
              <a:rPr lang="pl-PL" u="sng" dirty="0">
                <a:latin typeface="Calibri" panose="020F0502020204030204" pitchFamily="34" charset="0"/>
                <a:cs typeface="Calibri" panose="020F0502020204030204" pitchFamily="34" charset="0"/>
              </a:rPr>
              <a:t>Certyfikat jest ważny przez okres </a:t>
            </a:r>
            <a:r>
              <a:rPr lang="pl-PL" b="1" u="sng" dirty="0">
                <a:latin typeface="Calibri" panose="020F0502020204030204" pitchFamily="34" charset="0"/>
                <a:cs typeface="Calibri" panose="020F0502020204030204" pitchFamily="34" charset="0"/>
              </a:rPr>
              <a:t>do 12 miesięcy</a:t>
            </a:r>
            <a:endParaRPr lang="pl-PL" sz="4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906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3D9E2-BA01-9C19-D10C-7CC9DD3F5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EDB552D-09C1-C6F1-21F0-EB3E99916709}"/>
              </a:ext>
            </a:extLst>
          </p:cNvPr>
          <p:cNvSpPr txBox="1"/>
          <p:nvPr/>
        </p:nvSpPr>
        <p:spPr>
          <a:xfrm>
            <a:off x="-1971" y="260530"/>
            <a:ext cx="10168360" cy="10926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/>
            <a:r>
              <a:rPr lang="pl-PL" sz="4000" b="1" dirty="0">
                <a:latin typeface="Calibri"/>
                <a:ea typeface="Calibri"/>
                <a:cs typeface="Calibri"/>
              </a:rPr>
              <a:t>Standardy systemu QMP</a:t>
            </a:r>
          </a:p>
          <a:p>
            <a:endParaRPr lang="pl-PL" sz="7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5D17C96-A4FD-8B07-7446-D24978897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6180E37-1F3A-CD37-704A-50AFDBF25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322C3F0-86DA-16CF-1EE4-F02F53862EFA}"/>
              </a:ext>
            </a:extLst>
          </p:cNvPr>
          <p:cNvSpPr>
            <a:spLocks noGrp="1"/>
          </p:cNvSpPr>
          <p:nvPr/>
        </p:nvSpPr>
        <p:spPr>
          <a:xfrm>
            <a:off x="1501008" y="2816141"/>
            <a:ext cx="9196781" cy="2639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pl-PL" sz="3200" dirty="0">
                <a:latin typeface="Calibri"/>
                <a:ea typeface="Calibri"/>
                <a:cs typeface="Calibri"/>
              </a:rPr>
              <a:t>QMP- </a:t>
            </a:r>
            <a:r>
              <a:rPr lang="pl-PL" sz="3200" b="1" dirty="0">
                <a:solidFill>
                  <a:srgbClr val="8B0018"/>
                </a:solidFill>
                <a:latin typeface="Calibri"/>
                <a:ea typeface="Calibri"/>
                <a:cs typeface="Calibri"/>
              </a:rPr>
              <a:t>Bydło</a:t>
            </a:r>
            <a:r>
              <a:rPr lang="pl-PL" sz="3200" dirty="0">
                <a:latin typeface="Calibri"/>
                <a:ea typeface="Calibri"/>
                <a:cs typeface="Calibri"/>
              </a:rPr>
              <a:t> w zakresie produkcji żywca wołowego;</a:t>
            </a:r>
          </a:p>
          <a:p>
            <a:pPr fontAlgn="base"/>
            <a:r>
              <a:rPr lang="pl-PL" sz="3200" dirty="0">
                <a:latin typeface="Calibri"/>
                <a:ea typeface="Calibri"/>
                <a:cs typeface="Calibri"/>
              </a:rPr>
              <a:t>QMP- </a:t>
            </a:r>
            <a:r>
              <a:rPr lang="pl-PL" sz="3200" b="1" dirty="0">
                <a:solidFill>
                  <a:srgbClr val="8B0018"/>
                </a:solidFill>
                <a:latin typeface="Calibri"/>
                <a:ea typeface="Calibri"/>
                <a:cs typeface="Calibri"/>
              </a:rPr>
              <a:t>Pasze</a:t>
            </a:r>
            <a:r>
              <a:rPr lang="pl-PL" sz="3200" dirty="0">
                <a:latin typeface="Calibri"/>
                <a:ea typeface="Calibri"/>
                <a:cs typeface="Calibri"/>
              </a:rPr>
              <a:t> w zakresie przetwórstwa pasz;</a:t>
            </a:r>
          </a:p>
          <a:p>
            <a:pPr fontAlgn="base"/>
            <a:r>
              <a:rPr lang="pl-PL" sz="3200" dirty="0">
                <a:latin typeface="Calibri"/>
                <a:ea typeface="Calibri"/>
                <a:cs typeface="Calibri"/>
              </a:rPr>
              <a:t>QMP- </a:t>
            </a:r>
            <a:r>
              <a:rPr lang="pl-PL" sz="3200" b="1" dirty="0">
                <a:solidFill>
                  <a:srgbClr val="8B0018"/>
                </a:solidFill>
                <a:latin typeface="Calibri"/>
                <a:ea typeface="Calibri"/>
                <a:cs typeface="Calibri"/>
              </a:rPr>
              <a:t>Transport</a:t>
            </a:r>
            <a:r>
              <a:rPr lang="pl-PL" sz="3200" dirty="0">
                <a:latin typeface="Calibri"/>
                <a:ea typeface="Calibri"/>
                <a:cs typeface="Calibri"/>
              </a:rPr>
              <a:t> w zakresie transportu zwierząt;</a:t>
            </a:r>
          </a:p>
          <a:p>
            <a:pPr fontAlgn="base"/>
            <a:r>
              <a:rPr lang="pl-PL" sz="3200" dirty="0">
                <a:latin typeface="Calibri"/>
                <a:ea typeface="Calibri"/>
                <a:cs typeface="Calibri"/>
              </a:rPr>
              <a:t>QMP- </a:t>
            </a:r>
            <a:r>
              <a:rPr lang="pl-PL" sz="3200" b="1" dirty="0">
                <a:solidFill>
                  <a:srgbClr val="8B0018"/>
                </a:solidFill>
                <a:latin typeface="Calibri"/>
                <a:ea typeface="Calibri"/>
                <a:cs typeface="Calibri"/>
              </a:rPr>
              <a:t>Mięso</a:t>
            </a:r>
            <a:r>
              <a:rPr lang="pl-PL" sz="3200" dirty="0">
                <a:latin typeface="Calibri"/>
                <a:ea typeface="Calibri"/>
                <a:cs typeface="Calibri"/>
              </a:rPr>
              <a:t> w zakresie przetwórstwa mięsa.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01987B0-D91F-51F0-C14D-D0AE7921A656}"/>
              </a:ext>
            </a:extLst>
          </p:cNvPr>
          <p:cNvSpPr txBox="1"/>
          <p:nvPr/>
        </p:nvSpPr>
        <p:spPr>
          <a:xfrm>
            <a:off x="548650" y="1874361"/>
            <a:ext cx="878669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200" u="sng" dirty="0"/>
              <a:t>Opracowano cztery kategorie standardów:</a:t>
            </a:r>
          </a:p>
        </p:txBody>
      </p:sp>
    </p:spTree>
    <p:extLst>
      <p:ext uri="{BB962C8B-B14F-4D97-AF65-F5344CB8AC3E}">
        <p14:creationId xmlns:p14="http://schemas.microsoft.com/office/powerpoint/2010/main" val="774257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67073" y="728422"/>
            <a:ext cx="8329189" cy="748451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pl-PL" sz="3200" b="1" i="1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Czy muszę być członkiem PZPBM?</a:t>
            </a:r>
            <a:endParaRPr lang="pl-PL" sz="3200" i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67073" y="1660079"/>
            <a:ext cx="9216428" cy="12525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pl-PL" sz="2400" b="1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Osoba zainteresowana przystąpieniem do systemu QMP powinna podpisać i złożyć do wybranej Jednostki Certyfikującej jedynie </a:t>
            </a:r>
            <a:r>
              <a:rPr lang="pl-PL" sz="2400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oryginał</a:t>
            </a:r>
            <a:r>
              <a:rPr lang="pl-PL" sz="2400" b="1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deklaracji przystąpienia</a:t>
            </a:r>
            <a:r>
              <a:rPr lang="pl-PL" sz="2400" b="1" u="sng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do systemu QMP.</a:t>
            </a:r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2263B12-B922-BC2F-0977-C32996CEEB12}"/>
              </a:ext>
            </a:extLst>
          </p:cNvPr>
          <p:cNvSpPr txBox="1"/>
          <p:nvPr/>
        </p:nvSpPr>
        <p:spPr>
          <a:xfrm>
            <a:off x="1367073" y="3488944"/>
            <a:ext cx="921642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pl-PL" sz="3200" b="1" i="1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Czy wszystkie krowy lub opasy muszą spełniać wymogi systemu QMP?</a:t>
            </a:r>
            <a:endParaRPr lang="pl-PL"/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5A482ED4-FB8B-356F-584F-F85C170AB6DD}"/>
              </a:ext>
            </a:extLst>
          </p:cNvPr>
          <p:cNvSpPr txBox="1">
            <a:spLocks/>
          </p:cNvSpPr>
          <p:nvPr/>
        </p:nvSpPr>
        <p:spPr>
          <a:xfrm>
            <a:off x="1367073" y="4824654"/>
            <a:ext cx="5218568" cy="539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</a:t>
            </a:r>
          </a:p>
        </p:txBody>
      </p:sp>
      <p:pic>
        <p:nvPicPr>
          <p:cNvPr id="8" name="Obraz 7" descr="Obraz zawierający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AA7A981-F72A-7FCF-6631-D1D1CB6D5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377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424779"/>
            <a:ext cx="10515600" cy="896293"/>
          </a:xfrm>
        </p:spPr>
        <p:txBody>
          <a:bodyPr>
            <a:normAutofit/>
          </a:bodyPr>
          <a:lstStyle/>
          <a:p>
            <a:pPr marL="228600" lvl="0" indent="-228600" fontAlgn="base">
              <a:spcBef>
                <a:spcPts val="1000"/>
              </a:spcBef>
            </a:pPr>
            <a:r>
              <a:rPr lang="pl-PL" sz="3600" b="1" i="1">
                <a:solidFill>
                  <a:srgbClr val="66666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Czy muszę stosować praktyki niskoemisyjne?</a:t>
            </a:r>
            <a:endParaRPr lang="pl-PL" sz="36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9847" y="3315811"/>
            <a:ext cx="10527397" cy="26777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buFont typeface="Wingdings" panose="05000000000000000000" pitchFamily="2" charset="2"/>
              <a:buChar char="§"/>
            </a:pPr>
            <a:r>
              <a:rPr lang="pl-PL" b="1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Uczestnicy Systemu QMP stosują metody produkcji zrównoważonej, niskoemisyjnej.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pl-PL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okresie </a:t>
            </a:r>
            <a:r>
              <a:rPr lang="pl-PL" b="1" u="sng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15 marca 2025 </a:t>
            </a:r>
            <a:r>
              <a:rPr lang="pl-PL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każdy z uczestników jest zobowiązany zastosować przynajmniej jedna praktykę niskoemisyjną.</a:t>
            </a:r>
            <a:br>
              <a:rPr lang="pl-PL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3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D035692B-29B6-601A-B04B-E0FF5F458CBA}"/>
              </a:ext>
            </a:extLst>
          </p:cNvPr>
          <p:cNvSpPr txBox="1">
            <a:spLocks/>
          </p:cNvSpPr>
          <p:nvPr/>
        </p:nvSpPr>
        <p:spPr>
          <a:xfrm>
            <a:off x="838200" y="590245"/>
            <a:ext cx="10515600" cy="70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pl-PL" sz="3600" b="1" i="1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Czy w QMP jest limit 150 DJP?</a:t>
            </a:r>
          </a:p>
          <a:p>
            <a:endParaRPr lang="pl-PL" sz="40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493ADB8-0707-6CC0-64DD-5E61CA1A6D9E}"/>
              </a:ext>
            </a:extLst>
          </p:cNvPr>
          <p:cNvSpPr txBox="1"/>
          <p:nvPr/>
        </p:nvSpPr>
        <p:spPr>
          <a:xfrm>
            <a:off x="838200" y="1240845"/>
            <a:ext cx="10515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Ważne! Dla uczestników systemu QMP: Został zniesiony limit 150 DJP.</a:t>
            </a:r>
          </a:p>
          <a:p>
            <a:endParaRPr lang="pl-PL"/>
          </a:p>
        </p:txBody>
      </p:sp>
      <p:pic>
        <p:nvPicPr>
          <p:cNvPr id="7" name="Obraz 6" descr="Obraz zawierający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0B9905C-F2AE-D724-415F-CFC2A59F5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046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A809293-4B25-DA8A-81DB-9F691A7D4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877909" y="1089898"/>
            <a:ext cx="966504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/>
              <a:t>Szanowni Państwo,</a:t>
            </a:r>
          </a:p>
          <a:p>
            <a:endParaRPr lang="pl-PL" sz="2000" dirty="0"/>
          </a:p>
          <a:p>
            <a:pPr algn="just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nawiązaniu do spotkania, pragnę przekazać istotne informacje dotyczące </a:t>
            </a:r>
            <a:r>
              <a:rPr lang="pl-PL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ekoschematu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„Dobrostan zwierząt”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oraz związanych z nim terminów.</a:t>
            </a:r>
          </a:p>
          <a:p>
            <a:pPr algn="just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Rolnicy zainteresowani uzyskaniem płatności w ramach tego </a:t>
            </a:r>
            <a:r>
              <a:rPr lang="pl-PL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ekoschematu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powinni złożyć wniosek do 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ARiMR w terminie od 15 marca do 15 maja 2025 roku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Dodatkowo, informuję, że:</a:t>
            </a:r>
          </a:p>
          <a:p>
            <a:pPr algn="just" fontAlgn="base"/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Uzyskanie certyfikatu QMP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- w dniu 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 lipca 2025 roku 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rolnik musi mieć aktywny certyfikat.</a:t>
            </a:r>
          </a:p>
          <a:p>
            <a:pPr algn="just" fontAlgn="base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certyfikatów wystawionych wcześniej, nawet w 2025 roku nie ma potrzeby wystawiania nowego certyfikatu przed 31 lipca 2026 r., jeśli w tej dacie poprzedni zachowuje swoją ważność. Ważne, aby zachować ciągłość minimum przez cały okres rozliczeniowy do 14 marca 2026 roku.</a:t>
            </a:r>
          </a:p>
          <a:p>
            <a:pPr algn="just"/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Przekazanie certyfikatu do ARiMR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powinno nastąpić 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najpóźniej do 21 marca 2026 roku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8B00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1087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0D7D9B-253D-18FB-E96A-3A2E5403D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0E072F5-48D3-7E4C-3267-511A97F7B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288" y="3602227"/>
            <a:ext cx="4130472" cy="1785845"/>
          </a:xfrm>
          <a:prstGeom prst="rect">
            <a:avLst/>
          </a:prstGeom>
          <a:ln>
            <a:noFill/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0CA698C-A414-D387-8199-55BBBFC328BF}"/>
              </a:ext>
            </a:extLst>
          </p:cNvPr>
          <p:cNvSpPr txBox="1"/>
          <p:nvPr/>
        </p:nvSpPr>
        <p:spPr>
          <a:xfrm>
            <a:off x="2601481" y="3009316"/>
            <a:ext cx="698903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l-PL" sz="3200" b="1">
                <a:latin typeface="Calibri"/>
                <a:ea typeface="Calibri"/>
                <a:cs typeface="Calibri"/>
              </a:rPr>
              <a:t>Jednostka certyfikująca eCO2 sp. z o.o.</a:t>
            </a:r>
            <a:r>
              <a:rPr lang="pl-PL" sz="3200" b="1">
                <a:latin typeface="Abadi"/>
              </a:rPr>
              <a:t>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26F7491-BE01-779D-17D3-DA7A575C5F48}"/>
              </a:ext>
            </a:extLst>
          </p:cNvPr>
          <p:cNvSpPr txBox="1"/>
          <p:nvPr/>
        </p:nvSpPr>
        <p:spPr>
          <a:xfrm>
            <a:off x="1548401" y="1181489"/>
            <a:ext cx="8777955" cy="15696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4800" b="1">
                <a:ln/>
                <a:solidFill>
                  <a:srgbClr val="8B0018"/>
                </a:solidFill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Dokumentacja</a:t>
            </a:r>
            <a:br>
              <a:rPr lang="pl-PL" sz="4800" b="1">
                <a:ln/>
                <a:solidFill>
                  <a:srgbClr val="8B0018"/>
                </a:solidFill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pl-PL" sz="4800" b="1">
                <a:ln/>
                <a:solidFill>
                  <a:srgbClr val="8B0018"/>
                </a:solidFill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w Systemie QMP</a:t>
            </a:r>
            <a:endParaRPr lang="pl-PL" sz="4000" b="1">
              <a:ln/>
              <a:solidFill>
                <a:srgbClr val="8B0018"/>
              </a:solidFill>
              <a:latin typeface="Aptos Display" panose="020B0004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50CD1FA-EA14-6CAE-1B8F-C3FA70A20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486" y="874498"/>
            <a:ext cx="1962706" cy="1962706"/>
          </a:xfrm>
          <a:prstGeom prst="rect">
            <a:avLst/>
          </a:prstGeom>
        </p:spPr>
      </p:pic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36C1A58E-5E1A-C9C1-5BFD-625AC9CE56AB}"/>
              </a:ext>
            </a:extLst>
          </p:cNvPr>
          <p:cNvCxnSpPr/>
          <p:nvPr/>
        </p:nvCxnSpPr>
        <p:spPr>
          <a:xfrm>
            <a:off x="2333001" y="2837204"/>
            <a:ext cx="7525997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8A83686-0B13-E73D-CDF0-3B5A83C06EBC}"/>
              </a:ext>
            </a:extLst>
          </p:cNvPr>
          <p:cNvSpPr txBox="1"/>
          <p:nvPr/>
        </p:nvSpPr>
        <p:spPr>
          <a:xfrm>
            <a:off x="7168934" y="5830016"/>
            <a:ext cx="482159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pl-PL" sz="2400" b="1" i="1">
                <a:ln/>
                <a:latin typeface="Calibri"/>
                <a:ea typeface="Calibri"/>
                <a:cs typeface="Calibri"/>
              </a:rPr>
              <a:t>Specjalista ds. certyfikacji QMP</a:t>
            </a:r>
            <a:br>
              <a:rPr lang="pl-PL" sz="2400" b="1" i="1">
                <a:ln/>
                <a:latin typeface="Calibri"/>
                <a:ea typeface="Calibri"/>
                <a:cs typeface="Calibri"/>
              </a:rPr>
            </a:br>
            <a:r>
              <a:rPr lang="pl-PL" sz="2400" b="1" i="1">
                <a:ln/>
                <a:latin typeface="Calibri"/>
                <a:ea typeface="Roboto"/>
                <a:cs typeface="Calibri"/>
              </a:rPr>
              <a:t>mgr inż. Ewa </a:t>
            </a:r>
            <a:r>
              <a:rPr lang="pl-PL" sz="2400" b="1" i="1" err="1">
                <a:ln/>
                <a:latin typeface="Calibri"/>
                <a:ea typeface="Roboto"/>
                <a:cs typeface="Calibri"/>
              </a:rPr>
              <a:t>Czebanik</a:t>
            </a:r>
            <a:endParaRPr lang="pl-PL" b="1" i="1">
              <a:ln/>
              <a:latin typeface="Calibri"/>
              <a:ea typeface="Robot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4341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C0B00-133B-459D-5589-833179CDA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451F69B-3E68-D50D-A2B5-464679F3A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359" y="1367170"/>
            <a:ext cx="3198312" cy="3198312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42B5443-2936-0F0E-0CC4-5F036F3A0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850009"/>
              </p:ext>
            </p:extLst>
          </p:nvPr>
        </p:nvGraphicFramePr>
        <p:xfrm>
          <a:off x="0" y="483781"/>
          <a:ext cx="9436394" cy="4968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8323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64C10-12A5-FA49-ACE4-F26C0F662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888BEED-5FA1-C782-81D0-54CA0738772B}"/>
              </a:ext>
            </a:extLst>
          </p:cNvPr>
          <p:cNvSpPr txBox="1"/>
          <p:nvPr/>
        </p:nvSpPr>
        <p:spPr>
          <a:xfrm>
            <a:off x="321617" y="260530"/>
            <a:ext cx="9876087" cy="10618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endParaRPr lang="pl-PL" sz="1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PRZEBIEG PROCESU CERTYFIKACJI</a:t>
            </a:r>
          </a:p>
          <a:p>
            <a:pPr lvl="1"/>
            <a:endParaRPr lang="pl-PL" sz="1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8C98F0B-3116-059A-2176-2658CED15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798C28E-D1AE-E573-E194-232859ADF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pic>
        <p:nvPicPr>
          <p:cNvPr id="8" name="Obraz 7" descr="Osoba siedząca i pisząca">
            <a:extLst>
              <a:ext uri="{FF2B5EF4-FFF2-40B4-BE49-F238E27FC236}">
                <a16:creationId xmlns:a16="http://schemas.microsoft.com/office/drawing/2014/main" id="{6B9AF4AA-71D0-4D08-5B63-774E1E422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1" y="2801606"/>
            <a:ext cx="3232032" cy="2153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EF62A8F-EAB8-60CE-754B-50160F7AF8EC}"/>
              </a:ext>
            </a:extLst>
          </p:cNvPr>
          <p:cNvSpPr txBox="1"/>
          <p:nvPr/>
        </p:nvSpPr>
        <p:spPr>
          <a:xfrm>
            <a:off x="215248" y="2039400"/>
            <a:ext cx="3588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1. WYPEŁNIENE DOKUMENTACJI ZGŁOSZENIOWEJ</a:t>
            </a:r>
          </a:p>
        </p:txBody>
      </p:sp>
      <p:sp>
        <p:nvSpPr>
          <p:cNvPr id="14" name="Strzałka: w prawo 13">
            <a:extLst>
              <a:ext uri="{FF2B5EF4-FFF2-40B4-BE49-F238E27FC236}">
                <a16:creationId xmlns:a16="http://schemas.microsoft.com/office/drawing/2014/main" id="{92355BC3-D4CA-7786-B83D-0632B91C9689}"/>
              </a:ext>
            </a:extLst>
          </p:cNvPr>
          <p:cNvSpPr/>
          <p:nvPr/>
        </p:nvSpPr>
        <p:spPr>
          <a:xfrm rot="20397455">
            <a:off x="3870136" y="2879191"/>
            <a:ext cx="2216743" cy="4449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: w prawo 14">
            <a:extLst>
              <a:ext uri="{FF2B5EF4-FFF2-40B4-BE49-F238E27FC236}">
                <a16:creationId xmlns:a16="http://schemas.microsoft.com/office/drawing/2014/main" id="{E8A80CCD-5294-E6C7-21A7-19492BCFDA4E}"/>
              </a:ext>
            </a:extLst>
          </p:cNvPr>
          <p:cNvSpPr/>
          <p:nvPr/>
        </p:nvSpPr>
        <p:spPr>
          <a:xfrm rot="1695646">
            <a:off x="3803400" y="4188798"/>
            <a:ext cx="2216743" cy="4449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 descr="Obraz zawierający tekst, stacjonarny, koperta, Produkty papierowe&#10;&#10;Opis wygenerowany automatycznie">
            <a:extLst>
              <a:ext uri="{FF2B5EF4-FFF2-40B4-BE49-F238E27FC236}">
                <a16:creationId xmlns:a16="http://schemas.microsoft.com/office/drawing/2014/main" id="{29BDD1F5-EA69-63FC-BEE0-34A63BF71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43846" y="4289380"/>
            <a:ext cx="2607198" cy="1764204"/>
          </a:xfrm>
          <a:prstGeom prst="rect">
            <a:avLst/>
          </a:prstGeom>
          <a:ln>
            <a:noFill/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6371C07-58FE-6D87-9798-5BF7E5F85A5F}"/>
              </a:ext>
            </a:extLst>
          </p:cNvPr>
          <p:cNvSpPr txBox="1"/>
          <p:nvPr/>
        </p:nvSpPr>
        <p:spPr>
          <a:xfrm>
            <a:off x="4621337" y="3524454"/>
            <a:ext cx="1873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>
                <a:latin typeface="Calibri" panose="020F0502020204030204" pitchFamily="34" charset="0"/>
                <a:cs typeface="Calibri" panose="020F0502020204030204" pitchFamily="34" charset="0"/>
              </a:rPr>
              <a:t>2. WYSYŁKA DO JEDNOSTKI</a:t>
            </a:r>
          </a:p>
        </p:txBody>
      </p:sp>
      <p:pic>
        <p:nvPicPr>
          <p:cNvPr id="29" name="Obraz 28" descr="Obraz zawierający design, tekst, logo, Czcionka&#10;&#10;Opis wygenerowany automatycznie">
            <a:extLst>
              <a:ext uri="{FF2B5EF4-FFF2-40B4-BE49-F238E27FC236}">
                <a16:creationId xmlns:a16="http://schemas.microsoft.com/office/drawing/2014/main" id="{872B5A33-AC1B-4B85-E5D3-96341BD8F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360652" y="1734419"/>
            <a:ext cx="1751471" cy="1457465"/>
          </a:xfrm>
          <a:prstGeom prst="rect">
            <a:avLst/>
          </a:prstGeom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0B4636C7-F13A-310D-0ADC-D0FEF5C272BC}"/>
              </a:ext>
            </a:extLst>
          </p:cNvPr>
          <p:cNvSpPr txBox="1"/>
          <p:nvPr/>
        </p:nvSpPr>
        <p:spPr>
          <a:xfrm>
            <a:off x="3668868" y="9378231"/>
            <a:ext cx="43995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8" tooltip="https://tantilink.blogspot.com/2017/01/e-mail-usa-e-getta-come-registrarsi-nei.html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9" tooltip="https://creativecommons.org/licenses/by-sa/3.0/"/>
              </a:rPr>
              <a:t>CC BY-SA</a:t>
            </a:r>
            <a:endParaRPr lang="pl-PL" sz="900"/>
          </a:p>
        </p:txBody>
      </p:sp>
      <p:sp>
        <p:nvSpPr>
          <p:cNvPr id="31" name="Znak plus 30">
            <a:extLst>
              <a:ext uri="{FF2B5EF4-FFF2-40B4-BE49-F238E27FC236}">
                <a16:creationId xmlns:a16="http://schemas.microsoft.com/office/drawing/2014/main" id="{B2633396-D6FC-16AE-89A5-CBBF11C3311C}"/>
              </a:ext>
            </a:extLst>
          </p:cNvPr>
          <p:cNvSpPr/>
          <p:nvPr/>
        </p:nvSpPr>
        <p:spPr>
          <a:xfrm>
            <a:off x="8542013" y="3524454"/>
            <a:ext cx="634159" cy="628396"/>
          </a:xfrm>
          <a:prstGeom prst="mathPlu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4DF5529C-94FD-C985-2929-9BDFD64B5A21}"/>
              </a:ext>
            </a:extLst>
          </p:cNvPr>
          <p:cNvSpPr txBox="1"/>
          <p:nvPr/>
        </p:nvSpPr>
        <p:spPr>
          <a:xfrm>
            <a:off x="9619539" y="2306383"/>
            <a:ext cx="187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>
                <a:latin typeface="Calibri" panose="020F0502020204030204" pitchFamily="34" charset="0"/>
                <a:cs typeface="Calibri" panose="020F0502020204030204" pitchFamily="34" charset="0"/>
              </a:rPr>
              <a:t>OPŁATA I RATY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E851FCB-60B8-6330-A5EA-B250E6A35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140" y="2807969"/>
            <a:ext cx="3178334" cy="34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57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36FAE-89E5-93CC-11BB-D40EC50B0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7AFCB44-FF12-318F-9A9A-8491E87B1B3C}"/>
              </a:ext>
            </a:extLst>
          </p:cNvPr>
          <p:cNvSpPr txBox="1"/>
          <p:nvPr/>
        </p:nvSpPr>
        <p:spPr>
          <a:xfrm>
            <a:off x="321617" y="260530"/>
            <a:ext cx="9876087" cy="1200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Dokumenty w Systemie QMP</a:t>
            </a:r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AFD0CC1-A4AA-54E3-6B22-91AF66B79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FED67F3-25C9-6696-27FC-C5C70F103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0B55776-F183-08FD-8D64-46263CE37131}"/>
              </a:ext>
            </a:extLst>
          </p:cNvPr>
          <p:cNvSpPr txBox="1"/>
          <p:nvPr/>
        </p:nvSpPr>
        <p:spPr>
          <a:xfrm>
            <a:off x="1932123" y="1815589"/>
            <a:ext cx="9288505" cy="3077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200" b="1" dirty="0">
                <a:latin typeface="Calibri"/>
                <a:ea typeface="Calibri"/>
                <a:cs typeface="Calibri"/>
              </a:rPr>
              <a:t>DOKUMENTY OBLIGATORYJNE (w momencie zgłoszenia):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l-PL" sz="2200" b="1" dirty="0">
                <a:solidFill>
                  <a:schemeClr val="accent5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Wniosek o certyfikację QMP – Bydło</a:t>
            </a:r>
            <a:r>
              <a:rPr lang="pl-PL" sz="2200" dirty="0">
                <a:solidFill>
                  <a:srgbClr val="8B001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2200" dirty="0">
                <a:latin typeface="Calibri"/>
                <a:ea typeface="Calibri"/>
                <a:cs typeface="Calibri"/>
              </a:rPr>
              <a:t>i/lub QMP Mięso, Transport, Pasza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l-PL" sz="2200" b="1" dirty="0">
                <a:solidFill>
                  <a:srgbClr val="8B0018"/>
                </a:solidFill>
                <a:latin typeface="Calibri"/>
                <a:ea typeface="Calibri"/>
                <a:cs typeface="Calibri"/>
              </a:rPr>
              <a:t>Deklaracja przystąpienia do systemu QMP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l-PL" sz="2200" b="1" dirty="0">
                <a:latin typeface="Calibri"/>
                <a:ea typeface="Calibri"/>
                <a:cs typeface="Calibri"/>
              </a:rPr>
              <a:t>Umowa o certyfikację QMP </a:t>
            </a:r>
            <a:r>
              <a:rPr lang="pl-PL" sz="2200" dirty="0">
                <a:latin typeface="Calibri"/>
                <a:ea typeface="Calibri"/>
                <a:cs typeface="Calibri"/>
              </a:rPr>
              <a:t>(2 egzemplarze</a:t>
            </a:r>
            <a:r>
              <a:rPr lang="pl-PL" sz="2200" b="1" dirty="0">
                <a:latin typeface="Calibri"/>
                <a:ea typeface="Calibri"/>
                <a:cs typeface="Calibri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l-PL" sz="2200" b="1" dirty="0">
                <a:latin typeface="Calibri"/>
                <a:ea typeface="Calibri"/>
                <a:cs typeface="Calibri"/>
              </a:rPr>
              <a:t>Formularz samokontroli QMP – Bydło </a:t>
            </a:r>
            <a:r>
              <a:rPr lang="pl-PL" sz="2200" dirty="0">
                <a:latin typeface="Calibri"/>
                <a:ea typeface="Calibri"/>
                <a:cs typeface="Calibri"/>
              </a:rPr>
              <a:t>i/lub Transport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l-PL" sz="2200" b="1" dirty="0">
                <a:latin typeface="Calibri"/>
                <a:ea typeface="Calibri"/>
                <a:cs typeface="Calibri"/>
              </a:rPr>
              <a:t>Lista metod redukcji gazów cieplarnianych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l-PL" sz="2200" dirty="0">
                <a:latin typeface="Calibri"/>
                <a:ea typeface="Calibri"/>
                <a:cs typeface="Calibri"/>
              </a:rPr>
              <a:t>Plan Produkcji QMP – Mięso i/lub Transport i/lub Pasza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l-PL" sz="2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pl-PL" b="1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73B8F80-71C6-3F81-60FA-784B9228E6A5}"/>
              </a:ext>
            </a:extLst>
          </p:cNvPr>
          <p:cNvSpPr txBox="1"/>
          <p:nvPr/>
        </p:nvSpPr>
        <p:spPr>
          <a:xfrm>
            <a:off x="577991" y="4669211"/>
            <a:ext cx="5694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DOKUMENTY DO OKAZANIA W MOMENCIE KONTROLI: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>
                <a:latin typeface="Calibri" panose="020F0502020204030204" pitchFamily="34" charset="0"/>
                <a:cs typeface="Calibri" panose="020F0502020204030204" pitchFamily="34" charset="0"/>
              </a:rPr>
              <a:t>Plan kontroli zdrowia bydła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>
                <a:latin typeface="Calibri" panose="020F0502020204030204" pitchFamily="34" charset="0"/>
                <a:cs typeface="Calibri" panose="020F0502020204030204" pitchFamily="34" charset="0"/>
              </a:rPr>
              <a:t>Plan żywienia zwierząt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D53A842-F170-824E-0809-890AEEEADA52}"/>
              </a:ext>
            </a:extLst>
          </p:cNvPr>
          <p:cNvSpPr txBox="1"/>
          <p:nvPr/>
        </p:nvSpPr>
        <p:spPr>
          <a:xfrm>
            <a:off x="7043605" y="4669211"/>
            <a:ext cx="4177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INNE DOKUMENTY: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pl-PL">
                <a:latin typeface="Calibri" panose="020F0502020204030204" pitchFamily="34" charset="0"/>
                <a:cs typeface="Calibri" panose="020F0502020204030204" pitchFamily="34" charset="0"/>
              </a:rPr>
              <a:t>Pełnomocnictwo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pl-PL">
                <a:latin typeface="Calibri" panose="020F0502020204030204" pitchFamily="34" charset="0"/>
                <a:cs typeface="Calibri" panose="020F0502020204030204" pitchFamily="34" charset="0"/>
              </a:rPr>
              <a:t>Zlecone podwykonawstwo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pl-PL">
                <a:latin typeface="Calibri" panose="020F0502020204030204" pitchFamily="34" charset="0"/>
                <a:cs typeface="Calibri" panose="020F0502020204030204" pitchFamily="34" charset="0"/>
              </a:rPr>
              <a:t>Wniosek o rozszerzenie certyfikatu </a:t>
            </a:r>
          </a:p>
        </p:txBody>
      </p:sp>
      <p:pic>
        <p:nvPicPr>
          <p:cNvPr id="9" name="Grafika 8" descr="Podkładka — zaznaczone kontur">
            <a:extLst>
              <a:ext uri="{FF2B5EF4-FFF2-40B4-BE49-F238E27FC236}">
                <a16:creationId xmlns:a16="http://schemas.microsoft.com/office/drawing/2014/main" id="{8FF20549-F58F-92CF-7A5C-3AF71348C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372" y="2326304"/>
            <a:ext cx="1272160" cy="12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93971-19A7-8CFB-CADC-77AC622A6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1C9AD2A5-DA44-0074-B857-D69959C11452}"/>
              </a:ext>
            </a:extLst>
          </p:cNvPr>
          <p:cNvSpPr txBox="1"/>
          <p:nvPr/>
        </p:nvSpPr>
        <p:spPr>
          <a:xfrm>
            <a:off x="321617" y="260530"/>
            <a:ext cx="9876087" cy="1046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Wniosek o certyfikację QMP - Bydło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313A7FC-A4ED-64C4-32DF-A2F2A618F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878307C-4423-0ED5-11B2-29FC50E80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pic>
        <p:nvPicPr>
          <p:cNvPr id="10" name="Obraz 9" descr="Obraz zawierający tekst, Równolegle, numer, diagram&#10;&#10;Opis wygenerowany automatycznie">
            <a:extLst>
              <a:ext uri="{FF2B5EF4-FFF2-40B4-BE49-F238E27FC236}">
                <a16:creationId xmlns:a16="http://schemas.microsoft.com/office/drawing/2014/main" id="{E4C2A4FF-E284-BBE3-2A7C-E6527F2FC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155" y="1512614"/>
            <a:ext cx="5356849" cy="497738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trzałka: w prawo 3">
            <a:extLst>
              <a:ext uri="{FF2B5EF4-FFF2-40B4-BE49-F238E27FC236}">
                <a16:creationId xmlns:a16="http://schemas.microsoft.com/office/drawing/2014/main" id="{80CB9A86-AFC9-67BA-17C5-8C5FEDD82703}"/>
              </a:ext>
            </a:extLst>
          </p:cNvPr>
          <p:cNvSpPr/>
          <p:nvPr/>
        </p:nvSpPr>
        <p:spPr>
          <a:xfrm rot="2457024">
            <a:off x="6406699" y="1331684"/>
            <a:ext cx="609159" cy="361861"/>
          </a:xfrm>
          <a:prstGeom prst="rightArrow">
            <a:avLst/>
          </a:prstGeom>
          <a:solidFill>
            <a:srgbClr val="00B050"/>
          </a:solidFill>
          <a:ln>
            <a:solidFill>
              <a:srgbClr val="5AA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0B050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A181FF9-02B4-48D8-AAE0-2669C0F568F1}"/>
              </a:ext>
            </a:extLst>
          </p:cNvPr>
          <p:cNvSpPr txBox="1"/>
          <p:nvPr/>
        </p:nvSpPr>
        <p:spPr>
          <a:xfrm>
            <a:off x="8678067" y="1882395"/>
            <a:ext cx="105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  <p:pic>
        <p:nvPicPr>
          <p:cNvPr id="8" name="Obraz 7" descr="Obraz zawierający tekst, diagram, paragon, Równolegle&#10;&#10;Opis wygenerowany automatycznie">
            <a:extLst>
              <a:ext uri="{FF2B5EF4-FFF2-40B4-BE49-F238E27FC236}">
                <a16:creationId xmlns:a16="http://schemas.microsoft.com/office/drawing/2014/main" id="{96B00F9C-2549-6BA7-4369-2737205BB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82" y="1377530"/>
            <a:ext cx="3157716" cy="456596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743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866D1-12F8-17DA-C1DA-5C8578AF6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C1E3E9D-4871-4EF6-ED75-F219F02C4EA6}"/>
              </a:ext>
            </a:extLst>
          </p:cNvPr>
          <p:cNvSpPr txBox="1"/>
          <p:nvPr/>
        </p:nvSpPr>
        <p:spPr>
          <a:xfrm>
            <a:off x="321617" y="260530"/>
            <a:ext cx="9876087" cy="1046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Wniosek o certyfikację QMP – Bydło 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C550CD5-F1E6-0A17-AE00-E1828BEDC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B9F6338-BE04-274E-3B47-523FB6DF9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4CBC58B-AE7D-B32C-75DD-D0618D7BC7E6}"/>
              </a:ext>
            </a:extLst>
          </p:cNvPr>
          <p:cNvSpPr txBox="1"/>
          <p:nvPr/>
        </p:nvSpPr>
        <p:spPr>
          <a:xfrm>
            <a:off x="2668031" y="4906161"/>
            <a:ext cx="6428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Należy wpisać wszystkie zwierzęta w gospodarstwie: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Krowy mamki </a:t>
            </a:r>
            <a:r>
              <a:rPr lang="pl-PL">
                <a:latin typeface="Calibri" panose="020F0502020204030204" pitchFamily="34" charset="0"/>
                <a:cs typeface="Calibri" panose="020F0502020204030204" pitchFamily="34" charset="0"/>
              </a:rPr>
              <a:t>- powyżej 24 miesięcy,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cielęta</a:t>
            </a:r>
            <a:r>
              <a:rPr lang="pl-PL">
                <a:latin typeface="Calibri" panose="020F0502020204030204" pitchFamily="34" charset="0"/>
                <a:cs typeface="Calibri" panose="020F0502020204030204" pitchFamily="34" charset="0"/>
              </a:rPr>
              <a:t> - do 12 miesięcy,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jałówki</a:t>
            </a:r>
            <a:r>
              <a:rPr lang="pl-PL">
                <a:latin typeface="Calibri" panose="020F0502020204030204" pitchFamily="34" charset="0"/>
                <a:cs typeface="Calibri" panose="020F0502020204030204" pitchFamily="34" charset="0"/>
              </a:rPr>
              <a:t> (przeznaczone na remont stada) - powyżej 12 miesięcy,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bydło opasowe </a:t>
            </a:r>
            <a:r>
              <a:rPr lang="pl-PL">
                <a:latin typeface="Calibri" panose="020F0502020204030204" pitchFamily="34" charset="0"/>
                <a:cs typeface="Calibri" panose="020F0502020204030204" pitchFamily="34" charset="0"/>
              </a:rPr>
              <a:t>(jałówki, byczki, wolce) - powyżej 12 miesięcy,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buhaje</a:t>
            </a:r>
          </a:p>
        </p:txBody>
      </p:sp>
      <p:pic>
        <p:nvPicPr>
          <p:cNvPr id="19" name="Obraz 18" descr="Obraz zawierający tekst, linia, paragon, Czcionka&#10;&#10;Opis wygenerowany automatycznie">
            <a:extLst>
              <a:ext uri="{FF2B5EF4-FFF2-40B4-BE49-F238E27FC236}">
                <a16:creationId xmlns:a16="http://schemas.microsoft.com/office/drawing/2014/main" id="{9D40035A-349D-AF27-53A7-C268A7444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994" y="1828858"/>
            <a:ext cx="9414584" cy="290857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91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5A4E-BE0F-322A-82BF-CB1B1E07B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846E21B-BA56-4A7B-DBFC-A7A8C9F2F920}"/>
              </a:ext>
            </a:extLst>
          </p:cNvPr>
          <p:cNvSpPr txBox="1"/>
          <p:nvPr/>
        </p:nvSpPr>
        <p:spPr>
          <a:xfrm>
            <a:off x="321617" y="260530"/>
            <a:ext cx="9876087" cy="1046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Wniosek o certyfikację QMP – Bydło 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1346B26-66B1-C482-3D1E-8A7EF310E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13B6EB6-8101-B9A7-4732-27A9F47A2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pic>
        <p:nvPicPr>
          <p:cNvPr id="5" name="Obraz 4" descr="Obraz zawierający tekst, linia, zrzut ekranu, paragon&#10;&#10;Opis wygenerowany automatycznie">
            <a:extLst>
              <a:ext uri="{FF2B5EF4-FFF2-40B4-BE49-F238E27FC236}">
                <a16:creationId xmlns:a16="http://schemas.microsoft.com/office/drawing/2014/main" id="{1ABF6A49-C6B3-B4C9-D270-B5FA92EC0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13" y="2588683"/>
            <a:ext cx="10780373" cy="279767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437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DEE4C-BB12-F17C-39B3-FD15BF70B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DDF0086D-C133-1FD2-54AF-02CB11766DDD}"/>
              </a:ext>
            </a:extLst>
          </p:cNvPr>
          <p:cNvSpPr txBox="1"/>
          <p:nvPr/>
        </p:nvSpPr>
        <p:spPr>
          <a:xfrm>
            <a:off x="321617" y="260530"/>
            <a:ext cx="9876087" cy="1031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/>
            <a:r>
              <a:rPr lang="pl-PL" sz="3600" b="1" dirty="0">
                <a:latin typeface="Calibri"/>
                <a:ea typeface="Calibri"/>
                <a:cs typeface="Calibri"/>
              </a:rPr>
              <a:t>QMP bydło – certyfikowane obszary</a:t>
            </a:r>
          </a:p>
          <a:p>
            <a:endParaRPr lang="pl-PL" sz="7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399B8CA-74DE-C837-AD36-D3E7260D1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FCE4D32-AFA9-34AC-4B75-98A04A534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56DB31A4-E875-8902-FA61-D43CE7035079}"/>
              </a:ext>
            </a:extLst>
          </p:cNvPr>
          <p:cNvSpPr>
            <a:spLocks noGrp="1"/>
          </p:cNvSpPr>
          <p:nvPr/>
        </p:nvSpPr>
        <p:spPr>
          <a:xfrm>
            <a:off x="1623832" y="2510334"/>
            <a:ext cx="8337560" cy="3070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sz="3600" dirty="0">
                <a:latin typeface="Calibri"/>
                <a:ea typeface="Calibri"/>
                <a:cs typeface="Calibri"/>
              </a:rPr>
              <a:t>W ramach systemu certyfikowane są poszczególne obszary łańcucha dostaw wołowiny, począwszy od produkcji żywca wołowego, poprzez produkcję i dostawców pasz, transport, a na przetwórcach kończąc. </a:t>
            </a:r>
            <a:endParaRPr lang="pl-PL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0962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BDA84-C1C4-1A4B-9799-D0D488231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4BAFE47D-40EC-EFB4-8350-14D48407968C}"/>
              </a:ext>
            </a:extLst>
          </p:cNvPr>
          <p:cNvSpPr txBox="1"/>
          <p:nvPr/>
        </p:nvSpPr>
        <p:spPr>
          <a:xfrm>
            <a:off x="321617" y="260530"/>
            <a:ext cx="9876087" cy="1046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Wniosek o certyfikację QMP - Bydło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60D780B-5D1F-577C-C06A-A2A984CF5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6408130-065C-DC27-6765-8B7A7553A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pic>
        <p:nvPicPr>
          <p:cNvPr id="8" name="Obraz 7" descr="Obraz zawierający tekst, zrzut ekranu, numer, Równolegle&#10;&#10;Opis wygenerowany automatycznie">
            <a:extLst>
              <a:ext uri="{FF2B5EF4-FFF2-40B4-BE49-F238E27FC236}">
                <a16:creationId xmlns:a16="http://schemas.microsoft.com/office/drawing/2014/main" id="{3639B51C-5BC1-A13C-D2B8-CB315D368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18" y="2130356"/>
            <a:ext cx="5705732" cy="357029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B42CBF9C-6BD5-0A84-4054-E91EBA669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805" y="1950513"/>
            <a:ext cx="5613577" cy="412452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0518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5C7AF-4B89-87FC-A717-84CD4107C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AA5390DC-4660-6564-DBAD-1F2B4DA95B66}"/>
              </a:ext>
            </a:extLst>
          </p:cNvPr>
          <p:cNvSpPr txBox="1"/>
          <p:nvPr/>
        </p:nvSpPr>
        <p:spPr>
          <a:xfrm>
            <a:off x="321617" y="260530"/>
            <a:ext cx="9876087" cy="1046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Wniosek o certyfikację QMP - Bydło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632EB91-8401-5776-DE5A-477D8F230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F48DC02-06A6-292A-A198-818C93072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pic>
        <p:nvPicPr>
          <p:cNvPr id="12" name="Obraz 11" descr="Obraz zawierający tekst, zrzut ekranu, Czcionka, Równolegle&#10;&#10;Opis wygenerowany automatycznie">
            <a:extLst>
              <a:ext uri="{FF2B5EF4-FFF2-40B4-BE49-F238E27FC236}">
                <a16:creationId xmlns:a16="http://schemas.microsoft.com/office/drawing/2014/main" id="{C57A788E-0469-5577-4F65-B16104B52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292" y="1490820"/>
            <a:ext cx="7146545" cy="509988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C8E7642D-1FC4-F703-5872-EAD6BA9AFD16}"/>
              </a:ext>
            </a:extLst>
          </p:cNvPr>
          <p:cNvSpPr/>
          <p:nvPr/>
        </p:nvSpPr>
        <p:spPr>
          <a:xfrm>
            <a:off x="2179292" y="6284682"/>
            <a:ext cx="3916708" cy="3563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7FB3F3EE-1DA0-F28B-72C9-96723F521C08}"/>
              </a:ext>
            </a:extLst>
          </p:cNvPr>
          <p:cNvSpPr/>
          <p:nvPr/>
        </p:nvSpPr>
        <p:spPr>
          <a:xfrm>
            <a:off x="4558146" y="3441191"/>
            <a:ext cx="4644219" cy="533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5B06CD6-C00F-28DF-C37A-08603CDC5E72}"/>
              </a:ext>
            </a:extLst>
          </p:cNvPr>
          <p:cNvSpPr/>
          <p:nvPr/>
        </p:nvSpPr>
        <p:spPr>
          <a:xfrm>
            <a:off x="4558146" y="5301753"/>
            <a:ext cx="4644220" cy="533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: w lewo 5">
            <a:extLst>
              <a:ext uri="{FF2B5EF4-FFF2-40B4-BE49-F238E27FC236}">
                <a16:creationId xmlns:a16="http://schemas.microsoft.com/office/drawing/2014/main" id="{B3EFAC0E-950B-00B1-35AE-90C61E5075DD}"/>
              </a:ext>
            </a:extLst>
          </p:cNvPr>
          <p:cNvSpPr/>
          <p:nvPr/>
        </p:nvSpPr>
        <p:spPr>
          <a:xfrm>
            <a:off x="6265826" y="6065607"/>
            <a:ext cx="3931878" cy="749685"/>
          </a:xfrm>
          <a:prstGeom prst="leftArrow">
            <a:avLst/>
          </a:prstGeom>
          <a:solidFill>
            <a:srgbClr val="F4C6A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E358C26-4ED1-A7D5-C746-550079E8B582}"/>
              </a:ext>
            </a:extLst>
          </p:cNvPr>
          <p:cNvSpPr txBox="1"/>
          <p:nvPr/>
        </p:nvSpPr>
        <p:spPr>
          <a:xfrm>
            <a:off x="6512995" y="6289693"/>
            <a:ext cx="36847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1400">
                <a:latin typeface="Calibri" panose="020F0502020204030204" pitchFamily="34" charset="0"/>
                <a:cs typeface="Calibri" panose="020F0502020204030204" pitchFamily="34" charset="0"/>
              </a:rPr>
              <a:t>„Od tego miejsca wypełnia pracownik jednostki”</a:t>
            </a:r>
          </a:p>
        </p:txBody>
      </p:sp>
    </p:spTree>
    <p:extLst>
      <p:ext uri="{BB962C8B-B14F-4D97-AF65-F5344CB8AC3E}">
        <p14:creationId xmlns:p14="http://schemas.microsoft.com/office/powerpoint/2010/main" val="360446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6" grpId="0" animBg="1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C7E86-0DBE-60F7-A394-72A086DB8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41A83D54-1929-153F-ABAA-C455DF39B445}"/>
              </a:ext>
            </a:extLst>
          </p:cNvPr>
          <p:cNvSpPr txBox="1"/>
          <p:nvPr/>
        </p:nvSpPr>
        <p:spPr>
          <a:xfrm>
            <a:off x="321617" y="260530"/>
            <a:ext cx="9876087" cy="1031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Deklaracja przystąpienia do systemu QMP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6365A64-576D-74F3-2573-D96BCFCBF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011" y="-24287"/>
            <a:ext cx="1784455" cy="178445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4C56AB4-180F-2159-7341-8B9CB0C87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pic>
        <p:nvPicPr>
          <p:cNvPr id="6" name="Obraz 5" descr="Obraz zawierający tekst, zrzut ekranu, list, Czcionka&#10;&#10;Opis wygenerowany automatycznie">
            <a:extLst>
              <a:ext uri="{FF2B5EF4-FFF2-40B4-BE49-F238E27FC236}">
                <a16:creationId xmlns:a16="http://schemas.microsoft.com/office/drawing/2014/main" id="{63088821-9E46-6CBB-1841-C40D9AD6F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096" y="1430636"/>
            <a:ext cx="3341807" cy="534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 descr="Obraz zawierający tekst, zrzut ekranu, Czcionka&#10;&#10;Opis wygenerowany automatycznie">
            <a:extLst>
              <a:ext uri="{FF2B5EF4-FFF2-40B4-BE49-F238E27FC236}">
                <a16:creationId xmlns:a16="http://schemas.microsoft.com/office/drawing/2014/main" id="{9834A651-74C7-9291-D5A6-DBF384BC8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611" y="1430635"/>
            <a:ext cx="6956776" cy="534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89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1DA61-A9D1-0CF3-D08D-1977BAD09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18B87617-A250-6C79-7318-18DEDA944705}"/>
              </a:ext>
            </a:extLst>
          </p:cNvPr>
          <p:cNvSpPr txBox="1"/>
          <p:nvPr/>
        </p:nvSpPr>
        <p:spPr>
          <a:xfrm>
            <a:off x="321617" y="260530"/>
            <a:ext cx="9876087" cy="8463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sz="1400"/>
          </a:p>
          <a:p>
            <a:pPr lvl="1"/>
            <a:r>
              <a:rPr lang="pl-PL" sz="2800" b="1">
                <a:latin typeface="Calibri" panose="020F0502020204030204" pitchFamily="34" charset="0"/>
                <a:cs typeface="Calibri" panose="020F0502020204030204" pitchFamily="34" charset="0"/>
              </a:rPr>
              <a:t>Umowa o certyfikację QMP </a:t>
            </a:r>
          </a:p>
          <a:p>
            <a:pPr lvl="1"/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D724B0E-9A4B-87A3-32E4-BF56B945A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64" y="68170"/>
            <a:ext cx="1566906" cy="15669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5FACFDE-F44C-9161-0D0E-D01AC1B37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2630"/>
            <a:ext cx="1932123" cy="835370"/>
          </a:xfrm>
          <a:prstGeom prst="rect">
            <a:avLst/>
          </a:prstGeom>
        </p:spPr>
      </p:pic>
      <p:pic>
        <p:nvPicPr>
          <p:cNvPr id="5" name="Obraz 4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CE5E5FAA-0D7C-7028-C236-78B24C876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944" y="1163357"/>
            <a:ext cx="6230240" cy="5434113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83076FC4-1A39-929B-E92B-72241C63466F}"/>
              </a:ext>
            </a:extLst>
          </p:cNvPr>
          <p:cNvSpPr/>
          <p:nvPr/>
        </p:nvSpPr>
        <p:spPr>
          <a:xfrm>
            <a:off x="2855036" y="4832754"/>
            <a:ext cx="6015148" cy="182115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Znak mnożenia 10">
            <a:extLst>
              <a:ext uri="{FF2B5EF4-FFF2-40B4-BE49-F238E27FC236}">
                <a16:creationId xmlns:a16="http://schemas.microsoft.com/office/drawing/2014/main" id="{364FD336-6F7B-EE82-B2A4-C2EFD300CFE5}"/>
              </a:ext>
            </a:extLst>
          </p:cNvPr>
          <p:cNvSpPr/>
          <p:nvPr/>
        </p:nvSpPr>
        <p:spPr>
          <a:xfrm>
            <a:off x="6022110" y="3036613"/>
            <a:ext cx="489786" cy="392387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Znak mnożenia 11">
            <a:extLst>
              <a:ext uri="{FF2B5EF4-FFF2-40B4-BE49-F238E27FC236}">
                <a16:creationId xmlns:a16="http://schemas.microsoft.com/office/drawing/2014/main" id="{9CF274FE-699B-2275-1821-B0B418F5E05D}"/>
              </a:ext>
            </a:extLst>
          </p:cNvPr>
          <p:cNvSpPr/>
          <p:nvPr/>
        </p:nvSpPr>
        <p:spPr>
          <a:xfrm>
            <a:off x="6308816" y="4231989"/>
            <a:ext cx="489786" cy="392387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14647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D4672-8437-E789-D92A-A4778B353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B69FB18-9F0F-429E-5A3B-4EDDE82DC889}"/>
              </a:ext>
            </a:extLst>
          </p:cNvPr>
          <p:cNvSpPr txBox="1"/>
          <p:nvPr/>
        </p:nvSpPr>
        <p:spPr>
          <a:xfrm>
            <a:off x="321617" y="260530"/>
            <a:ext cx="9876087" cy="8463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sz="1400"/>
          </a:p>
          <a:p>
            <a:pPr lvl="1"/>
            <a:r>
              <a:rPr lang="pl-PL" sz="2800" b="1">
                <a:latin typeface="Calibri" panose="020F0502020204030204" pitchFamily="34" charset="0"/>
                <a:cs typeface="Calibri" panose="020F0502020204030204" pitchFamily="34" charset="0"/>
              </a:rPr>
              <a:t>Umowa o certyfikację QMP </a:t>
            </a:r>
          </a:p>
          <a:p>
            <a:pPr lvl="1"/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506907F-949E-8F14-9FB3-0F5564E79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64" y="68170"/>
            <a:ext cx="1566906" cy="15669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923371F-D0D1-97C4-C4BA-1C59EC807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2630"/>
            <a:ext cx="1932123" cy="83537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DB49A22-946F-5308-6439-D53FBE7A7C3E}"/>
              </a:ext>
            </a:extLst>
          </p:cNvPr>
          <p:cNvSpPr txBox="1"/>
          <p:nvPr/>
        </p:nvSpPr>
        <p:spPr>
          <a:xfrm>
            <a:off x="1822146" y="1356819"/>
            <a:ext cx="7943273" cy="1200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l-PL" sz="2400" b="1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24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Umowa przesyłana do jednostki w 2 egzemplarzach!</a:t>
            </a:r>
          </a:p>
          <a:p>
            <a:pPr algn="ctr"/>
            <a:endParaRPr lang="pl-PL" sz="2400" b="1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az 8" descr="Obraz zawierający tekst, zrzut ekranu, Czcionka&#10;&#10;Opis wygenerowany automatycznie">
            <a:extLst>
              <a:ext uri="{FF2B5EF4-FFF2-40B4-BE49-F238E27FC236}">
                <a16:creationId xmlns:a16="http://schemas.microsoft.com/office/drawing/2014/main" id="{D17218B5-F293-45E7-E552-3D247E5A3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104" y="2960999"/>
            <a:ext cx="8333356" cy="2959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nak mnożenia 3">
            <a:extLst>
              <a:ext uri="{FF2B5EF4-FFF2-40B4-BE49-F238E27FC236}">
                <a16:creationId xmlns:a16="http://schemas.microsoft.com/office/drawing/2014/main" id="{B3F06994-6085-DC70-61AE-F66E16C5FD84}"/>
              </a:ext>
            </a:extLst>
          </p:cNvPr>
          <p:cNvSpPr/>
          <p:nvPr/>
        </p:nvSpPr>
        <p:spPr>
          <a:xfrm>
            <a:off x="7405198" y="4572521"/>
            <a:ext cx="573413" cy="52816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5A717E71-B690-B391-06F6-7B72D923B59F}"/>
              </a:ext>
            </a:extLst>
          </p:cNvPr>
          <p:cNvSpPr/>
          <p:nvPr/>
        </p:nvSpPr>
        <p:spPr>
          <a:xfrm rot="2457024">
            <a:off x="2951346" y="4484672"/>
            <a:ext cx="609159" cy="361861"/>
          </a:xfrm>
          <a:prstGeom prst="rightArrow">
            <a:avLst/>
          </a:prstGeom>
          <a:solidFill>
            <a:srgbClr val="00B050"/>
          </a:solidFill>
          <a:ln>
            <a:solidFill>
              <a:srgbClr val="5AA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6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045FB-1609-276E-D1B6-EED08136E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1C662F74-7596-53A9-DFE3-9F4D9C9043B7}"/>
              </a:ext>
            </a:extLst>
          </p:cNvPr>
          <p:cNvSpPr txBox="1"/>
          <p:nvPr/>
        </p:nvSpPr>
        <p:spPr>
          <a:xfrm>
            <a:off x="321617" y="260530"/>
            <a:ext cx="9876087" cy="1046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Formularz samokontroli QMP - Bydło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6F86C53-B704-0B43-FDCA-919FA57F5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64" y="68170"/>
            <a:ext cx="1566906" cy="15669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6E500FB-63ED-15FD-92F8-9D6191D76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pic>
        <p:nvPicPr>
          <p:cNvPr id="8" name="Obraz 7" descr="Obraz zawierający tekst, zrzut ekranu, Czcionka, linia&#10;&#10;Opis wygenerowany automatycznie">
            <a:extLst>
              <a:ext uri="{FF2B5EF4-FFF2-40B4-BE49-F238E27FC236}">
                <a16:creationId xmlns:a16="http://schemas.microsoft.com/office/drawing/2014/main" id="{077FC7EE-7213-9D9A-ADDD-C1620061A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18" y="1473106"/>
            <a:ext cx="5502714" cy="2339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 descr="Obraz zawierający tekst, zrzut ekranu, numer, Czcionka&#10;&#10;Opis wygenerowany automatycznie">
            <a:extLst>
              <a:ext uri="{FF2B5EF4-FFF2-40B4-BE49-F238E27FC236}">
                <a16:creationId xmlns:a16="http://schemas.microsoft.com/office/drawing/2014/main" id="{0BD667CE-1E0B-8029-6F0B-AA963F379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796" y="1635076"/>
            <a:ext cx="6265204" cy="4817159"/>
          </a:xfrm>
          <a:prstGeom prst="rect">
            <a:avLst/>
          </a:prstGeom>
        </p:spPr>
      </p:pic>
      <p:pic>
        <p:nvPicPr>
          <p:cNvPr id="12" name="Obraz 11" descr="Obraz zawierający tekst, zrzut ekranu, Czcionka, linia&#10;&#10;Opis wygenerowany automatycznie">
            <a:extLst>
              <a:ext uri="{FF2B5EF4-FFF2-40B4-BE49-F238E27FC236}">
                <a16:creationId xmlns:a16="http://schemas.microsoft.com/office/drawing/2014/main" id="{A1F8F6FD-873A-A2EC-3A4F-26E59BB93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906" y="4081594"/>
            <a:ext cx="5500425" cy="185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D3323C0-03E2-BADA-1B7C-104302D87803}"/>
              </a:ext>
            </a:extLst>
          </p:cNvPr>
          <p:cNvSpPr txBox="1"/>
          <p:nvPr/>
        </p:nvSpPr>
        <p:spPr>
          <a:xfrm>
            <a:off x="9416614" y="2315984"/>
            <a:ext cx="379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rgbClr val="00B050"/>
                </a:solidFill>
              </a:rPr>
              <a:t>X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E9F14B2-605A-9F72-0EE7-90839A0B501F}"/>
              </a:ext>
            </a:extLst>
          </p:cNvPr>
          <p:cNvSpPr txBox="1"/>
          <p:nvPr/>
        </p:nvSpPr>
        <p:spPr>
          <a:xfrm>
            <a:off x="9417365" y="2947847"/>
            <a:ext cx="379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rgbClr val="00B050"/>
                </a:solidFill>
              </a:rPr>
              <a:t>X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2D61B7F-5AAE-B925-1975-7F00A20EFF5A}"/>
              </a:ext>
            </a:extLst>
          </p:cNvPr>
          <p:cNvSpPr txBox="1"/>
          <p:nvPr/>
        </p:nvSpPr>
        <p:spPr>
          <a:xfrm>
            <a:off x="9416615" y="3695417"/>
            <a:ext cx="379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rgbClr val="00B050"/>
                </a:solidFill>
              </a:rPr>
              <a:t>X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B872F53-5F61-05F7-884D-E25CB7C22819}"/>
              </a:ext>
            </a:extLst>
          </p:cNvPr>
          <p:cNvSpPr txBox="1"/>
          <p:nvPr/>
        </p:nvSpPr>
        <p:spPr>
          <a:xfrm>
            <a:off x="9422667" y="4491702"/>
            <a:ext cx="379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rgbClr val="00B050"/>
                </a:solidFill>
              </a:rPr>
              <a:t>X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7A8529F-0D82-C8B8-F262-638EEC52AFC5}"/>
              </a:ext>
            </a:extLst>
          </p:cNvPr>
          <p:cNvSpPr txBox="1"/>
          <p:nvPr/>
        </p:nvSpPr>
        <p:spPr>
          <a:xfrm>
            <a:off x="9439963" y="5417794"/>
            <a:ext cx="379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rgbClr val="00B050"/>
                </a:solidFill>
              </a:rPr>
              <a:t>X</a:t>
            </a:r>
          </a:p>
        </p:txBody>
      </p:sp>
      <p:sp>
        <p:nvSpPr>
          <p:cNvPr id="13" name="Strzałka: w prawo 12">
            <a:extLst>
              <a:ext uri="{FF2B5EF4-FFF2-40B4-BE49-F238E27FC236}">
                <a16:creationId xmlns:a16="http://schemas.microsoft.com/office/drawing/2014/main" id="{488F9868-BB34-BC75-6F43-F8884D696F79}"/>
              </a:ext>
            </a:extLst>
          </p:cNvPr>
          <p:cNvSpPr/>
          <p:nvPr/>
        </p:nvSpPr>
        <p:spPr>
          <a:xfrm rot="2457024">
            <a:off x="4216122" y="3028526"/>
            <a:ext cx="609159" cy="361861"/>
          </a:xfrm>
          <a:prstGeom prst="rightArrow">
            <a:avLst/>
          </a:prstGeom>
          <a:solidFill>
            <a:srgbClr val="00B050"/>
          </a:solidFill>
          <a:ln>
            <a:solidFill>
              <a:srgbClr val="5AA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285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5501C-8E69-52DA-F425-F661B5DEC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EBEA862-8B66-79F0-5AD8-61011161966D}"/>
              </a:ext>
            </a:extLst>
          </p:cNvPr>
          <p:cNvSpPr txBox="1"/>
          <p:nvPr/>
        </p:nvSpPr>
        <p:spPr>
          <a:xfrm>
            <a:off x="321617" y="260530"/>
            <a:ext cx="9876087" cy="8463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sz="1400"/>
          </a:p>
          <a:p>
            <a:pPr lvl="1"/>
            <a:r>
              <a:rPr lang="pl-PL" sz="2800" b="1">
                <a:latin typeface="Calibri" panose="020F0502020204030204" pitchFamily="34" charset="0"/>
                <a:cs typeface="Calibri" panose="020F0502020204030204" pitchFamily="34" charset="0"/>
              </a:rPr>
              <a:t>Plan kontroli zdrowia bydła – QMP Bydło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2FCBE33-BEFF-090B-7BCB-086221545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64" y="68170"/>
            <a:ext cx="1566906" cy="15669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6C99C4F-CD87-BEB9-D504-2CE400FD3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pic>
        <p:nvPicPr>
          <p:cNvPr id="6" name="Obraz 5" descr="Obraz zawierający tekst, Czcionka, zrzut ekranu, papier&#10;&#10;Opis wygenerowany automatycznie">
            <a:extLst>
              <a:ext uri="{FF2B5EF4-FFF2-40B4-BE49-F238E27FC236}">
                <a16:creationId xmlns:a16="http://schemas.microsoft.com/office/drawing/2014/main" id="{8960B8AF-A524-CF34-2971-2C480253C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047" y="1483563"/>
            <a:ext cx="3812459" cy="4981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Obraz zawierający tekst, Czcionka, zrzut ekranu, dokument&#10;&#10;Opis wygenerowany automatycznie">
            <a:extLst>
              <a:ext uri="{FF2B5EF4-FFF2-40B4-BE49-F238E27FC236}">
                <a16:creationId xmlns:a16="http://schemas.microsoft.com/office/drawing/2014/main" id="{4DE90507-6088-E690-95AC-5C60D0E5A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5087" y="1725033"/>
            <a:ext cx="3993361" cy="4981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E2B59AFF-F9CD-82EF-EF3D-89AB7ECD1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84" y="1150582"/>
            <a:ext cx="3067078" cy="4812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064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3F6B5-FCF6-0619-96F2-A60E889A2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0FA5739-30DA-BED3-663A-3D836DD249FE}"/>
              </a:ext>
            </a:extLst>
          </p:cNvPr>
          <p:cNvSpPr txBox="1"/>
          <p:nvPr/>
        </p:nvSpPr>
        <p:spPr>
          <a:xfrm>
            <a:off x="321617" y="260530"/>
            <a:ext cx="9876087" cy="8463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sz="1400"/>
          </a:p>
          <a:p>
            <a:pPr lvl="1"/>
            <a:r>
              <a:rPr lang="pl-PL" sz="2800" b="1">
                <a:latin typeface="Calibri" panose="020F0502020204030204" pitchFamily="34" charset="0"/>
                <a:cs typeface="Calibri" panose="020F0502020204030204" pitchFamily="34" charset="0"/>
              </a:rPr>
              <a:t>Plan kontroli zdrowia bydła – QMP Bydło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423CEAD-9310-42A6-5A73-7055C9B54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64" y="68170"/>
            <a:ext cx="1566906" cy="15669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EF8E887-126E-0634-7C88-412130F38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pic>
        <p:nvPicPr>
          <p:cNvPr id="7" name="Obraz 6" descr="Obraz zawierający tekst, zrzut ekranu, Czcionka, algebra&#10;&#10;Opis wygenerowany automatycznie">
            <a:extLst>
              <a:ext uri="{FF2B5EF4-FFF2-40B4-BE49-F238E27FC236}">
                <a16:creationId xmlns:a16="http://schemas.microsoft.com/office/drawing/2014/main" id="{C6D0E702-8F90-D484-065E-899018935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30" y="1390948"/>
            <a:ext cx="8814920" cy="3271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 descr="Obraz zawierający zrzut ekranu, Czcionka, biały, algebra&#10;&#10;Opis wygenerowany automatycznie">
            <a:extLst>
              <a:ext uri="{FF2B5EF4-FFF2-40B4-BE49-F238E27FC236}">
                <a16:creationId xmlns:a16="http://schemas.microsoft.com/office/drawing/2014/main" id="{0F696D90-4D40-B937-C281-49CADE397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162" y="4819182"/>
            <a:ext cx="8171655" cy="177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8FA22D3-E6B3-EC74-9715-0C71B82DA3CF}"/>
              </a:ext>
            </a:extLst>
          </p:cNvPr>
          <p:cNvSpPr txBox="1"/>
          <p:nvPr/>
        </p:nvSpPr>
        <p:spPr>
          <a:xfrm>
            <a:off x="6390223" y="1390948"/>
            <a:ext cx="57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70F4DC4-49ED-EFDC-978C-5AD9166A6A6B}"/>
              </a:ext>
            </a:extLst>
          </p:cNvPr>
          <p:cNvSpPr txBox="1"/>
          <p:nvPr/>
        </p:nvSpPr>
        <p:spPr>
          <a:xfrm>
            <a:off x="4140250" y="4463042"/>
            <a:ext cx="4964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6506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C5490-3668-5020-F920-25CB5EB6F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91AD447-F8AE-A9A0-8D1C-C2E2FE61DE7E}"/>
              </a:ext>
            </a:extLst>
          </p:cNvPr>
          <p:cNvSpPr txBox="1"/>
          <p:nvPr/>
        </p:nvSpPr>
        <p:spPr>
          <a:xfrm>
            <a:off x="321617" y="260530"/>
            <a:ext cx="9876087" cy="8463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sz="1400"/>
          </a:p>
          <a:p>
            <a:pPr lvl="1"/>
            <a:r>
              <a:rPr lang="pl-PL" sz="2800" b="1">
                <a:latin typeface="Calibri" panose="020F0502020204030204" pitchFamily="34" charset="0"/>
                <a:cs typeface="Calibri" panose="020F0502020204030204" pitchFamily="34" charset="0"/>
              </a:rPr>
              <a:t>Plan kontroli zdrowia bydła – QMP Bydło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4CDB354-D81B-2388-120E-13801C438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64" y="68170"/>
            <a:ext cx="1566906" cy="15669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36597BA-7AE4-AADF-4C87-7F3897234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pic>
        <p:nvPicPr>
          <p:cNvPr id="10" name="Obraz 9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BB442811-1A88-9501-43B2-1CAEF841A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41236"/>
            <a:ext cx="5915463" cy="344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09310AFD-6C44-448E-42A5-A480D259A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37" y="2238244"/>
            <a:ext cx="5781964" cy="3053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117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17AF1-C6EC-4DF9-A248-7CB66178E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EF4DDCA-B289-8310-6B6A-981C214BAD63}"/>
              </a:ext>
            </a:extLst>
          </p:cNvPr>
          <p:cNvSpPr txBox="1"/>
          <p:nvPr/>
        </p:nvSpPr>
        <p:spPr>
          <a:xfrm>
            <a:off x="321617" y="260530"/>
            <a:ext cx="9876087" cy="8463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sz="1400"/>
          </a:p>
          <a:p>
            <a:pPr lvl="1"/>
            <a:r>
              <a:rPr lang="pl-PL" sz="2800" b="1">
                <a:latin typeface="Calibri" panose="020F0502020204030204" pitchFamily="34" charset="0"/>
                <a:cs typeface="Calibri" panose="020F0502020204030204" pitchFamily="34" charset="0"/>
              </a:rPr>
              <a:t>Plan żywienia zwierząt</a:t>
            </a:r>
          </a:p>
          <a:p>
            <a:pPr lvl="1"/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E3B8181-9337-3122-F035-88C0ACCE2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64" y="68170"/>
            <a:ext cx="1566906" cy="15669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E9A50E0-7F6D-3F6F-BBA2-4E4258565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2630"/>
            <a:ext cx="1932123" cy="835370"/>
          </a:xfrm>
          <a:prstGeom prst="rect">
            <a:avLst/>
          </a:prstGeom>
        </p:spPr>
      </p:pic>
      <p:pic>
        <p:nvPicPr>
          <p:cNvPr id="8" name="Obraz 7" descr="Obraz zawierający tekst, zrzut ekranu, linia, Równolegle&#10;&#10;Opis wygenerowany automatycznie">
            <a:extLst>
              <a:ext uri="{FF2B5EF4-FFF2-40B4-BE49-F238E27FC236}">
                <a16:creationId xmlns:a16="http://schemas.microsoft.com/office/drawing/2014/main" id="{67036B73-0231-291E-7188-28DEF41E0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123" y="1204973"/>
            <a:ext cx="4062051" cy="5436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27A782BD-73FA-36A6-20EC-65459AFDD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28" y="1474819"/>
            <a:ext cx="5514857" cy="500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570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F545E-4A49-C754-FCD5-78612A3A6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90A2F83-8E21-D021-1E91-83158ABC56C0}"/>
              </a:ext>
            </a:extLst>
          </p:cNvPr>
          <p:cNvSpPr txBox="1"/>
          <p:nvPr/>
        </p:nvSpPr>
        <p:spPr>
          <a:xfrm>
            <a:off x="321617" y="260530"/>
            <a:ext cx="9876087" cy="11541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 algn="ctr"/>
            <a:r>
              <a:rPr lang="pl-PL" sz="4400" b="1" dirty="0">
                <a:latin typeface="Aptos Display"/>
                <a:cs typeface="Calibri"/>
              </a:rPr>
              <a:t>Nadzór nad jakością</a:t>
            </a:r>
            <a:endParaRPr lang="pl-PL" sz="4400" dirty="0">
              <a:latin typeface="Aptos Display"/>
              <a:cs typeface="Calibri" panose="020F0502020204030204" pitchFamily="34" charset="0"/>
            </a:endParaRP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9F59614-93CE-E5D6-0862-8D6187FCF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701F7E5-FF61-3C94-43C2-A8DDA239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B2086BBB-98CA-61F4-7965-3E17C2F358EE}"/>
              </a:ext>
            </a:extLst>
          </p:cNvPr>
          <p:cNvSpPr>
            <a:spLocks noGrp="1"/>
          </p:cNvSpPr>
          <p:nvPr/>
        </p:nvSpPr>
        <p:spPr>
          <a:xfrm>
            <a:off x="838200" y="2418128"/>
            <a:ext cx="10515600" cy="2746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pl-PL" sz="3600">
                <a:latin typeface="Calibri" panose="020F0502020204030204" pitchFamily="34" charset="0"/>
                <a:cs typeface="Calibri" panose="020F0502020204030204" pitchFamily="34" charset="0"/>
              </a:rPr>
              <a:t> W Systemie QMP dbałość o jakość żywności, wsparta założeniami dobrostanu zwierząt, bezpieczeństwa żywności, dobrej praktyki rolniczej GAP i dobrej praktyki produkcyjnej GMP, podlega weryfikacji przez jednostki certyfikujące.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45865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98064-AC68-71CF-E6FD-99869662A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ABD5393A-CC24-8ECC-0476-11222D619355}"/>
              </a:ext>
            </a:extLst>
          </p:cNvPr>
          <p:cNvSpPr txBox="1"/>
          <p:nvPr/>
        </p:nvSpPr>
        <p:spPr>
          <a:xfrm>
            <a:off x="321617" y="260530"/>
            <a:ext cx="9876087" cy="1031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Lista certyfikowanych dostawców pasz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27BD434-2A40-EEC2-2CC3-27F3DD489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64" y="68170"/>
            <a:ext cx="1566906" cy="15669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BFADC8B-0E60-9191-D18B-CA6B1C97D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D32C9BC-2524-3DE3-9080-D7F1F658E39A}"/>
              </a:ext>
            </a:extLst>
          </p:cNvPr>
          <p:cNvSpPr txBox="1"/>
          <p:nvPr/>
        </p:nvSpPr>
        <p:spPr>
          <a:xfrm>
            <a:off x="1704108" y="1637648"/>
            <a:ext cx="878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b="1">
                <a:solidFill>
                  <a:srgbClr val="00B050"/>
                </a:solidFill>
                <a:hlinkClick r:id="rId4"/>
              </a:rPr>
              <a:t>https://portal.gmpplus.org/en-US/cdb/certified-companies/</a:t>
            </a:r>
            <a:r>
              <a:rPr lang="pl-PL" sz="2400" b="1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6" name="Obraz 5" descr="Obraz zawierający tekst, bilet, Drukowanie&#10;&#10;Opis wygenerowany automatycznie">
            <a:extLst>
              <a:ext uri="{FF2B5EF4-FFF2-40B4-BE49-F238E27FC236}">
                <a16:creationId xmlns:a16="http://schemas.microsoft.com/office/drawing/2014/main" id="{748AB9F4-52F4-4E3A-B3BE-E855FC594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847336" y="1241739"/>
            <a:ext cx="4497326" cy="6452320"/>
          </a:xfrm>
          <a:prstGeom prst="rect">
            <a:avLst/>
          </a:prstGeom>
        </p:spPr>
      </p:pic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D9E957C3-5073-78F6-7DB6-E582F5532C91}"/>
              </a:ext>
            </a:extLst>
          </p:cNvPr>
          <p:cNvSpPr/>
          <p:nvPr/>
        </p:nvSpPr>
        <p:spPr>
          <a:xfrm rot="2457024">
            <a:off x="6446574" y="4623242"/>
            <a:ext cx="609159" cy="361861"/>
          </a:xfrm>
          <a:prstGeom prst="rightArrow">
            <a:avLst/>
          </a:prstGeom>
          <a:solidFill>
            <a:srgbClr val="00B050"/>
          </a:solidFill>
          <a:ln>
            <a:solidFill>
              <a:srgbClr val="5AA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70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2271C4-F9A6-801D-48D3-8698150CE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 descr="Obraz zawierający tekst, zrzut ekranu, Czcionka, nume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D686B34-F44F-D7E6-2A8A-5D7A95C924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3EE4024-0913-C129-4D35-612D4AB52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712" y="6020991"/>
            <a:ext cx="1932123" cy="835370"/>
          </a:xfrm>
          <a:prstGeom prst="rect">
            <a:avLst/>
          </a:prstGeom>
        </p:spPr>
      </p:pic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C37F52C9-9E18-E806-6C59-91846C04C50D}"/>
              </a:ext>
            </a:extLst>
          </p:cNvPr>
          <p:cNvSpPr/>
          <p:nvPr/>
        </p:nvSpPr>
        <p:spPr>
          <a:xfrm>
            <a:off x="232372" y="6260490"/>
            <a:ext cx="2575228" cy="593896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661A2D55-8F8F-4FF5-182F-401F3FAEBF1F}"/>
              </a:ext>
            </a:extLst>
          </p:cNvPr>
          <p:cNvSpPr/>
          <p:nvPr/>
        </p:nvSpPr>
        <p:spPr>
          <a:xfrm>
            <a:off x="2812945" y="2127608"/>
            <a:ext cx="9182707" cy="3078224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26158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E5ACD-994D-F43F-6C5B-7F3161D5F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AF1EB1BF-6C3F-C789-6DE9-F0EFA02313D6}"/>
              </a:ext>
            </a:extLst>
          </p:cNvPr>
          <p:cNvSpPr txBox="1"/>
          <p:nvPr/>
        </p:nvSpPr>
        <p:spPr>
          <a:xfrm>
            <a:off x="321617" y="260530"/>
            <a:ext cx="9876087" cy="1046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DEKLARACJA - Gwarancja dostawcy paszy 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0BDA95D-1DB1-F965-594F-CBAE06058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64" y="68170"/>
            <a:ext cx="1566906" cy="15669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82FA4EF-C8BA-CD0E-DB6C-FC557BF2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07D54C7-9BC8-2EBD-68B6-D9399396DCE0}"/>
              </a:ext>
            </a:extLst>
          </p:cNvPr>
          <p:cNvSpPr txBox="1"/>
          <p:nvPr/>
        </p:nvSpPr>
        <p:spPr>
          <a:xfrm>
            <a:off x="321617" y="2333700"/>
            <a:ext cx="49713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>
                <a:latin typeface="Calibri" panose="020F0502020204030204" pitchFamily="34" charset="0"/>
                <a:cs typeface="Calibri" panose="020F0502020204030204" pitchFamily="34" charset="0"/>
              </a:rPr>
              <a:t>W żywieniu mogą być stosowane </a:t>
            </a:r>
            <a:r>
              <a:rPr lang="pl-PL" sz="2000" b="1">
                <a:latin typeface="Calibri" panose="020F0502020204030204" pitchFamily="34" charset="0"/>
                <a:cs typeface="Calibri" panose="020F0502020204030204" pitchFamily="34" charset="0"/>
              </a:rPr>
              <a:t>produkty uboczne przemysłu rolno-spożywczego.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l-PL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>
                <a:latin typeface="Calibri" panose="020F0502020204030204" pitchFamily="34" charset="0"/>
                <a:cs typeface="Calibri" panose="020F0502020204030204" pitchFamily="34" charset="0"/>
              </a:rPr>
              <a:t>Produkty </a:t>
            </a:r>
            <a:r>
              <a:rPr lang="pl-PL" sz="2000" u="sng">
                <a:latin typeface="Calibri" panose="020F0502020204030204" pitchFamily="34" charset="0"/>
                <a:cs typeface="Calibri" panose="020F0502020204030204" pitchFamily="34" charset="0"/>
              </a:rPr>
              <a:t>muszą być zaopatrzone </a:t>
            </a:r>
            <a:br>
              <a:rPr lang="pl-PL" sz="2000" u="sng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000" b="1">
                <a:latin typeface="Calibri" panose="020F0502020204030204" pitchFamily="34" charset="0"/>
                <a:cs typeface="Calibri" panose="020F0502020204030204" pitchFamily="34" charset="0"/>
              </a:rPr>
              <a:t> deklarację dostawcy (</a:t>
            </a:r>
            <a:r>
              <a:rPr lang="pl-PL" sz="2000" b="1" i="1">
                <a:latin typeface="Calibri" panose="020F0502020204030204" pitchFamily="34" charset="0"/>
                <a:cs typeface="Calibri" panose="020F0502020204030204" pitchFamily="34" charset="0"/>
              </a:rPr>
              <a:t>Załącznik 3</a:t>
            </a:r>
            <a:r>
              <a:rPr lang="pl-PL" sz="2000" b="1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r>
              <a:rPr lang="pl-PL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l-PL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>
                <a:latin typeface="Calibri" panose="020F0502020204030204" pitchFamily="34" charset="0"/>
                <a:cs typeface="Calibri" panose="020F0502020204030204" pitchFamily="34" charset="0"/>
              </a:rPr>
              <a:t>Deklaracje wraz z dowodami dostawy muszą być przechowywane </a:t>
            </a:r>
            <a:r>
              <a:rPr lang="pl-PL" sz="2000" b="1">
                <a:latin typeface="Calibri" panose="020F0502020204030204" pitchFamily="34" charset="0"/>
                <a:cs typeface="Calibri" panose="020F0502020204030204" pitchFamily="34" charset="0"/>
              </a:rPr>
              <a:t>2 lata</a:t>
            </a:r>
            <a:r>
              <a:rPr lang="pl-PL" sz="20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9" name="Obraz 8" descr="Obraz zawierający tekst, zrzut ekranu, Czcionka&#10;&#10;Opis wygenerowany automatycznie">
            <a:extLst>
              <a:ext uri="{FF2B5EF4-FFF2-40B4-BE49-F238E27FC236}">
                <a16:creationId xmlns:a16="http://schemas.microsoft.com/office/drawing/2014/main" id="{F7903610-FCC2-A097-7074-2020991EE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957" y="1499330"/>
            <a:ext cx="4420747" cy="5175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166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621A2-6524-097F-73D5-750AEAC3E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2054553-9791-DD1A-FCE9-26DC35E8D4E7}"/>
              </a:ext>
            </a:extLst>
          </p:cNvPr>
          <p:cNvSpPr txBox="1"/>
          <p:nvPr/>
        </p:nvSpPr>
        <p:spPr>
          <a:xfrm>
            <a:off x="321617" y="260530"/>
            <a:ext cx="9876087" cy="8463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sz="1400"/>
          </a:p>
          <a:p>
            <a:pPr lvl="1"/>
            <a:r>
              <a:rPr lang="pl-PL" sz="2800" b="1">
                <a:latin typeface="Calibri" panose="020F0502020204030204" pitchFamily="34" charset="0"/>
                <a:cs typeface="Calibri" panose="020F0502020204030204" pitchFamily="34" charset="0"/>
              </a:rPr>
              <a:t>Lista metod redukcji gazów cieplarnianych – QMP Bydło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5B119FE-292A-E93E-AF73-029AB85C7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64" y="68170"/>
            <a:ext cx="1566906" cy="15669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E5357CE-F6C0-CB23-9344-7F7C7B3B1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pic>
        <p:nvPicPr>
          <p:cNvPr id="5" name="Obraz 4" descr="Obraz zawierający tekst, zrzut ekranu, numer, Równolegle&#10;&#10;Opis wygenerowany automatycznie">
            <a:extLst>
              <a:ext uri="{FF2B5EF4-FFF2-40B4-BE49-F238E27FC236}">
                <a16:creationId xmlns:a16="http://schemas.microsoft.com/office/drawing/2014/main" id="{E89CCE61-68BA-BB68-0BC3-EC467B05F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813" y="1299276"/>
            <a:ext cx="8157605" cy="542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8E99E30-F037-2F8C-3BED-586DD47C920B}"/>
              </a:ext>
            </a:extLst>
          </p:cNvPr>
          <p:cNvSpPr/>
          <p:nvPr/>
        </p:nvSpPr>
        <p:spPr>
          <a:xfrm>
            <a:off x="2954216" y="2709017"/>
            <a:ext cx="1670538" cy="4724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D91F926-3D92-FC24-D478-6C26566830A5}"/>
              </a:ext>
            </a:extLst>
          </p:cNvPr>
          <p:cNvSpPr/>
          <p:nvPr/>
        </p:nvSpPr>
        <p:spPr>
          <a:xfrm>
            <a:off x="8503510" y="6189785"/>
            <a:ext cx="1566907" cy="53193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51971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F7998-7E88-06F4-5EFF-B430659FA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 descr="Obraz zawierający tekst, zrzut ekranu, Czcionka&#10;&#10;Opis wygenerowany automatycznie">
            <a:extLst>
              <a:ext uri="{FF2B5EF4-FFF2-40B4-BE49-F238E27FC236}">
                <a16:creationId xmlns:a16="http://schemas.microsoft.com/office/drawing/2014/main" id="{F24A0C52-7257-8049-DBB9-6958B6E7F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93" y="4763373"/>
            <a:ext cx="7351600" cy="2094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0DF53C0-AC64-32A7-0603-328116FCE143}"/>
              </a:ext>
            </a:extLst>
          </p:cNvPr>
          <p:cNvSpPr txBox="1"/>
          <p:nvPr/>
        </p:nvSpPr>
        <p:spPr>
          <a:xfrm>
            <a:off x="321617" y="260530"/>
            <a:ext cx="9876087" cy="8463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sz="1400"/>
          </a:p>
          <a:p>
            <a:pPr lvl="1"/>
            <a:r>
              <a:rPr lang="pl-PL" sz="2800" b="1">
                <a:latin typeface="Calibri" panose="020F0502020204030204" pitchFamily="34" charset="0"/>
                <a:cs typeface="Calibri" panose="020F0502020204030204" pitchFamily="34" charset="0"/>
              </a:rPr>
              <a:t>Lista metod redukcji gazów cieplarnianych – QMP Bydło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3F46BE5-B18E-6C6A-C993-AE99963A3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364" y="68170"/>
            <a:ext cx="1566906" cy="15669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477BCD1-2D86-6822-C657-3A41BB0CE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pic>
        <p:nvPicPr>
          <p:cNvPr id="9" name="Obraz 8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E3ABC643-91A0-8D0F-8A6B-B1FED9FF7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1764" y="1212555"/>
            <a:ext cx="7341234" cy="341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C520EF10-E93E-A474-8F88-0546A9423B37}"/>
              </a:ext>
            </a:extLst>
          </p:cNvPr>
          <p:cNvSpPr/>
          <p:nvPr/>
        </p:nvSpPr>
        <p:spPr>
          <a:xfrm>
            <a:off x="3898745" y="1753316"/>
            <a:ext cx="4387272" cy="64192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0C89FBC-ADCA-051C-446C-A1B2ED76D59F}"/>
              </a:ext>
            </a:extLst>
          </p:cNvPr>
          <p:cNvSpPr txBox="1"/>
          <p:nvPr/>
        </p:nvSpPr>
        <p:spPr>
          <a:xfrm>
            <a:off x="8914036" y="4229864"/>
            <a:ext cx="379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rgbClr val="00B050"/>
                </a:solidFill>
              </a:rPr>
              <a:t>X</a:t>
            </a:r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F61E7516-5961-F01B-328D-13B68246196D}"/>
              </a:ext>
            </a:extLst>
          </p:cNvPr>
          <p:cNvSpPr/>
          <p:nvPr/>
        </p:nvSpPr>
        <p:spPr>
          <a:xfrm rot="2457024">
            <a:off x="4124364" y="978805"/>
            <a:ext cx="609159" cy="361861"/>
          </a:xfrm>
          <a:prstGeom prst="rightArrow">
            <a:avLst/>
          </a:prstGeom>
          <a:solidFill>
            <a:srgbClr val="C00000"/>
          </a:solidFill>
          <a:ln>
            <a:solidFill>
              <a:srgbClr val="8B00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82EDDD3F-289D-89E0-6834-7FEB05A42F27}"/>
              </a:ext>
            </a:extLst>
          </p:cNvPr>
          <p:cNvSpPr/>
          <p:nvPr/>
        </p:nvSpPr>
        <p:spPr>
          <a:xfrm>
            <a:off x="6881091" y="5754004"/>
            <a:ext cx="2891902" cy="101090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79479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60EBB-1E08-ECE7-B9D5-E14D97E52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48679BC0-5C0F-8DE1-97D7-D7E2285B560F}"/>
              </a:ext>
            </a:extLst>
          </p:cNvPr>
          <p:cNvSpPr txBox="1"/>
          <p:nvPr/>
        </p:nvSpPr>
        <p:spPr>
          <a:xfrm>
            <a:off x="321617" y="260530"/>
            <a:ext cx="9876087" cy="8463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sz="1400"/>
          </a:p>
          <a:p>
            <a:pPr lvl="1"/>
            <a:r>
              <a:rPr lang="pl-PL" sz="2800" b="1">
                <a:latin typeface="Calibri" panose="020F0502020204030204" pitchFamily="34" charset="0"/>
                <a:cs typeface="Calibri" panose="020F0502020204030204" pitchFamily="34" charset="0"/>
              </a:rPr>
              <a:t>Pełnomocnictwo ogólne QMP </a:t>
            </a:r>
          </a:p>
          <a:p>
            <a:pPr lvl="1"/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9DFC69D-18A8-52C8-51D6-D7BC9BC4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64" y="68170"/>
            <a:ext cx="1566906" cy="15669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FF737A0-A0FD-34F4-365B-CDABF0C26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2630"/>
            <a:ext cx="1932123" cy="835370"/>
          </a:xfrm>
          <a:prstGeom prst="rect">
            <a:avLst/>
          </a:prstGeom>
        </p:spPr>
      </p:pic>
      <p:sp>
        <p:nvSpPr>
          <p:cNvPr id="4" name="Znak mnożenia 3">
            <a:extLst>
              <a:ext uri="{FF2B5EF4-FFF2-40B4-BE49-F238E27FC236}">
                <a16:creationId xmlns:a16="http://schemas.microsoft.com/office/drawing/2014/main" id="{D625A315-F84B-42E6-69FC-B7A2C072E318}"/>
              </a:ext>
            </a:extLst>
          </p:cNvPr>
          <p:cNvSpPr/>
          <p:nvPr/>
        </p:nvSpPr>
        <p:spPr>
          <a:xfrm>
            <a:off x="7405198" y="4572521"/>
            <a:ext cx="573413" cy="52816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 descr="Obraz zawierający tekst, zrzut ekranu, Czcionka, linia&#10;&#10;Opis wygenerowany automatycznie">
            <a:extLst>
              <a:ext uri="{FF2B5EF4-FFF2-40B4-BE49-F238E27FC236}">
                <a16:creationId xmlns:a16="http://schemas.microsoft.com/office/drawing/2014/main" id="{3E75698A-ADE1-22C0-E79C-88802CAA4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5" y="2298114"/>
            <a:ext cx="5593604" cy="2312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25A879E7-3D4D-36C8-083C-CF73F3077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414" y="1635076"/>
            <a:ext cx="6219336" cy="5062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80871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60EE1-4DF7-0D90-2E41-F1C00FE96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01FE869-492F-D4AC-5108-EA855CEB9013}"/>
              </a:ext>
            </a:extLst>
          </p:cNvPr>
          <p:cNvSpPr txBox="1"/>
          <p:nvPr/>
        </p:nvSpPr>
        <p:spPr>
          <a:xfrm>
            <a:off x="321617" y="260530"/>
            <a:ext cx="9876087" cy="8463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sz="1400"/>
          </a:p>
          <a:p>
            <a:pPr lvl="1"/>
            <a:r>
              <a:rPr lang="pl-PL" sz="2800" b="1">
                <a:latin typeface="Calibri" panose="020F0502020204030204" pitchFamily="34" charset="0"/>
                <a:cs typeface="Calibri" panose="020F0502020204030204" pitchFamily="34" charset="0"/>
              </a:rPr>
              <a:t>Zlecone podwykonawstwo</a:t>
            </a:r>
          </a:p>
          <a:p>
            <a:pPr lvl="1"/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286DD16-B64D-0BFC-1DC3-CB9B9FB41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2630"/>
            <a:ext cx="1932123" cy="835370"/>
          </a:xfrm>
          <a:prstGeom prst="rect">
            <a:avLst/>
          </a:prstGeom>
        </p:spPr>
      </p:pic>
      <p:pic>
        <p:nvPicPr>
          <p:cNvPr id="6" name="Obraz 5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6BDACBC8-28F1-9737-FA90-D351715C9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30" y="1437395"/>
            <a:ext cx="10388925" cy="4585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F489F99-30A0-5826-68AA-DBE2160EC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364" y="68170"/>
            <a:ext cx="1566906" cy="156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411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632FE-E20B-FAB9-A592-0AF224C3A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A82000A-C23B-DC9F-B40B-D8856FB796E1}"/>
              </a:ext>
            </a:extLst>
          </p:cNvPr>
          <p:cNvSpPr txBox="1"/>
          <p:nvPr/>
        </p:nvSpPr>
        <p:spPr>
          <a:xfrm>
            <a:off x="321617" y="260530"/>
            <a:ext cx="9876087" cy="10618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endParaRPr lang="pl-PL" sz="1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PRZEBIEG PROCESU CERTYFIKACJI</a:t>
            </a:r>
          </a:p>
          <a:p>
            <a:pPr lvl="1"/>
            <a:endParaRPr lang="pl-PL" sz="1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E9C0A65-FFBB-DB05-BE54-8DB8883B7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32082E0-1A32-E79A-E395-58008FFC2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B39F300-4442-0386-D912-95BC64282FDC}"/>
              </a:ext>
            </a:extLst>
          </p:cNvPr>
          <p:cNvSpPr txBox="1"/>
          <p:nvPr/>
        </p:nvSpPr>
        <p:spPr>
          <a:xfrm>
            <a:off x="331234" y="1978598"/>
            <a:ext cx="3028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3. JEDNOSTKA WYSYŁA POTWIERDZENIE WPŁYNIĘCIA DOKUMENTACJI</a:t>
            </a:r>
          </a:p>
        </p:txBody>
      </p:sp>
      <p:sp>
        <p:nvSpPr>
          <p:cNvPr id="15" name="Strzałka: w prawo 14">
            <a:extLst>
              <a:ext uri="{FF2B5EF4-FFF2-40B4-BE49-F238E27FC236}">
                <a16:creationId xmlns:a16="http://schemas.microsoft.com/office/drawing/2014/main" id="{5A379310-935F-FC21-6126-B51315215CBB}"/>
              </a:ext>
            </a:extLst>
          </p:cNvPr>
          <p:cNvSpPr/>
          <p:nvPr/>
        </p:nvSpPr>
        <p:spPr>
          <a:xfrm>
            <a:off x="3477989" y="3518846"/>
            <a:ext cx="929402" cy="4449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20FAB902-D8F6-47A2-AC27-0FFAB53EDF53}"/>
              </a:ext>
            </a:extLst>
          </p:cNvPr>
          <p:cNvSpPr txBox="1"/>
          <p:nvPr/>
        </p:nvSpPr>
        <p:spPr>
          <a:xfrm>
            <a:off x="4767230" y="2097437"/>
            <a:ext cx="2349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4. KONTROLA </a:t>
            </a:r>
            <a:b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W GOSPODARSTWIE</a:t>
            </a:r>
          </a:p>
        </p:txBody>
      </p:sp>
      <p:pic>
        <p:nvPicPr>
          <p:cNvPr id="5" name="Obraz 4" descr="Dymki wiadomości SMS i telefonu komórkowego">
            <a:extLst>
              <a:ext uri="{FF2B5EF4-FFF2-40B4-BE49-F238E27FC236}">
                <a16:creationId xmlns:a16="http://schemas.microsoft.com/office/drawing/2014/main" id="{E57B5315-65C0-5C36-B5A2-0F2341017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97" y="2886043"/>
            <a:ext cx="2820767" cy="1880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Krowy na górskim pastwisku">
            <a:extLst>
              <a:ext uri="{FF2B5EF4-FFF2-40B4-BE49-F238E27FC236}">
                <a16:creationId xmlns:a16="http://schemas.microsoft.com/office/drawing/2014/main" id="{EE120622-14F5-E398-E7FB-FEA4C270D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707" y="2883746"/>
            <a:ext cx="2820767" cy="188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1AFC006-77A3-9694-D55A-11F0260585DD}"/>
              </a:ext>
            </a:extLst>
          </p:cNvPr>
          <p:cNvSpPr txBox="1"/>
          <p:nvPr/>
        </p:nvSpPr>
        <p:spPr>
          <a:xfrm>
            <a:off x="7629596" y="2393989"/>
            <a:ext cx="4357192" cy="3016210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l-PL" sz="400" b="1" u="sng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b="1" u="sng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Wymagana dokumentacja: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Plan kontroli zdrowia bydła,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Plan żywienia,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>
                <a:latin typeface="Calibri" panose="020F0502020204030204" pitchFamily="34" charset="0"/>
                <a:cs typeface="Calibri" panose="020F0502020204030204" pitchFamily="34" charset="0"/>
              </a:rPr>
              <a:t>Rejestr leczenia zwierząt i zabiegów weterynaryjnych,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>
                <a:latin typeface="Calibri" panose="020F0502020204030204" pitchFamily="34" charset="0"/>
                <a:cs typeface="Calibri" panose="020F0502020204030204" pitchFamily="34" charset="0"/>
              </a:rPr>
              <a:t>Rejestr oprysków stosowany w uprawach paszowych,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>
                <a:latin typeface="Calibri" panose="020F0502020204030204" pitchFamily="34" charset="0"/>
                <a:cs typeface="Calibri" panose="020F0502020204030204" pitchFamily="34" charset="0"/>
              </a:rPr>
              <a:t>Dokumenty dotyczące odbioru odpadów,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>
                <a:latin typeface="Calibri" panose="020F0502020204030204" pitchFamily="34" charset="0"/>
                <a:cs typeface="Calibri" panose="020F0502020204030204" pitchFamily="34" charset="0"/>
              </a:rPr>
              <a:t>Dokumenty dotyczące odbioru padłych zwierząt.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BE5DDD3-C3AE-9242-3142-090C2931CA04}"/>
              </a:ext>
            </a:extLst>
          </p:cNvPr>
          <p:cNvSpPr txBox="1"/>
          <p:nvPr/>
        </p:nvSpPr>
        <p:spPr>
          <a:xfrm>
            <a:off x="1397446" y="4397222"/>
            <a:ext cx="89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solidFill>
                  <a:srgbClr val="C00000"/>
                </a:solidFill>
              </a:rPr>
              <a:t>SMS</a:t>
            </a:r>
          </a:p>
        </p:txBody>
      </p:sp>
    </p:spTree>
    <p:extLst>
      <p:ext uri="{BB962C8B-B14F-4D97-AF65-F5344CB8AC3E}">
        <p14:creationId xmlns:p14="http://schemas.microsoft.com/office/powerpoint/2010/main" val="42006090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77060-307F-A44F-E926-C1E4A5F6C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AB8DA97-95A4-7006-C2DC-37AAA7D202E0}"/>
              </a:ext>
            </a:extLst>
          </p:cNvPr>
          <p:cNvSpPr txBox="1"/>
          <p:nvPr/>
        </p:nvSpPr>
        <p:spPr>
          <a:xfrm>
            <a:off x="321617" y="260530"/>
            <a:ext cx="9876087" cy="10618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endParaRPr lang="pl-PL" sz="1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PRZEBIEG PROCESU CERTYFIKACJI</a:t>
            </a:r>
          </a:p>
          <a:p>
            <a:pPr lvl="1"/>
            <a:endParaRPr lang="pl-PL" sz="1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D88F103-92A1-F237-87BF-573993AEF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9FA9848-B8A9-5492-9931-D686195EC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D7EDF25-2BEA-34FF-1B77-C507C6FE4135}"/>
              </a:ext>
            </a:extLst>
          </p:cNvPr>
          <p:cNvSpPr txBox="1"/>
          <p:nvPr/>
        </p:nvSpPr>
        <p:spPr>
          <a:xfrm>
            <a:off x="321617" y="2257350"/>
            <a:ext cx="3550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5. JEDNOSTKA WYSYŁA DECYZJĘ POKONTROLĄ + FAKTURĘ II RATA</a:t>
            </a:r>
          </a:p>
        </p:txBody>
      </p:sp>
      <p:sp>
        <p:nvSpPr>
          <p:cNvPr id="15" name="Strzałka: w prawo 14">
            <a:extLst>
              <a:ext uri="{FF2B5EF4-FFF2-40B4-BE49-F238E27FC236}">
                <a16:creationId xmlns:a16="http://schemas.microsoft.com/office/drawing/2014/main" id="{24463D06-A083-32E6-D01C-62F133777062}"/>
              </a:ext>
            </a:extLst>
          </p:cNvPr>
          <p:cNvSpPr/>
          <p:nvPr/>
        </p:nvSpPr>
        <p:spPr>
          <a:xfrm>
            <a:off x="3807242" y="3850159"/>
            <a:ext cx="929402" cy="4449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8B7D1F11-7F2F-E62F-4FA6-3C5A9E98B5EC}"/>
              </a:ext>
            </a:extLst>
          </p:cNvPr>
          <p:cNvSpPr txBox="1"/>
          <p:nvPr/>
        </p:nvSpPr>
        <p:spPr>
          <a:xfrm>
            <a:off x="4921140" y="2270258"/>
            <a:ext cx="2349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6. UISZCZENIE OPŁATY II RATY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3C137E3-8F2E-AEEE-7C02-7650D1AEA368}"/>
              </a:ext>
            </a:extLst>
          </p:cNvPr>
          <p:cNvSpPr txBox="1"/>
          <p:nvPr/>
        </p:nvSpPr>
        <p:spPr>
          <a:xfrm>
            <a:off x="8804269" y="2343669"/>
            <a:ext cx="234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7. CERTYFIKAT </a:t>
            </a:r>
          </a:p>
        </p:txBody>
      </p:sp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9425D397-3D05-582A-8982-972C91F2C489}"/>
              </a:ext>
            </a:extLst>
          </p:cNvPr>
          <p:cNvSpPr/>
          <p:nvPr/>
        </p:nvSpPr>
        <p:spPr>
          <a:xfrm>
            <a:off x="7624921" y="3843535"/>
            <a:ext cx="929402" cy="451568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 descr="Obraz zawierający tekst, list, zrzut ekranu, Czcionka&#10;&#10;Opis wygenerowany automatycznie">
            <a:extLst>
              <a:ext uri="{FF2B5EF4-FFF2-40B4-BE49-F238E27FC236}">
                <a16:creationId xmlns:a16="http://schemas.microsoft.com/office/drawing/2014/main" id="{F38DC2F7-9286-EC5A-E135-1D5A451BD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039" y="2804471"/>
            <a:ext cx="2120178" cy="2958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az 17" descr="Ilustracja dwóch dokumentów">
            <a:extLst>
              <a:ext uri="{FF2B5EF4-FFF2-40B4-BE49-F238E27FC236}">
                <a16:creationId xmlns:a16="http://schemas.microsoft.com/office/drawing/2014/main" id="{C61985F7-4F61-9601-F66F-B81FE4061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75" y="3288165"/>
            <a:ext cx="3082670" cy="156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0755B8D-5F12-178A-EC1A-3BA1FEBD9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080" y="2956723"/>
            <a:ext cx="3178334" cy="34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8081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26DF1-406E-84BE-0174-1780AC580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5FD0502-090B-E460-CDE7-ACCE29451B62}"/>
              </a:ext>
            </a:extLst>
          </p:cNvPr>
          <p:cNvSpPr txBox="1"/>
          <p:nvPr/>
        </p:nvSpPr>
        <p:spPr>
          <a:xfrm>
            <a:off x="321617" y="260530"/>
            <a:ext cx="9876087" cy="1046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Certyfikat QMP 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1BB791F-DEC3-AEC4-2250-198556D4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64" y="68170"/>
            <a:ext cx="1566906" cy="15669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324E3E9-D37F-3CDC-A36D-5A92CC07D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pic>
        <p:nvPicPr>
          <p:cNvPr id="5" name="Obraz 4" descr="Obraz zawierający tekst, list, Czcionka&#10;&#10;Opis wygenerowany automatycznie">
            <a:extLst>
              <a:ext uri="{FF2B5EF4-FFF2-40B4-BE49-F238E27FC236}">
                <a16:creationId xmlns:a16="http://schemas.microsoft.com/office/drawing/2014/main" id="{3169B107-D41D-D9C1-8FEA-CE42AD025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122" y="1400447"/>
            <a:ext cx="3865523" cy="5378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A65874A-F106-7025-AC22-A28254AA34AE}"/>
              </a:ext>
            </a:extLst>
          </p:cNvPr>
          <p:cNvSpPr txBox="1"/>
          <p:nvPr/>
        </p:nvSpPr>
        <p:spPr>
          <a:xfrm>
            <a:off x="2973936" y="4153256"/>
            <a:ext cx="1909542" cy="4001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IMIĘ I NAZWISKO/NAZWA</a:t>
            </a:r>
          </a:p>
          <a:p>
            <a:pPr algn="ctr"/>
            <a:r>
              <a:rPr lang="pl-PL"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ADRES GOSPODARSTWA</a:t>
            </a:r>
          </a:p>
        </p:txBody>
      </p:sp>
      <p:pic>
        <p:nvPicPr>
          <p:cNvPr id="9" name="Obraz 8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A8657A89-4EA6-1BE3-2F36-527EBFC53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146" y="1400447"/>
            <a:ext cx="3716218" cy="5395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9B5BDC1-CA91-FFC1-A524-DDDFA9AABA0A}"/>
              </a:ext>
            </a:extLst>
          </p:cNvPr>
          <p:cNvSpPr txBox="1"/>
          <p:nvPr/>
        </p:nvSpPr>
        <p:spPr>
          <a:xfrm>
            <a:off x="6941034" y="2382853"/>
            <a:ext cx="1948441" cy="4001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IMIĘ I NAZWISKO/NAZWA</a:t>
            </a:r>
          </a:p>
          <a:p>
            <a:pPr algn="ctr"/>
            <a:r>
              <a:rPr lang="pl-PL"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ADRES GOSPODARSTWA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BE930CA-64E1-8125-8C76-530FCD1B7063}"/>
              </a:ext>
            </a:extLst>
          </p:cNvPr>
          <p:cNvSpPr txBox="1"/>
          <p:nvPr/>
        </p:nvSpPr>
        <p:spPr>
          <a:xfrm>
            <a:off x="10329409" y="1950500"/>
            <a:ext cx="1336962" cy="41757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045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F968E-40DA-8C1C-9C2D-F11331C85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13E21D3F-3C39-1458-BAF1-F30C62080362}"/>
              </a:ext>
            </a:extLst>
          </p:cNvPr>
          <p:cNvSpPr txBox="1"/>
          <p:nvPr/>
        </p:nvSpPr>
        <p:spPr>
          <a:xfrm>
            <a:off x="321617" y="260530"/>
            <a:ext cx="9876087" cy="1046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/>
            <a:r>
              <a:rPr lang="pl-PL" sz="3600" b="1" dirty="0">
                <a:latin typeface="Calibri"/>
                <a:ea typeface="Calibri"/>
                <a:cs typeface="Calibri"/>
              </a:rPr>
              <a:t> 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14FAC52-6F69-FE73-B876-839D01263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13B68DC-09E5-E68A-8C0D-C8226A99D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AEC8DD52-4D06-287B-D1B0-8EBA77ADB2E5}"/>
              </a:ext>
            </a:extLst>
          </p:cNvPr>
          <p:cNvSpPr>
            <a:spLocks noGrp="1"/>
          </p:cNvSpPr>
          <p:nvPr/>
        </p:nvSpPr>
        <p:spPr>
          <a:xfrm>
            <a:off x="838200" y="2587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/>
              <a:t>QMP- dobrowolny system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1A1B22C1-6F93-C594-CEC3-FE084C8B5BEE}"/>
              </a:ext>
            </a:extLst>
          </p:cNvPr>
          <p:cNvSpPr>
            <a:spLocks noGrp="1"/>
          </p:cNvSpPr>
          <p:nvPr/>
        </p:nvSpPr>
        <p:spPr>
          <a:xfrm>
            <a:off x="651849" y="2041770"/>
            <a:ext cx="10297825" cy="3943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dirty="0">
                <a:latin typeface="Calibri"/>
                <a:ea typeface="Calibri"/>
                <a:cs typeface="Calibri"/>
              </a:rPr>
              <a:t>Uczestnik Systemu, producent żywca wołowego przyjmuje dobrowolnie zasady szczególnego doboru zwierząt, metod utrzymania oraz żywienia a ponadto wchodzi na drogę zrównoważonego rozwoju swojego gospodarstwa. </a:t>
            </a:r>
          </a:p>
          <a:p>
            <a:pPr marL="0" indent="0" algn="just">
              <a:buNone/>
            </a:pPr>
            <a:endParaRPr lang="pl-PL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 algn="just">
              <a:buNone/>
            </a:pPr>
            <a:r>
              <a:rPr lang="pl-PL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Uczestnik systemu QMP dąży do doskonalenia produkcji bydła </a:t>
            </a:r>
            <a:br>
              <a:rPr lang="pl-PL" b="1" dirty="0">
                <a:latin typeface="Calibri"/>
              </a:rPr>
            </a:br>
            <a:r>
              <a:rPr lang="pl-PL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w zakresie zdrowia i dobrostanu zwierząt, ochrony środowiska </a:t>
            </a:r>
            <a:br>
              <a:rPr lang="pl-PL" b="1" dirty="0">
                <a:latin typeface="Calibri"/>
              </a:rPr>
            </a:br>
            <a:r>
              <a:rPr lang="pl-PL" b="1" dirty="0">
                <a:solidFill>
                  <a:schemeClr val="accent5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i klimatu, jakości tusz wołowych i wzmocnienia odporności ekonomicznej na kryzysy.</a:t>
            </a:r>
          </a:p>
        </p:txBody>
      </p:sp>
    </p:spTree>
    <p:extLst>
      <p:ext uri="{BB962C8B-B14F-4D97-AF65-F5344CB8AC3E}">
        <p14:creationId xmlns:p14="http://schemas.microsoft.com/office/powerpoint/2010/main" val="14547725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73449-49E4-782E-238A-64B37734D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DA026925-FA7A-7629-C1A9-76ACF61A759B}"/>
              </a:ext>
            </a:extLst>
          </p:cNvPr>
          <p:cNvSpPr txBox="1"/>
          <p:nvPr/>
        </p:nvSpPr>
        <p:spPr>
          <a:xfrm>
            <a:off x="321617" y="260530"/>
            <a:ext cx="9876087" cy="1031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Certyfikat QMP</a:t>
            </a:r>
          </a:p>
          <a:p>
            <a:pPr lvl="1"/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F5A368F-E298-8F48-C54A-78035D65E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64" y="68170"/>
            <a:ext cx="1566906" cy="15669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1DD706E-A18A-F98D-2A3A-6C69A343F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70ABFEA-6913-ACF6-6CEB-D2392FFAB85A}"/>
              </a:ext>
            </a:extLst>
          </p:cNvPr>
          <p:cNvSpPr txBox="1"/>
          <p:nvPr/>
        </p:nvSpPr>
        <p:spPr>
          <a:xfrm>
            <a:off x="10329409" y="1950500"/>
            <a:ext cx="1336962" cy="41757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pic>
        <p:nvPicPr>
          <p:cNvPr id="7" name="Obraz 6" descr="Obraz zawierający tekst, list, Czcionka&#10;&#10;Opis wygenerowany automatycznie">
            <a:extLst>
              <a:ext uri="{FF2B5EF4-FFF2-40B4-BE49-F238E27FC236}">
                <a16:creationId xmlns:a16="http://schemas.microsoft.com/office/drawing/2014/main" id="{10AF9B20-95E9-A8EA-AAE5-FD9DFFAA9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70" y="1444219"/>
            <a:ext cx="2844127" cy="4362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3608903-2CCD-4658-B755-F96CDB555F12}"/>
              </a:ext>
            </a:extLst>
          </p:cNvPr>
          <p:cNvSpPr txBox="1"/>
          <p:nvPr/>
        </p:nvSpPr>
        <p:spPr>
          <a:xfrm>
            <a:off x="827233" y="3618505"/>
            <a:ext cx="1701180" cy="4001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IMIĘ I NAZWISKO/NAZWA</a:t>
            </a:r>
          </a:p>
          <a:p>
            <a:pPr algn="ctr"/>
            <a:r>
              <a:rPr lang="pl-PL"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ADRES GOSPODARSTWA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AFB34D8-0C07-DC14-2BCE-90B496186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527" y="1471993"/>
            <a:ext cx="3026519" cy="4362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3F3C4B4-8C2E-053C-A5B6-563A99E96E7E}"/>
              </a:ext>
            </a:extLst>
          </p:cNvPr>
          <p:cNvSpPr txBox="1"/>
          <p:nvPr/>
        </p:nvSpPr>
        <p:spPr>
          <a:xfrm>
            <a:off x="3757160" y="2186415"/>
            <a:ext cx="1623252" cy="4001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IMIĘ I NAZWISKO/NAZWA</a:t>
            </a:r>
          </a:p>
          <a:p>
            <a:pPr algn="ctr"/>
            <a:r>
              <a:rPr lang="pl-PL"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ADRES GOSPODARSTWA</a:t>
            </a:r>
          </a:p>
        </p:txBody>
      </p:sp>
      <p:pic>
        <p:nvPicPr>
          <p:cNvPr id="14" name="Obraz 13" descr="Obraz zawierający tekst, papier, Czcionka, numer&#10;&#10;Opis wygenerowany automatycznie">
            <a:extLst>
              <a:ext uri="{FF2B5EF4-FFF2-40B4-BE49-F238E27FC236}">
                <a16:creationId xmlns:a16="http://schemas.microsoft.com/office/drawing/2014/main" id="{7DAA9F1A-0375-C580-4EA9-54281CA71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376" y="1471993"/>
            <a:ext cx="2965416" cy="4362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 descr="Obraz zawierający tekst, pismo odręczne, papier, Czcionka&#10;&#10;Opis wygenerowany automatycznie">
            <a:extLst>
              <a:ext uri="{FF2B5EF4-FFF2-40B4-BE49-F238E27FC236}">
                <a16:creationId xmlns:a16="http://schemas.microsoft.com/office/drawing/2014/main" id="{2914FE77-D271-56E2-DB86-B07CDDB3A2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1636" y="1483941"/>
            <a:ext cx="2909177" cy="4351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64252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906D2-CE69-5084-FABB-FEE693737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3AF0587B-74AF-7456-CBA7-C25A4F65B2B7}"/>
              </a:ext>
            </a:extLst>
          </p:cNvPr>
          <p:cNvSpPr txBox="1"/>
          <p:nvPr/>
        </p:nvSpPr>
        <p:spPr>
          <a:xfrm>
            <a:off x="321617" y="260530"/>
            <a:ext cx="9876087" cy="1046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Certyfikat QMP 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26D299C-B481-1EEC-534E-69BD930CC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64" y="68170"/>
            <a:ext cx="1566906" cy="15669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CADFC19-C814-537A-FDA6-D9BFF4CED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6B21E04-D055-566A-D8DB-C29A82EB6E0C}"/>
              </a:ext>
            </a:extLst>
          </p:cNvPr>
          <p:cNvSpPr txBox="1"/>
          <p:nvPr/>
        </p:nvSpPr>
        <p:spPr>
          <a:xfrm>
            <a:off x="10329409" y="1950500"/>
            <a:ext cx="1336962" cy="41757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pic>
        <p:nvPicPr>
          <p:cNvPr id="24" name="Obraz 23" descr="Obraz zawierający tekst, pismo odręczne, list, zrzut ekranu&#10;&#10;Opis wygenerowany automatycznie">
            <a:extLst>
              <a:ext uri="{FF2B5EF4-FFF2-40B4-BE49-F238E27FC236}">
                <a16:creationId xmlns:a16="http://schemas.microsoft.com/office/drawing/2014/main" id="{3898BBFC-91B9-4C96-46AD-E3E6E36FF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735" y="1382170"/>
            <a:ext cx="3571377" cy="5290500"/>
          </a:xfrm>
          <a:prstGeom prst="rect">
            <a:avLst/>
          </a:prstGeom>
        </p:spPr>
      </p:pic>
      <p:pic>
        <p:nvPicPr>
          <p:cNvPr id="22" name="Obraz 21" descr="Obraz zawierający tekst, Czcionka, papier, zrzut ekranu&#10;&#10;Opis wygenerowany automatycznie">
            <a:extLst>
              <a:ext uri="{FF2B5EF4-FFF2-40B4-BE49-F238E27FC236}">
                <a16:creationId xmlns:a16="http://schemas.microsoft.com/office/drawing/2014/main" id="{F826511A-E891-C208-D0F7-944612BB0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613" y="1406695"/>
            <a:ext cx="3669651" cy="5513576"/>
          </a:xfrm>
          <a:prstGeom prst="rect">
            <a:avLst/>
          </a:prstGeom>
        </p:spPr>
      </p:pic>
      <p:pic>
        <p:nvPicPr>
          <p:cNvPr id="20" name="Obraz 19" descr="Obraz zawierający tekst, Czcionka, papier, numer&#10;&#10;Opis wygenerowany automatycznie">
            <a:extLst>
              <a:ext uri="{FF2B5EF4-FFF2-40B4-BE49-F238E27FC236}">
                <a16:creationId xmlns:a16="http://schemas.microsoft.com/office/drawing/2014/main" id="{4E803E5E-973D-AF50-E7C5-F40D259B2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995" y="1441117"/>
            <a:ext cx="3498627" cy="5315561"/>
          </a:xfrm>
          <a:prstGeom prst="rect">
            <a:avLst/>
          </a:prstGeom>
        </p:spPr>
      </p:pic>
      <p:pic>
        <p:nvPicPr>
          <p:cNvPr id="18" name="Obraz 17" descr="Obraz zawierający tekst, papier, Czcionka, numer&#10;&#10;Opis wygenerowany automatycznie">
            <a:extLst>
              <a:ext uri="{FF2B5EF4-FFF2-40B4-BE49-F238E27FC236}">
                <a16:creationId xmlns:a16="http://schemas.microsoft.com/office/drawing/2014/main" id="{4692F96F-5063-516F-D088-3946AC844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8927" y="1478936"/>
            <a:ext cx="3599817" cy="5396721"/>
          </a:xfrm>
          <a:prstGeom prst="rect">
            <a:avLst/>
          </a:prstGeom>
        </p:spPr>
      </p:pic>
      <p:pic>
        <p:nvPicPr>
          <p:cNvPr id="16" name="Obraz 15" descr="Obraz zawierający tekst, papier, Czcionka, zrzut ekranu&#10;&#10;Opis wygenerowany automatycznie">
            <a:extLst>
              <a:ext uri="{FF2B5EF4-FFF2-40B4-BE49-F238E27FC236}">
                <a16:creationId xmlns:a16="http://schemas.microsoft.com/office/drawing/2014/main" id="{E803C31D-CA07-1D54-1B34-E2723C5BF4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835" y="1474685"/>
            <a:ext cx="3517897" cy="5279782"/>
          </a:xfrm>
          <a:prstGeom prst="rect">
            <a:avLst/>
          </a:prstGeom>
        </p:spPr>
      </p:pic>
      <p:pic>
        <p:nvPicPr>
          <p:cNvPr id="14" name="Obraz 13" descr="Obraz zawierający tekst, Czcionka, papier, numer&#10;&#10;Opis wygenerowany automatycznie">
            <a:extLst>
              <a:ext uri="{FF2B5EF4-FFF2-40B4-BE49-F238E27FC236}">
                <a16:creationId xmlns:a16="http://schemas.microsoft.com/office/drawing/2014/main" id="{018FE0F7-676E-E1F5-9F7D-3F24BC6FBA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8927" y="1331495"/>
            <a:ext cx="3599817" cy="5484286"/>
          </a:xfrm>
          <a:prstGeom prst="rect">
            <a:avLst/>
          </a:prstGeom>
        </p:spPr>
      </p:pic>
      <p:pic>
        <p:nvPicPr>
          <p:cNvPr id="10" name="Obraz 9" descr="Obraz zawierający tekst, Czcionka, papier, zrzut ekranu&#10;&#10;Opis wygenerowany automatycznie">
            <a:extLst>
              <a:ext uri="{FF2B5EF4-FFF2-40B4-BE49-F238E27FC236}">
                <a16:creationId xmlns:a16="http://schemas.microsoft.com/office/drawing/2014/main" id="{580C1027-F837-8D43-3B21-83C7CABB4D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3463" y="1306970"/>
            <a:ext cx="3691955" cy="5495004"/>
          </a:xfrm>
          <a:prstGeom prst="rect">
            <a:avLst/>
          </a:prstGeom>
        </p:spPr>
      </p:pic>
      <p:pic>
        <p:nvPicPr>
          <p:cNvPr id="7" name="Obraz 6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FEEA0543-3489-94D0-5060-208459EF08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6582" y="1382170"/>
            <a:ext cx="3669651" cy="527549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091921C-56D5-946E-BBE3-CAE5FA2D632B}"/>
              </a:ext>
            </a:extLst>
          </p:cNvPr>
          <p:cNvSpPr txBox="1"/>
          <p:nvPr/>
        </p:nvSpPr>
        <p:spPr>
          <a:xfrm>
            <a:off x="3089703" y="2271767"/>
            <a:ext cx="2175039" cy="4001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IMIĘ I NAZWISKO/NAZWA</a:t>
            </a:r>
          </a:p>
          <a:p>
            <a:pPr algn="ctr"/>
            <a:r>
              <a:rPr lang="pl-PL"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ADRES GOSPODARSTWA</a:t>
            </a:r>
          </a:p>
        </p:txBody>
      </p:sp>
    </p:spTree>
    <p:extLst>
      <p:ext uri="{BB962C8B-B14F-4D97-AF65-F5344CB8AC3E}">
        <p14:creationId xmlns:p14="http://schemas.microsoft.com/office/powerpoint/2010/main" val="228301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26DF1-406E-84BE-0174-1780AC580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5FD0502-090B-E460-CDE7-ACCE29451B62}"/>
              </a:ext>
            </a:extLst>
          </p:cNvPr>
          <p:cNvSpPr txBox="1"/>
          <p:nvPr/>
        </p:nvSpPr>
        <p:spPr>
          <a:xfrm>
            <a:off x="321617" y="260530"/>
            <a:ext cx="9876087" cy="14619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pl-PL"/>
          </a:p>
          <a:p>
            <a:pPr lvl="1"/>
            <a:r>
              <a:rPr lang="pl-PL" sz="4000" b="1">
                <a:latin typeface="Calibri"/>
                <a:ea typeface="Calibri"/>
                <a:cs typeface="Calibri"/>
              </a:rPr>
              <a:t>Kalkulator korzyści QMP – Bydło</a:t>
            </a:r>
          </a:p>
          <a:p>
            <a:pPr lvl="1"/>
            <a:r>
              <a:rPr kumimoji="0" lang="pl-PL" sz="24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Ekoschematy</a:t>
            </a:r>
            <a:r>
              <a:rPr kumimoji="0" lang="pl-PL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dobrostan opasów, dobrostan mamek</a:t>
            </a:r>
            <a:endParaRPr lang="pl-PL" sz="2400" b="1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1BB791F-DEC3-AEC4-2250-198556D4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663" y="-201476"/>
            <a:ext cx="2678337" cy="267833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324E3E9-D37F-3CDC-A36D-5A92CC07D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B9F8EDC-5C2F-F68C-EC32-E73F45B8D60F}"/>
              </a:ext>
            </a:extLst>
          </p:cNvPr>
          <p:cNvSpPr txBox="1"/>
          <p:nvPr/>
        </p:nvSpPr>
        <p:spPr>
          <a:xfrm>
            <a:off x="2513354" y="2356052"/>
            <a:ext cx="71652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>
                <a:solidFill>
                  <a:srgbClr val="8B0018"/>
                </a:solidFill>
                <a:hlinkClick r:id="rId4"/>
              </a:rPr>
              <a:t>https://qmpsystem.eu/kalkulatorqmp/</a:t>
            </a:r>
            <a:r>
              <a:rPr lang="pl-PL" sz="3200" b="1">
                <a:solidFill>
                  <a:srgbClr val="8B0018"/>
                </a:solidFill>
              </a:rPr>
              <a:t>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BB2C1E8-8AD1-BB40-FDF2-50C89D426CCD}"/>
              </a:ext>
            </a:extLst>
          </p:cNvPr>
          <p:cNvSpPr txBox="1"/>
          <p:nvPr/>
        </p:nvSpPr>
        <p:spPr>
          <a:xfrm>
            <a:off x="629266" y="3688982"/>
            <a:ext cx="2759905" cy="20313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pl-PL" b="1" u="sng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pl-PL" b="1" u="sng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Przykład nr 1:</a:t>
            </a:r>
          </a:p>
          <a:p>
            <a:pPr algn="ctr"/>
            <a:endParaRPr lang="pl-PL" b="1" u="sng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pl-PL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Krowy mamki: 15 sztuk</a:t>
            </a:r>
          </a:p>
          <a:p>
            <a:pPr marL="285750" indent="-285750">
              <a:buFontTx/>
              <a:buChar char="-"/>
            </a:pPr>
            <a:endParaRPr lang="pl-PL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pl-PL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pl-PL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864403A-3849-636A-8790-39C5E6510D12}"/>
              </a:ext>
            </a:extLst>
          </p:cNvPr>
          <p:cNvSpPr txBox="1"/>
          <p:nvPr/>
        </p:nvSpPr>
        <p:spPr>
          <a:xfrm>
            <a:off x="4361096" y="3688981"/>
            <a:ext cx="2759905" cy="20313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pl-PL" b="1" u="sng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pl-PL" b="1" u="sng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Przykład nr 2:</a:t>
            </a:r>
          </a:p>
          <a:p>
            <a:pPr algn="ctr"/>
            <a:endParaRPr lang="pl-PL" b="1" u="sng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pl-PL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Krowy mamki: 44 sztuki</a:t>
            </a:r>
          </a:p>
          <a:p>
            <a:pPr marL="285750" indent="-285750">
              <a:buFontTx/>
              <a:buChar char="-"/>
            </a:pPr>
            <a:r>
              <a:rPr lang="pl-PL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Opasy: 22 sztuki</a:t>
            </a:r>
          </a:p>
          <a:p>
            <a:pPr marL="285750" indent="-285750">
              <a:buFontTx/>
              <a:buChar char="-"/>
            </a:pPr>
            <a:endParaRPr lang="pl-PL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pl-PL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DE09DEA-B6D6-B4B2-CD6A-E401565E906F}"/>
              </a:ext>
            </a:extLst>
          </p:cNvPr>
          <p:cNvSpPr txBox="1"/>
          <p:nvPr/>
        </p:nvSpPr>
        <p:spPr>
          <a:xfrm>
            <a:off x="8092926" y="3688982"/>
            <a:ext cx="2759905" cy="20313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pl-PL" b="1" u="sng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pl-PL" b="1" u="sng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Przykład nr 3:</a:t>
            </a:r>
          </a:p>
          <a:p>
            <a:endParaRPr lang="pl-PL" b="1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pl-PL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Opasy: 171 sztuki</a:t>
            </a:r>
          </a:p>
          <a:p>
            <a:pPr marL="285750" indent="-285750">
              <a:buFontTx/>
              <a:buChar char="-"/>
            </a:pPr>
            <a:endParaRPr lang="pl-PL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>
              <a:buChar char="-"/>
            </a:pPr>
            <a:endParaRPr lang="pl-PL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pl-PL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987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4CA17D-C800-8B96-3EE1-262F588CC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Obraz zawierający tekst, zrzut ekranu, Czcionka, nume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75901F8-E2F2-6F1E-9036-49D33FB99E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115" b="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tekst, zrzut ekranu, Czcionka, nume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CC1EDFE-C534-104B-938D-CE808C8C5D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213" b="-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203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22B6C-BD72-4EE5-F9F1-BEB49981A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8B58222E-38BC-DCA2-C731-06B7EA89672B}"/>
              </a:ext>
            </a:extLst>
          </p:cNvPr>
          <p:cNvSpPr txBox="1"/>
          <p:nvPr/>
        </p:nvSpPr>
        <p:spPr>
          <a:xfrm>
            <a:off x="321617" y="260530"/>
            <a:ext cx="9876087" cy="1031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CENNIK QMP – opłaty podstawowe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BE95085-BCED-14D8-B739-AABD54930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6DC65DE-CFD6-A0F5-043A-770AA00FB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pic>
        <p:nvPicPr>
          <p:cNvPr id="8" name="Obraz 7" descr="Obraz zawierający tekst, zrzut ekranu, Równolegle, numer&#10;&#10;Opis wygenerowany automatycznie">
            <a:extLst>
              <a:ext uri="{FF2B5EF4-FFF2-40B4-BE49-F238E27FC236}">
                <a16:creationId xmlns:a16="http://schemas.microsoft.com/office/drawing/2014/main" id="{5AAF118C-F1B2-79B1-37A4-CF868B557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309" y="1411029"/>
            <a:ext cx="6139382" cy="529378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trzałka: w prawo 3">
            <a:extLst>
              <a:ext uri="{FF2B5EF4-FFF2-40B4-BE49-F238E27FC236}">
                <a16:creationId xmlns:a16="http://schemas.microsoft.com/office/drawing/2014/main" id="{32D6162E-CD01-2AF5-F215-CECE041B1149}"/>
              </a:ext>
            </a:extLst>
          </p:cNvPr>
          <p:cNvSpPr/>
          <p:nvPr/>
        </p:nvSpPr>
        <p:spPr>
          <a:xfrm>
            <a:off x="2464861" y="6162401"/>
            <a:ext cx="652051" cy="397565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729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992DC-5830-9A6A-BD7E-FF67546DA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5E5C3993-60F2-A868-831C-C07301C81643}"/>
              </a:ext>
            </a:extLst>
          </p:cNvPr>
          <p:cNvSpPr txBox="1"/>
          <p:nvPr/>
        </p:nvSpPr>
        <p:spPr>
          <a:xfrm>
            <a:off x="321617" y="260530"/>
            <a:ext cx="9876087" cy="1031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DODATKOWE KORZYŚCI 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A2FE63D-05CB-7632-0943-629277DDD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ACA738C-5EF2-419A-F789-115EA53B2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6115E56-5EEB-0448-A55A-F5D94AE8A014}"/>
              </a:ext>
            </a:extLst>
          </p:cNvPr>
          <p:cNvSpPr txBox="1"/>
          <p:nvPr/>
        </p:nvSpPr>
        <p:spPr>
          <a:xfrm>
            <a:off x="674451" y="1932005"/>
            <a:ext cx="10242618" cy="3867725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 fontAlgn="base"/>
            <a:r>
              <a:rPr lang="pl-PL" sz="1600" b="1" i="0">
                <a:effectLst/>
                <a:latin typeface="Lato" panose="020F0502020204030203" pitchFamily="34" charset="0"/>
              </a:rPr>
              <a:t>1. Dodatkowe punkty </a:t>
            </a:r>
            <a:r>
              <a:rPr lang="pl-PL" sz="1600" b="0" i="0">
                <a:effectLst/>
                <a:latin typeface="Lato" panose="020F0502020204030203" pitchFamily="34" charset="0"/>
              </a:rPr>
              <a:t>za posiadanie certyfikatu </a:t>
            </a:r>
            <a:r>
              <a:rPr lang="pl-PL" sz="1600" i="0">
                <a:effectLst/>
                <a:latin typeface="Lato" panose="020F0502020204030203" pitchFamily="34" charset="0"/>
              </a:rPr>
              <a:t>QMP</a:t>
            </a:r>
            <a:r>
              <a:rPr lang="pl-PL" sz="1600" b="0" i="0">
                <a:effectLst/>
                <a:latin typeface="Lato" panose="020F0502020204030203" pitchFamily="34" charset="0"/>
              </a:rPr>
              <a:t> w ramach wybranych interwencji Planu Strategicznego dla WPR 2023-2027:</a:t>
            </a:r>
          </a:p>
          <a:p>
            <a:pPr marL="742950" lvl="1" indent="-285750" algn="just" fontAlgn="base">
              <a:lnSpc>
                <a:spcPts val="1950"/>
              </a:lnSpc>
              <a:buFont typeface="Wingdings" panose="05000000000000000000" pitchFamily="2" charset="2"/>
              <a:buChar char="ü"/>
            </a:pPr>
            <a:r>
              <a:rPr lang="pl-PL" sz="1600" b="0" i="0">
                <a:effectLst/>
                <a:latin typeface="Lato" panose="020F0502020204030203" pitchFamily="34" charset="0"/>
              </a:rPr>
              <a:t>10.5. – Rozwój małych gospodarstw</a:t>
            </a:r>
          </a:p>
          <a:p>
            <a:pPr marL="742950" lvl="1" indent="-285750" algn="just" fontAlgn="base">
              <a:lnSpc>
                <a:spcPts val="1950"/>
              </a:lnSpc>
              <a:buFont typeface="Wingdings" panose="05000000000000000000" pitchFamily="2" charset="2"/>
              <a:buChar char="ü"/>
            </a:pPr>
            <a:r>
              <a:rPr lang="pl-PL" sz="1600" b="0" i="0">
                <a:effectLst/>
                <a:latin typeface="Lato" panose="020F0502020204030203" pitchFamily="34" charset="0"/>
              </a:rPr>
              <a:t>10.6.1 – Rozwój współpracy w ramach łańcucha wartości (dotacja) – w gospodarstwie</a:t>
            </a:r>
          </a:p>
          <a:p>
            <a:pPr marL="742950" lvl="1" indent="-285750" algn="just" fontAlgn="base">
              <a:lnSpc>
                <a:spcPts val="1950"/>
              </a:lnSpc>
              <a:buFont typeface="Wingdings" panose="05000000000000000000" pitchFamily="2" charset="2"/>
              <a:buChar char="ü"/>
            </a:pPr>
            <a:r>
              <a:rPr lang="pl-PL" sz="1600" b="0" i="0">
                <a:effectLst/>
                <a:latin typeface="Lato" panose="020F0502020204030203" pitchFamily="34" charset="0"/>
              </a:rPr>
              <a:t>10.7.1 – Rozwój współpracy w ramach łańcucha wartości (dotacja) – poza gospodarstwem</a:t>
            </a:r>
          </a:p>
          <a:p>
            <a:pPr marL="742950" lvl="1" indent="-285750" algn="just" fontAlgn="base">
              <a:lnSpc>
                <a:spcPts val="1950"/>
              </a:lnSpc>
              <a:buFont typeface="Wingdings" panose="05000000000000000000" pitchFamily="2" charset="2"/>
              <a:buChar char="ü"/>
            </a:pPr>
            <a:r>
              <a:rPr lang="pl-PL" sz="1600" b="0" i="0">
                <a:effectLst/>
                <a:latin typeface="Lato" panose="020F0502020204030203" pitchFamily="34" charset="0"/>
              </a:rPr>
              <a:t>11. – Premie dla młodych rolników</a:t>
            </a:r>
          </a:p>
          <a:p>
            <a:pPr marL="742950" lvl="1" indent="-285750" algn="just" fontAlgn="base">
              <a:lnSpc>
                <a:spcPts val="1950"/>
              </a:lnSpc>
              <a:buFont typeface="Wingdings" panose="05000000000000000000" pitchFamily="2" charset="2"/>
              <a:buChar char="ü"/>
            </a:pPr>
            <a:r>
              <a:rPr lang="pl-PL" sz="1600" b="0" i="0">
                <a:effectLst/>
                <a:latin typeface="Lato" panose="020F0502020204030203" pitchFamily="34" charset="0"/>
              </a:rPr>
              <a:t>13.3. – Promowanie, informowanie i marketing dotyczący żywności wytwarzanej w ramach systemów jakości żywności</a:t>
            </a:r>
          </a:p>
          <a:p>
            <a:pPr marL="742950" lvl="1" indent="-285750" algn="just" fontAlgn="base">
              <a:lnSpc>
                <a:spcPts val="1950"/>
              </a:lnSpc>
              <a:buFont typeface="Wingdings" panose="05000000000000000000" pitchFamily="2" charset="2"/>
              <a:buChar char="ü"/>
            </a:pPr>
            <a:r>
              <a:rPr lang="pl-PL" sz="1600" b="0" i="0">
                <a:effectLst/>
                <a:latin typeface="Lato" panose="020F0502020204030203" pitchFamily="34" charset="0"/>
              </a:rPr>
              <a:t>13.4. – Rozwój współpracy producentów w ramach systemów jakości żywności</a:t>
            </a:r>
          </a:p>
          <a:p>
            <a:pPr marL="742950" lvl="1" indent="-285750" algn="just" fontAlgn="base">
              <a:lnSpc>
                <a:spcPts val="1950"/>
              </a:lnSpc>
              <a:buFont typeface="Wingdings" panose="05000000000000000000" pitchFamily="2" charset="2"/>
              <a:buChar char="ü"/>
            </a:pPr>
            <a:r>
              <a:rPr lang="pl-PL" sz="1600" b="0" i="0">
                <a:effectLst/>
                <a:latin typeface="Lato" panose="020F0502020204030203" pitchFamily="34" charset="0"/>
              </a:rPr>
              <a:t>13.5. – Współpraca Grup Operacyjnych EPI</a:t>
            </a:r>
          </a:p>
          <a:p>
            <a:pPr algn="just" fontAlgn="base"/>
            <a:endParaRPr lang="pl-PL" sz="1600" b="0" i="0">
              <a:effectLst/>
              <a:latin typeface="Lato" panose="020F0502020204030203" pitchFamily="34" charset="0"/>
            </a:endParaRPr>
          </a:p>
          <a:p>
            <a:pPr algn="just" fontAlgn="base"/>
            <a:r>
              <a:rPr lang="pl-PL" sz="1600" b="1">
                <a:latin typeface="Lato" panose="020F0502020204030203" pitchFamily="34" charset="0"/>
              </a:rPr>
              <a:t>2. </a:t>
            </a:r>
            <a:r>
              <a:rPr lang="pl-PL" sz="1600" b="1" i="0">
                <a:effectLst/>
                <a:latin typeface="Lato" panose="020F0502020204030203" pitchFamily="34" charset="0"/>
              </a:rPr>
              <a:t>Szansa na wyższą odpłatność za żywiec</a:t>
            </a:r>
            <a:r>
              <a:rPr lang="pl-PL" sz="1600" b="0" i="0">
                <a:effectLst/>
                <a:latin typeface="Lato" panose="020F0502020204030203" pitchFamily="34" charset="0"/>
              </a:rPr>
              <a:t>. Spełnienie warunków rynkowych dla </a:t>
            </a:r>
            <a:r>
              <a:rPr lang="pl-PL" sz="1600" b="0" i="0">
                <a:solidFill>
                  <a:srgbClr val="00B050"/>
                </a:solidFill>
                <a:effectLst/>
                <a:latin typeface="Lato" panose="020F0502020204030203" pitchFamily="34" charset="0"/>
              </a:rPr>
              <a:t>produkcji zrównoważonego </a:t>
            </a:r>
            <a:r>
              <a:rPr lang="pl-PL" sz="1600" b="0" i="0">
                <a:effectLst/>
                <a:latin typeface="Lato" panose="020F0502020204030203" pitchFamily="34" charset="0"/>
              </a:rPr>
              <a:t>żywca wołowego poszukiwanego przez ubojnie z przeznaczeniem na eksport (</a:t>
            </a:r>
            <a:r>
              <a:rPr lang="pl-PL" sz="1600" b="0" i="0">
                <a:solidFill>
                  <a:srgbClr val="00B050"/>
                </a:solidFill>
                <a:effectLst/>
                <a:latin typeface="Lato" panose="020F0502020204030203" pitchFamily="34" charset="0"/>
              </a:rPr>
              <a:t>system uznany w Unii </a:t>
            </a:r>
            <a:r>
              <a:rPr lang="pl-PL" sz="1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Europejskiej</a:t>
            </a:r>
            <a:r>
              <a:rPr lang="pl-PL" sz="16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pl-PL" sz="1600" b="0" i="0">
                <a:effectLst/>
                <a:latin typeface="Lato" panose="020F0502020204030203" pitchFamily="34" charset="0"/>
              </a:rPr>
              <a:t> oraz poszukujących bydła z udokumentowaną </a:t>
            </a:r>
            <a:r>
              <a:rPr lang="pl-PL" sz="1600" b="0" i="0">
                <a:solidFill>
                  <a:srgbClr val="00B050"/>
                </a:solidFill>
                <a:effectLst/>
                <a:latin typeface="Lato" panose="020F0502020204030203" pitchFamily="34" charset="0"/>
              </a:rPr>
              <a:t>niższą emisją</a:t>
            </a:r>
            <a:r>
              <a:rPr lang="pl-PL" sz="1600" b="0" i="0">
                <a:effectLst/>
                <a:latin typeface="Lato" panose="020F0502020204030203" pitchFamily="34" charset="0"/>
              </a:rPr>
              <a:t>.</a:t>
            </a:r>
          </a:p>
          <a:p>
            <a:pPr algn="l" fontAlgn="base"/>
            <a:r>
              <a:rPr lang="pl-PL" sz="1600">
                <a:latin typeface="Lato" panose="020F0502020204030203" pitchFamily="34" charset="0"/>
              </a:rPr>
              <a:t>3. BHP</a:t>
            </a:r>
            <a:endParaRPr lang="pl-PL" sz="1600" b="0" i="0">
              <a:effectLst/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4171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70F73-B489-8B62-D66C-B38F74AC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0DD9E1A1-640C-D5E2-0E6D-CC285BBDBA2C}"/>
              </a:ext>
            </a:extLst>
          </p:cNvPr>
          <p:cNvSpPr txBox="1"/>
          <p:nvPr/>
        </p:nvSpPr>
        <p:spPr>
          <a:xfrm>
            <a:off x="321617" y="260530"/>
            <a:ext cx="9876087" cy="1031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Wniosek o rozszerzenie certyfikatu QMP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4F2C909-0D95-8B14-B02B-E99E1DE7D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9224D2B-2A07-F93B-7903-C99F9BA14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pic>
        <p:nvPicPr>
          <p:cNvPr id="5" name="Obraz 4" descr="Obraz zawierający tekst, paragon, numer, zrzut ekranu&#10;&#10;Opis wygenerowany automatycznie">
            <a:extLst>
              <a:ext uri="{FF2B5EF4-FFF2-40B4-BE49-F238E27FC236}">
                <a16:creationId xmlns:a16="http://schemas.microsoft.com/office/drawing/2014/main" id="{4DA077F4-E3DE-7EC0-083C-A09ABD3E1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483" y="1882006"/>
            <a:ext cx="8763221" cy="406149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74828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AC72B-A430-9A82-00DA-6896C654B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, zrzut ekranu, linia, numer&#10;&#10;Opis wygenerowany automatycznie">
            <a:extLst>
              <a:ext uri="{FF2B5EF4-FFF2-40B4-BE49-F238E27FC236}">
                <a16:creationId xmlns:a16="http://schemas.microsoft.com/office/drawing/2014/main" id="{8B9BE160-C17F-3F8A-2F67-749834539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97" y="1934910"/>
            <a:ext cx="10826605" cy="384331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59122DE6-5555-EAFA-592F-D39802539B42}"/>
              </a:ext>
            </a:extLst>
          </p:cNvPr>
          <p:cNvSpPr txBox="1"/>
          <p:nvPr/>
        </p:nvSpPr>
        <p:spPr>
          <a:xfrm>
            <a:off x="321617" y="260530"/>
            <a:ext cx="9876087" cy="1031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Wniosek o rozszerzenie certyfikatu QMP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F250271-3BA2-D385-0D3E-3B8E95C0A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83B84E7-1B4B-B1F5-D356-56F30BB4C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1287BB8-F5F2-517D-EB09-296D8FE303DC}"/>
              </a:ext>
            </a:extLst>
          </p:cNvPr>
          <p:cNvSpPr txBox="1"/>
          <p:nvPr/>
        </p:nvSpPr>
        <p:spPr>
          <a:xfrm>
            <a:off x="6168550" y="2039400"/>
            <a:ext cx="57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2809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C2A24-EB77-0C37-6F87-4471D4AB1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856655F-B3C2-D70E-0150-9BA73F9528D4}"/>
              </a:ext>
            </a:extLst>
          </p:cNvPr>
          <p:cNvSpPr txBox="1"/>
          <p:nvPr/>
        </p:nvSpPr>
        <p:spPr>
          <a:xfrm>
            <a:off x="321617" y="260530"/>
            <a:ext cx="9876087" cy="1031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/>
          </a:p>
          <a:p>
            <a:pPr lvl="1"/>
            <a:r>
              <a:rPr lang="pl-PL" sz="3600" b="1">
                <a:latin typeface="Calibri" panose="020F0502020204030204" pitchFamily="34" charset="0"/>
                <a:cs typeface="Calibri" panose="020F0502020204030204" pitchFamily="34" charset="0"/>
              </a:rPr>
              <a:t>CENNIK QMP – rozszerzenie </a:t>
            </a:r>
          </a:p>
          <a:p>
            <a:endParaRPr lang="pl-PL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36439F7-48D5-9EAA-B06C-D28442239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539" y="-94200"/>
            <a:ext cx="2133600" cy="21336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4315872-D652-5120-EB80-48FDAA0FE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</p:spPr>
      </p:pic>
      <p:pic>
        <p:nvPicPr>
          <p:cNvPr id="5" name="Obraz 4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4A8401EB-13D9-A3FF-DAFC-725B9369D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878" y="1646311"/>
            <a:ext cx="7318661" cy="481786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DD2E5483-010D-D4A6-62FE-4D04AE8056AE}"/>
              </a:ext>
            </a:extLst>
          </p:cNvPr>
          <p:cNvCxnSpPr/>
          <p:nvPr/>
        </p:nvCxnSpPr>
        <p:spPr>
          <a:xfrm>
            <a:off x="8501204" y="4870765"/>
            <a:ext cx="814812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558BDC57-7D5A-35F7-A684-3668B0D609EB}"/>
              </a:ext>
            </a:extLst>
          </p:cNvPr>
          <p:cNvCxnSpPr>
            <a:cxnSpLocks/>
          </p:cNvCxnSpPr>
          <p:nvPr/>
        </p:nvCxnSpPr>
        <p:spPr>
          <a:xfrm>
            <a:off x="3140043" y="5005058"/>
            <a:ext cx="1096979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6CF36C82-7323-F2BE-E246-12F418BCFA57}"/>
              </a:ext>
            </a:extLst>
          </p:cNvPr>
          <p:cNvSpPr/>
          <p:nvPr/>
        </p:nvSpPr>
        <p:spPr>
          <a:xfrm rot="472158">
            <a:off x="2867386" y="4691484"/>
            <a:ext cx="262966" cy="159659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: w prawo 10">
            <a:extLst>
              <a:ext uri="{FF2B5EF4-FFF2-40B4-BE49-F238E27FC236}">
                <a16:creationId xmlns:a16="http://schemas.microsoft.com/office/drawing/2014/main" id="{C7A4A35E-5486-2908-1CC4-C309471A43B2}"/>
              </a:ext>
            </a:extLst>
          </p:cNvPr>
          <p:cNvSpPr/>
          <p:nvPr/>
        </p:nvSpPr>
        <p:spPr>
          <a:xfrm rot="10552845">
            <a:off x="5588057" y="6281355"/>
            <a:ext cx="262966" cy="159659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336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127477A-E5C9-8266-6AA6-B58F67367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07" y="2155397"/>
            <a:ext cx="1421310" cy="945817"/>
          </a:xfrm>
          <a:prstGeom prst="rect">
            <a:avLst/>
          </a:prstGeom>
        </p:spPr>
      </p:pic>
      <p:pic>
        <p:nvPicPr>
          <p:cNvPr id="8" name="Symbol zastępczy zawartości 2" descr="Obraz zawierający Grafika, clipart, ilustracja, design&#10;&#10;Opis wygenerowany automatycznie">
            <a:extLst>
              <a:ext uri="{FF2B5EF4-FFF2-40B4-BE49-F238E27FC236}">
                <a16:creationId xmlns:a16="http://schemas.microsoft.com/office/drawing/2014/main" id="{926A6905-D243-C613-8E1A-0FF49BD66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16" y="2008616"/>
            <a:ext cx="1694361" cy="112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C474343-92C6-3A91-015C-28AE6345B151}"/>
              </a:ext>
            </a:extLst>
          </p:cNvPr>
          <p:cNvSpPr txBox="1"/>
          <p:nvPr/>
        </p:nvSpPr>
        <p:spPr>
          <a:xfrm>
            <a:off x="2379903" y="6071641"/>
            <a:ext cx="7432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szczegóły zapytaj swojego doradcę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E66A02F-1B5D-A9AE-4E6C-EAC17D0ED512}"/>
              </a:ext>
            </a:extLst>
          </p:cNvPr>
          <p:cNvSpPr txBox="1"/>
          <p:nvPr/>
        </p:nvSpPr>
        <p:spPr>
          <a:xfrm>
            <a:off x="2379903" y="2155397"/>
            <a:ext cx="849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73376A9-CBBC-A2F0-C001-198239023F68}"/>
              </a:ext>
            </a:extLst>
          </p:cNvPr>
          <p:cNvSpPr txBox="1"/>
          <p:nvPr/>
        </p:nvSpPr>
        <p:spPr>
          <a:xfrm>
            <a:off x="2379902" y="3415104"/>
            <a:ext cx="849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852B39E-057F-995C-7FA6-09E9AC14096F}"/>
              </a:ext>
            </a:extLst>
          </p:cNvPr>
          <p:cNvSpPr txBox="1"/>
          <p:nvPr/>
        </p:nvSpPr>
        <p:spPr>
          <a:xfrm>
            <a:off x="4936974" y="2120473"/>
            <a:ext cx="849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solidFill>
                  <a:prstClr val="black"/>
                </a:solidFill>
              </a:rPr>
              <a:t>+</a:t>
            </a:r>
          </a:p>
        </p:txBody>
      </p:sp>
      <p:pic>
        <p:nvPicPr>
          <p:cNvPr id="13" name="Symbol zastępczy zawartości 2" descr="Obraz zawierający Grafika, clipart, ilustracja, design&#10;&#10;Opis wygenerowany automatycznie">
            <a:extLst>
              <a:ext uri="{FF2B5EF4-FFF2-40B4-BE49-F238E27FC236}">
                <a16:creationId xmlns:a16="http://schemas.microsoft.com/office/drawing/2014/main" id="{248997C7-EA6F-38A7-7E22-AFF74DBDE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581" y="3493830"/>
            <a:ext cx="1694361" cy="112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ymbol zastępczy zawartości 4">
            <a:extLst>
              <a:ext uri="{FF2B5EF4-FFF2-40B4-BE49-F238E27FC236}">
                <a16:creationId xmlns:a16="http://schemas.microsoft.com/office/drawing/2014/main" id="{6E348D19-1417-6F17-F80B-1CD929DB8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43" y="1983999"/>
            <a:ext cx="1358460" cy="1358460"/>
          </a:xfrm>
          <a:prstGeom prst="rect">
            <a:avLst/>
          </a:prstGeom>
        </p:spPr>
      </p:pic>
      <p:pic>
        <p:nvPicPr>
          <p:cNvPr id="15" name="Symbol zastępczy zawartości 4">
            <a:extLst>
              <a:ext uri="{FF2B5EF4-FFF2-40B4-BE49-F238E27FC236}">
                <a16:creationId xmlns:a16="http://schemas.microsoft.com/office/drawing/2014/main" id="{4B35A58F-68A8-54DB-B895-8DB21A46C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42" y="3378360"/>
            <a:ext cx="1358460" cy="135846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8ADAB8F-5CE9-C450-E9EC-E3449908BB6C}"/>
              </a:ext>
            </a:extLst>
          </p:cNvPr>
          <p:cNvSpPr txBox="1"/>
          <p:nvPr/>
        </p:nvSpPr>
        <p:spPr>
          <a:xfrm>
            <a:off x="1160352" y="330540"/>
            <a:ext cx="9871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Calibri" panose="020F0502020204030204" pitchFamily="34" charset="0"/>
                <a:cs typeface="Calibri" panose="020F0502020204030204" pitchFamily="34" charset="0"/>
              </a:rPr>
              <a:t>Łączenie systemów certyfikacji w gospodarstwie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3459455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D0BA5-FCF7-E884-A706-CCF301F29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7BF39CF-D581-02DD-57FB-E1C84BE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50A9AE7D-1F42-D6B0-7468-48A108F035DC}"/>
              </a:ext>
            </a:extLst>
          </p:cNvPr>
          <p:cNvSpPr>
            <a:spLocks noGrp="1"/>
          </p:cNvSpPr>
          <p:nvPr/>
        </p:nvSpPr>
        <p:spPr>
          <a:xfrm>
            <a:off x="838200" y="543980"/>
            <a:ext cx="10515600" cy="2017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pl-PL" sz="4400" b="1" dirty="0">
                <a:solidFill>
                  <a:srgbClr val="0070C0"/>
                </a:solidFill>
                <a:latin typeface="Poppins"/>
              </a:rPr>
              <a:t>Od 01.01.2024 r. </a:t>
            </a:r>
            <a:br>
              <a:rPr lang="pl-PL" sz="4400" b="1" dirty="0">
                <a:solidFill>
                  <a:srgbClr val="0070C0"/>
                </a:solidFill>
                <a:latin typeface="Poppins"/>
              </a:rPr>
            </a:br>
            <a:r>
              <a:rPr lang="pl-PL" sz="4400" b="1" dirty="0">
                <a:solidFill>
                  <a:srgbClr val="0070C0"/>
                </a:solidFill>
                <a:latin typeface="Poppins"/>
              </a:rPr>
              <a:t>rozszerzenie standardu QMP </a:t>
            </a:r>
            <a:br>
              <a:rPr lang="pl-PL" sz="4400" b="1" dirty="0">
                <a:solidFill>
                  <a:srgbClr val="0070C0"/>
                </a:solidFill>
                <a:latin typeface="Poppins"/>
              </a:rPr>
            </a:br>
            <a:r>
              <a:rPr lang="pl-PL" sz="4400" b="1" dirty="0">
                <a:solidFill>
                  <a:srgbClr val="0070C0"/>
                </a:solidFill>
                <a:latin typeface="Poppins"/>
              </a:rPr>
              <a:t>o bydło ras mlecznych!</a:t>
            </a:r>
          </a:p>
          <a:p>
            <a:pPr marL="0" indent="0">
              <a:buNone/>
            </a:pPr>
            <a:endParaRPr lang="pl-PL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4" descr="Obraz zawierający krowa, niebo, bydło, bydlę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69DECF6-25C5-6121-B88F-8262F22EC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836456"/>
            <a:ext cx="6477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976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F644B60-FC44-52B2-D08D-50B1BAC7E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88" y="4540214"/>
            <a:ext cx="4939227" cy="213551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46C52FC-6ACA-BC0A-05FE-2C6F8F6478F9}"/>
              </a:ext>
            </a:extLst>
          </p:cNvPr>
          <p:cNvSpPr txBox="1"/>
          <p:nvPr/>
        </p:nvSpPr>
        <p:spPr>
          <a:xfrm>
            <a:off x="1926421" y="3459472"/>
            <a:ext cx="851907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2800" b="1" i="1">
                <a:ln/>
                <a:latin typeface="Calibri"/>
                <a:ea typeface="Roboto"/>
                <a:cs typeface="Calibri"/>
              </a:rPr>
              <a:t>Specjalista ds. certyfikacji QMP </a:t>
            </a:r>
            <a:br>
              <a:rPr lang="pl-PL" sz="2800" b="1" i="1">
                <a:ln/>
                <a:latin typeface="Calibri"/>
                <a:ea typeface="Roboto"/>
                <a:cs typeface="Calibri"/>
              </a:rPr>
            </a:br>
            <a:r>
              <a:rPr lang="pl-PL" sz="2800" b="1" i="1">
                <a:ln/>
                <a:latin typeface="Calibri"/>
                <a:ea typeface="Roboto"/>
                <a:cs typeface="Calibri"/>
              </a:rPr>
              <a:t>mgr inż. Ewa </a:t>
            </a:r>
            <a:r>
              <a:rPr lang="pl-PL" sz="2800" b="1" i="1" err="1">
                <a:ln/>
                <a:latin typeface="Calibri"/>
                <a:ea typeface="Roboto"/>
                <a:cs typeface="Calibri"/>
              </a:rPr>
              <a:t>Czebanik</a:t>
            </a:r>
            <a:endParaRPr lang="pl-PL" sz="2000" b="1" i="1">
              <a:ln/>
              <a:latin typeface="Calibri"/>
              <a:ea typeface="Roboto"/>
              <a:cs typeface="Calibri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7B55B58B-0B99-6A88-DAE5-6656ECCBD7C5}"/>
              </a:ext>
            </a:extLst>
          </p:cNvPr>
          <p:cNvSpPr/>
          <p:nvPr/>
        </p:nvSpPr>
        <p:spPr>
          <a:xfrm>
            <a:off x="2075436" y="2140939"/>
            <a:ext cx="8033047" cy="107122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1F18FA9-71B8-4AB5-0726-52EFEDE20C30}"/>
              </a:ext>
            </a:extLst>
          </p:cNvPr>
          <p:cNvSpPr txBox="1"/>
          <p:nvPr/>
        </p:nvSpPr>
        <p:spPr>
          <a:xfrm>
            <a:off x="2516809" y="2291830"/>
            <a:ext cx="71502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4400" b="1" err="1">
                <a:effectLst/>
                <a:latin typeface="Poppins" panose="00000500000000000000" pitchFamily="2" charset="-18"/>
              </a:rPr>
              <a:t>Quality</a:t>
            </a:r>
            <a:r>
              <a:rPr lang="pl-PL" sz="4400" b="1">
                <a:effectLst/>
                <a:latin typeface="Poppins" panose="00000500000000000000" pitchFamily="2" charset="-18"/>
              </a:rPr>
              <a:t> </a:t>
            </a:r>
            <a:r>
              <a:rPr lang="pl-PL" sz="4400" b="1" err="1">
                <a:effectLst/>
                <a:latin typeface="Poppins" panose="00000500000000000000" pitchFamily="2" charset="-18"/>
              </a:rPr>
              <a:t>Meat</a:t>
            </a:r>
            <a:r>
              <a:rPr lang="pl-PL" sz="4400" b="1">
                <a:effectLst/>
                <a:latin typeface="Poppins" panose="00000500000000000000" pitchFamily="2" charset="-18"/>
              </a:rPr>
              <a:t> Program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809293-4B25-DA8A-81DB-9F691A7D4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34" y="0"/>
            <a:ext cx="2617336" cy="26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9982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7B4F84-2B36-E385-48B3-339D86354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650" y="1038860"/>
            <a:ext cx="11950700" cy="478028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602841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1F4A8-DF52-CBD4-E014-4B1C503A5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37A093-B491-59BE-42DF-E98899D35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pic>
        <p:nvPicPr>
          <p:cNvPr id="4" name="Obraz 3" descr="Obraz zawierający Grafika, projekt graficzny, Czcionka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B7A08C6-375F-9FAA-FCDD-63FAFC779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742" y="163003"/>
            <a:ext cx="3400425" cy="1543050"/>
          </a:xfrm>
          <a:prstGeom prst="rect">
            <a:avLst/>
          </a:prstGeom>
        </p:spPr>
      </p:pic>
      <p:sp>
        <p:nvSpPr>
          <p:cNvPr id="6" name="pole tekstowe 4">
            <a:extLst>
              <a:ext uri="{FF2B5EF4-FFF2-40B4-BE49-F238E27FC236}">
                <a16:creationId xmlns:a16="http://schemas.microsoft.com/office/drawing/2014/main" id="{B1C3D087-4716-6548-0D60-16DFF7490A50}"/>
              </a:ext>
            </a:extLst>
          </p:cNvPr>
          <p:cNvSpPr txBox="1"/>
          <p:nvPr/>
        </p:nvSpPr>
        <p:spPr>
          <a:xfrm>
            <a:off x="4397788" y="1896233"/>
            <a:ext cx="314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i="1" u="sng">
                <a:latin typeface="Calibri"/>
                <a:ea typeface="Calibri"/>
                <a:cs typeface="Times New Roman"/>
              </a:rPr>
              <a:t>Bydło ras mięsnych: 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3032100-D753-7427-E64E-25850155E103}"/>
              </a:ext>
            </a:extLst>
          </p:cNvPr>
          <p:cNvSpPr/>
          <p:nvPr/>
        </p:nvSpPr>
        <p:spPr>
          <a:xfrm>
            <a:off x="2781840" y="2669900"/>
            <a:ext cx="2490733" cy="3046731"/>
          </a:xfrm>
          <a:prstGeom prst="rect">
            <a:avLst/>
          </a:prstGeom>
        </p:spPr>
        <p:txBody>
          <a:bodyPr wrap="square" numCol="1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latin typeface="Calibri"/>
                <a:ea typeface="Calibri"/>
                <a:cs typeface="Times New Roman"/>
              </a:rPr>
              <a:t>(LM) - </a:t>
            </a:r>
            <a:r>
              <a:rPr lang="pl-PL" sz="2200" dirty="0" err="1">
                <a:latin typeface="Calibri"/>
                <a:ea typeface="Calibri"/>
                <a:cs typeface="Times New Roman"/>
              </a:rPr>
              <a:t>Limousine</a:t>
            </a:r>
            <a:endParaRPr lang="pl-PL" sz="2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latin typeface="Calibri"/>
                <a:ea typeface="Calibri"/>
                <a:cs typeface="Times New Roman"/>
              </a:rPr>
              <a:t>(CH</a:t>
            </a:r>
            <a:r>
              <a:rPr lang="pl-PL" sz="2200" dirty="0">
                <a:latin typeface="Calibri"/>
                <a:ea typeface="Calibri"/>
                <a:cs typeface="Times New Roman"/>
              </a:rPr>
              <a:t>) - </a:t>
            </a:r>
            <a:r>
              <a:rPr lang="pl-PL" sz="2200" dirty="0" err="1">
                <a:latin typeface="Calibri"/>
                <a:ea typeface="Calibri"/>
                <a:cs typeface="Times New Roman"/>
              </a:rPr>
              <a:t>Charolaise</a:t>
            </a:r>
            <a:endParaRPr lang="pl-PL" sz="2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latin typeface="Calibri"/>
                <a:ea typeface="Calibri"/>
                <a:cs typeface="Times New Roman"/>
              </a:rPr>
              <a:t>(AN),</a:t>
            </a:r>
            <a:r>
              <a:rPr lang="pl-PL" sz="2200" dirty="0">
                <a:latin typeface="Calibri"/>
                <a:ea typeface="Calibri"/>
                <a:cs typeface="Times New Roman"/>
              </a:rPr>
              <a:t> </a:t>
            </a:r>
            <a:r>
              <a:rPr lang="pl-PL" sz="2200" b="1" dirty="0">
                <a:latin typeface="Calibri"/>
                <a:ea typeface="Calibri"/>
                <a:cs typeface="Times New Roman"/>
              </a:rPr>
              <a:t>(AR) - </a:t>
            </a:r>
            <a:r>
              <a:rPr lang="pl-PL" sz="2200" dirty="0">
                <a:latin typeface="Calibri"/>
                <a:ea typeface="Calibri"/>
                <a:cs typeface="Times New Roman"/>
              </a:rPr>
              <a:t>Angus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latin typeface="Calibri"/>
                <a:ea typeface="Calibri"/>
                <a:cs typeface="Times New Roman"/>
              </a:rPr>
              <a:t>(HH) - </a:t>
            </a:r>
            <a:r>
              <a:rPr lang="pl-PL" sz="2200" dirty="0">
                <a:latin typeface="Calibri"/>
                <a:ea typeface="Calibri"/>
                <a:cs typeface="Times New Roman"/>
              </a:rPr>
              <a:t>Hereford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latin typeface="Calibri"/>
                <a:ea typeface="Calibri"/>
                <a:cs typeface="Times New Roman"/>
              </a:rPr>
              <a:t>(SL) - </a:t>
            </a:r>
            <a:r>
              <a:rPr lang="pl-PL" sz="2200" dirty="0" err="1">
                <a:latin typeface="Calibri"/>
                <a:ea typeface="Calibri"/>
                <a:cs typeface="Times New Roman"/>
              </a:rPr>
              <a:t>Salers</a:t>
            </a:r>
            <a:r>
              <a:rPr lang="pl-PL" sz="2200" dirty="0">
                <a:latin typeface="Calibri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latin typeface="Calibri"/>
                <a:ea typeface="Calibri"/>
                <a:cs typeface="Times New Roman"/>
              </a:rPr>
              <a:t>(SM) - </a:t>
            </a:r>
            <a:r>
              <a:rPr lang="pl-PL" sz="2200" dirty="0" err="1">
                <a:latin typeface="Calibri"/>
                <a:ea typeface="Calibri"/>
                <a:cs typeface="Times New Roman"/>
              </a:rPr>
              <a:t>Simental</a:t>
            </a:r>
            <a:r>
              <a:rPr lang="pl-PL" sz="2200" dirty="0">
                <a:latin typeface="Calibri"/>
                <a:ea typeface="Calibri"/>
                <a:cs typeface="Times New Roman"/>
              </a:rPr>
              <a:t> </a:t>
            </a:r>
          </a:p>
        </p:txBody>
      </p:sp>
      <p:sp>
        <p:nvSpPr>
          <p:cNvPr id="8" name="pole tekstowe 5">
            <a:extLst>
              <a:ext uri="{FF2B5EF4-FFF2-40B4-BE49-F238E27FC236}">
                <a16:creationId xmlns:a16="http://schemas.microsoft.com/office/drawing/2014/main" id="{BE81D3C8-37A7-1D70-9AA4-47F80BB55EAC}"/>
              </a:ext>
            </a:extLst>
          </p:cNvPr>
          <p:cNvSpPr txBox="1"/>
          <p:nvPr/>
        </p:nvSpPr>
        <p:spPr>
          <a:xfrm>
            <a:off x="6628054" y="2671979"/>
            <a:ext cx="3718932" cy="25291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latin typeface="Calibri"/>
                <a:ea typeface="Calibri"/>
                <a:cs typeface="Times New Roman"/>
              </a:rPr>
              <a:t>(GA)</a:t>
            </a:r>
            <a:r>
              <a:rPr lang="pl-PL" sz="2200" dirty="0">
                <a:latin typeface="Calibri"/>
                <a:ea typeface="Calibri"/>
                <a:cs typeface="Times New Roman"/>
              </a:rPr>
              <a:t> - </a:t>
            </a:r>
            <a:r>
              <a:rPr lang="pl-PL" sz="2200" dirty="0" err="1">
                <a:latin typeface="Calibri"/>
                <a:ea typeface="Calibri"/>
                <a:cs typeface="Times New Roman"/>
              </a:rPr>
              <a:t>Galloway</a:t>
            </a:r>
            <a:endParaRPr lang="pl-PL" sz="2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latin typeface="Calibri"/>
                <a:ea typeface="Calibri"/>
                <a:cs typeface="Times New Roman"/>
              </a:rPr>
              <a:t>(HI) - </a:t>
            </a:r>
            <a:r>
              <a:rPr lang="pl-PL" sz="2200" dirty="0" err="1">
                <a:latin typeface="Calibri"/>
                <a:ea typeface="Calibri"/>
                <a:cs typeface="Times New Roman"/>
              </a:rPr>
              <a:t>Highland</a:t>
            </a:r>
            <a:endParaRPr lang="pl-PL" sz="2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latin typeface="Calibri"/>
                <a:ea typeface="Calibri"/>
                <a:cs typeface="Times New Roman"/>
              </a:rPr>
              <a:t>(BB) - </a:t>
            </a:r>
            <a:r>
              <a:rPr lang="pl-PL" sz="2200" dirty="0">
                <a:latin typeface="Calibri"/>
                <a:ea typeface="Calibri"/>
                <a:cs typeface="Times New Roman"/>
              </a:rPr>
              <a:t>Belgijska biało-błękitna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latin typeface="Calibri"/>
                <a:ea typeface="Calibri"/>
                <a:cs typeface="Times New Roman"/>
              </a:rPr>
              <a:t>(WA) - </a:t>
            </a:r>
            <a:r>
              <a:rPr lang="pl-PL" sz="2200" dirty="0" err="1">
                <a:latin typeface="Calibri"/>
                <a:ea typeface="Calibri"/>
                <a:cs typeface="Times New Roman"/>
              </a:rPr>
              <a:t>Wagyu</a:t>
            </a:r>
            <a:endParaRPr lang="pl-PL" sz="22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latin typeface="Calibri"/>
                <a:ea typeface="Calibri"/>
                <a:cs typeface="Times New Roman"/>
              </a:rPr>
              <a:t>(BD)</a:t>
            </a:r>
            <a:r>
              <a:rPr lang="pl-PL" sz="2200" dirty="0">
                <a:latin typeface="Calibri"/>
                <a:ea typeface="Calibri"/>
                <a:cs typeface="Times New Roman"/>
              </a:rPr>
              <a:t> - Blond </a:t>
            </a:r>
            <a:r>
              <a:rPr lang="pl-PL" sz="2200" dirty="0" err="1">
                <a:latin typeface="Calibri"/>
                <a:ea typeface="Calibri"/>
                <a:cs typeface="Times New Roman"/>
              </a:rPr>
              <a:t>d’Aquitaine</a:t>
            </a:r>
            <a:r>
              <a:rPr lang="pl-PL" sz="2200" dirty="0">
                <a:latin typeface="Calibri"/>
                <a:ea typeface="Calibri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0416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47C12-8C78-2C83-8519-AF503D303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A205660-61AB-DBE8-F4F4-6069953D4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499"/>
            <a:ext cx="1932123" cy="835370"/>
          </a:xfrm>
          <a:prstGeom prst="rect">
            <a:avLst/>
          </a:prstGeom>
          <a:ln>
            <a:noFill/>
          </a:ln>
        </p:spPr>
      </p:pic>
      <p:pic>
        <p:nvPicPr>
          <p:cNvPr id="4" name="Obraz 3" descr="Obraz zawierający tekst, Grafika, projekt graficzny, Czcionka&#10;&#10;Opis wygenerowany automatycznie">
            <a:extLst>
              <a:ext uri="{FF2B5EF4-FFF2-40B4-BE49-F238E27FC236}">
                <a16:creationId xmlns:a16="http://schemas.microsoft.com/office/drawing/2014/main" id="{ED545D57-D3CA-C45D-B15E-26A0FCCDF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667" y="301092"/>
            <a:ext cx="3400425" cy="1543050"/>
          </a:xfrm>
          <a:prstGeom prst="rect">
            <a:avLst/>
          </a:prstGeom>
        </p:spPr>
      </p:pic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F52E0ECE-FC64-A599-4146-7BFEB5054CF8}"/>
              </a:ext>
            </a:extLst>
          </p:cNvPr>
          <p:cNvSpPr>
            <a:spLocks noGrp="1"/>
          </p:cNvSpPr>
          <p:nvPr/>
        </p:nvSpPr>
        <p:spPr>
          <a:xfrm>
            <a:off x="3124200" y="1957511"/>
            <a:ext cx="5936274" cy="29372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2400">
              <a:latin typeface="Calibri"/>
              <a:ea typeface="Calibri"/>
              <a:cs typeface="Calibri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b="1">
                <a:latin typeface="Calibri"/>
                <a:ea typeface="Calibri"/>
                <a:cs typeface="Calibri"/>
              </a:rPr>
              <a:t>(MM) mieszańce mięsne – </a:t>
            </a:r>
            <a:r>
              <a:rPr lang="pl-PL" sz="2400">
                <a:latin typeface="Calibri"/>
                <a:ea typeface="Calibri"/>
                <a:cs typeface="Calibri"/>
              </a:rPr>
              <a:t>krzyżówki z rasami mięsnymi, których materiał ojcowski pochodzi od buhajów ras mięsnych. 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>
                <a:latin typeface="Calibri"/>
                <a:ea typeface="Calibri"/>
                <a:cs typeface="Calibri"/>
              </a:rPr>
              <a:t>Krzyżówki te kwalifikują się do oznaczania znakiem: System QMP „Wołowina QMP z ras mięsnych”. </a:t>
            </a:r>
            <a:endParaRPr lang="en-US" sz="2400">
              <a:latin typeface="Calibri"/>
              <a:ea typeface="Calibri"/>
              <a:cs typeface="Calibri"/>
            </a:endParaRP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755749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27432_TF16411175_Win32" id="{F29BE9B9-F9B5-4937-8653-DB6A6AF6DF48}" vid="{AF0AB4EB-7805-4758-A3BC-25A21D0F48B4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331FBF7140F4B44895913B1730AED2A" ma:contentTypeVersion="13" ma:contentTypeDescription="Utwórz nowy dokument." ma:contentTypeScope="" ma:versionID="c85b127d2fcc8f2d2a99726731cb957c">
  <xsd:schema xmlns:xsd="http://www.w3.org/2001/XMLSchema" xmlns:xs="http://www.w3.org/2001/XMLSchema" xmlns:p="http://schemas.microsoft.com/office/2006/metadata/properties" xmlns:ns2="a13af191-d1dc-41a8-8a0c-b2e248d03dcf" xmlns:ns3="4044b0d6-1e46-4d84-a960-aab14177e395" targetNamespace="http://schemas.microsoft.com/office/2006/metadata/properties" ma:root="true" ma:fieldsID="fe49cb97b38c48c00beef53b6d3e6f28" ns2:_="" ns3:_="">
    <xsd:import namespace="a13af191-d1dc-41a8-8a0c-b2e248d03dcf"/>
    <xsd:import namespace="4044b0d6-1e46-4d84-a960-aab14177e3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3af191-d1dc-41a8-8a0c-b2e248d03d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Tagi obrazów" ma:readOnly="false" ma:fieldId="{5cf76f15-5ced-4ddc-b409-7134ff3c332f}" ma:taxonomyMulti="true" ma:sspId="47c701f9-77df-4b68-8de5-2f70ed3b5c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44b0d6-1e46-4d84-a960-aab14177e39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d7843108-6b1d-47c7-be57-f56856bd26c0}" ma:internalName="TaxCatchAll" ma:showField="CatchAllData" ma:web="4044b0d6-1e46-4d84-a960-aab14177e3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44b0d6-1e46-4d84-a960-aab14177e395" xsi:nil="true"/>
    <lcf76f155ced4ddcb4097134ff3c332f xmlns="a13af191-d1dc-41a8-8a0c-b2e248d03dc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F1B939-285A-403C-9BE2-C25C373701BC}">
  <ds:schemaRefs>
    <ds:schemaRef ds:uri="4044b0d6-1e46-4d84-a960-aab14177e395"/>
    <ds:schemaRef ds:uri="a13af191-d1dc-41a8-8a0c-b2e248d03d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439292-23DE-4FBC-B000-AFED89AC64F3}">
  <ds:schemaRefs>
    <ds:schemaRef ds:uri="4044b0d6-1e46-4d84-a960-aab14177e395"/>
    <ds:schemaRef ds:uri="a13af191-d1dc-41a8-8a0c-b2e248d03dc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{6225AD96-5ACC-468B-9C47-25E6DB6628BD}tf16411175_win32</Template>
  <TotalTime>321</TotalTime>
  <Words>2552</Words>
  <Application>Microsoft Office PowerPoint</Application>
  <PresentationFormat>Panoramiczny</PresentationFormat>
  <Paragraphs>356</Paragraphs>
  <Slides>71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71</vt:i4>
      </vt:variant>
    </vt:vector>
  </HeadingPairs>
  <TitlesOfParts>
    <vt:vector size="81" baseType="lpstr">
      <vt:lpstr>Abadi</vt:lpstr>
      <vt:lpstr>Aptos Display</vt:lpstr>
      <vt:lpstr>Arial</vt:lpstr>
      <vt:lpstr>Calibri</vt:lpstr>
      <vt:lpstr>Courier New</vt:lpstr>
      <vt:lpstr>Lato</vt:lpstr>
      <vt:lpstr>Open Sans</vt:lpstr>
      <vt:lpstr>Poppins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Czy muszę być członkiem PZPBM?</vt:lpstr>
      <vt:lpstr>Czy muszę stosować praktyki niskoemisyjne?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Jednostka  certyfikująca</dc:title>
  <dc:creator>Ewa Czebanik</dc:creator>
  <cp:lastModifiedBy>Ewa Czebanik</cp:lastModifiedBy>
  <cp:revision>432</cp:revision>
  <dcterms:created xsi:type="dcterms:W3CDTF">2024-03-07T09:41:04Z</dcterms:created>
  <dcterms:modified xsi:type="dcterms:W3CDTF">2025-02-18T13:13:44Z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0x010100F331FBF7140F4B44895913B1730AED2A</vt:lpwstr>
  </property>
  <property fmtid="{D5CDD505-2E9C-101B-9397-08002B2CF9AE}" pid="3" name="MediaServiceImageTags">
    <vt:lpwstr/>
  </property>
</Properties>
</file>