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4"/>
  </p:notesMasterIdLst>
  <p:sldIdLst>
    <p:sldId id="531" r:id="rId5"/>
    <p:sldId id="502" r:id="rId6"/>
    <p:sldId id="340" r:id="rId7"/>
    <p:sldId id="496" r:id="rId8"/>
    <p:sldId id="497" r:id="rId9"/>
    <p:sldId id="498" r:id="rId10"/>
    <p:sldId id="500" r:id="rId11"/>
    <p:sldId id="501" r:id="rId12"/>
    <p:sldId id="325" r:id="rId13"/>
    <p:sldId id="291" r:id="rId14"/>
    <p:sldId id="299" r:id="rId15"/>
    <p:sldId id="300" r:id="rId16"/>
    <p:sldId id="504" r:id="rId17"/>
    <p:sldId id="408" r:id="rId18"/>
    <p:sldId id="530" r:id="rId19"/>
    <p:sldId id="313" r:id="rId20"/>
    <p:sldId id="314" r:id="rId21"/>
    <p:sldId id="322" r:id="rId22"/>
    <p:sldId id="341" r:id="rId23"/>
    <p:sldId id="428" r:id="rId24"/>
    <p:sldId id="317" r:id="rId25"/>
    <p:sldId id="321" r:id="rId26"/>
    <p:sldId id="442" r:id="rId27"/>
    <p:sldId id="443" r:id="rId28"/>
    <p:sldId id="444" r:id="rId29"/>
    <p:sldId id="445" r:id="rId30"/>
    <p:sldId id="447" r:id="rId31"/>
    <p:sldId id="448" r:id="rId32"/>
    <p:sldId id="449" r:id="rId33"/>
    <p:sldId id="505" r:id="rId34"/>
    <p:sldId id="451" r:id="rId35"/>
    <p:sldId id="459" r:id="rId36"/>
    <p:sldId id="460" r:id="rId37"/>
    <p:sldId id="461" r:id="rId38"/>
    <p:sldId id="494" r:id="rId39"/>
    <p:sldId id="462" r:id="rId40"/>
    <p:sldId id="463" r:id="rId41"/>
    <p:sldId id="326" r:id="rId42"/>
    <p:sldId id="287" r:id="rId43"/>
    <p:sldId id="529" r:id="rId44"/>
    <p:sldId id="327" r:id="rId45"/>
    <p:sldId id="331" r:id="rId46"/>
    <p:sldId id="328" r:id="rId47"/>
    <p:sldId id="330" r:id="rId48"/>
    <p:sldId id="329" r:id="rId49"/>
    <p:sldId id="342" r:id="rId50"/>
    <p:sldId id="282" r:id="rId51"/>
    <p:sldId id="333" r:id="rId52"/>
    <p:sldId id="343" r:id="rId53"/>
    <p:sldId id="335" r:id="rId54"/>
    <p:sldId id="336" r:id="rId55"/>
    <p:sldId id="334" r:id="rId56"/>
    <p:sldId id="346" r:id="rId57"/>
    <p:sldId id="345" r:id="rId58"/>
    <p:sldId id="347" r:id="rId59"/>
    <p:sldId id="348" r:id="rId60"/>
    <p:sldId id="349" r:id="rId61"/>
    <p:sldId id="731" r:id="rId62"/>
    <p:sldId id="745" r:id="rId63"/>
    <p:sldId id="798" r:id="rId64"/>
    <p:sldId id="805" r:id="rId65"/>
    <p:sldId id="804" r:id="rId66"/>
    <p:sldId id="806" r:id="rId67"/>
    <p:sldId id="803" r:id="rId68"/>
    <p:sldId id="801" r:id="rId69"/>
    <p:sldId id="802" r:id="rId70"/>
    <p:sldId id="799" r:id="rId71"/>
    <p:sldId id="807" r:id="rId72"/>
    <p:sldId id="809" r:id="rId73"/>
    <p:sldId id="808" r:id="rId74"/>
    <p:sldId id="800" r:id="rId75"/>
    <p:sldId id="810" r:id="rId76"/>
    <p:sldId id="812" r:id="rId77"/>
    <p:sldId id="813" r:id="rId78"/>
    <p:sldId id="814" r:id="rId79"/>
    <p:sldId id="785" r:id="rId80"/>
    <p:sldId id="746" r:id="rId81"/>
    <p:sldId id="747" r:id="rId82"/>
    <p:sldId id="748" r:id="rId83"/>
    <p:sldId id="749" r:id="rId84"/>
    <p:sldId id="750" r:id="rId85"/>
    <p:sldId id="751" r:id="rId86"/>
    <p:sldId id="779" r:id="rId87"/>
    <p:sldId id="753" r:id="rId88"/>
    <p:sldId id="754" r:id="rId89"/>
    <p:sldId id="755" r:id="rId90"/>
    <p:sldId id="756" r:id="rId91"/>
    <p:sldId id="757" r:id="rId92"/>
    <p:sldId id="758" r:id="rId93"/>
    <p:sldId id="759" r:id="rId94"/>
    <p:sldId id="760" r:id="rId95"/>
    <p:sldId id="761" r:id="rId96"/>
    <p:sldId id="762" r:id="rId97"/>
    <p:sldId id="763" r:id="rId98"/>
    <p:sldId id="764" r:id="rId99"/>
    <p:sldId id="765" r:id="rId100"/>
    <p:sldId id="766" r:id="rId101"/>
    <p:sldId id="767" r:id="rId102"/>
    <p:sldId id="768" r:id="rId103"/>
    <p:sldId id="770" r:id="rId104"/>
    <p:sldId id="771" r:id="rId105"/>
    <p:sldId id="772" r:id="rId106"/>
    <p:sldId id="773" r:id="rId107"/>
    <p:sldId id="774" r:id="rId108"/>
    <p:sldId id="776" r:id="rId109"/>
    <p:sldId id="777" r:id="rId110"/>
    <p:sldId id="778" r:id="rId111"/>
    <p:sldId id="614" r:id="rId112"/>
    <p:sldId id="781" r:id="rId113"/>
    <p:sldId id="783" r:id="rId114"/>
    <p:sldId id="784" r:id="rId115"/>
    <p:sldId id="607" r:id="rId116"/>
    <p:sldId id="621" r:id="rId117"/>
    <p:sldId id="742" r:id="rId118"/>
    <p:sldId id="620" r:id="rId119"/>
    <p:sldId id="743" r:id="rId120"/>
    <p:sldId id="608" r:id="rId121"/>
    <p:sldId id="535" r:id="rId122"/>
    <p:sldId id="597" r:id="rId123"/>
    <p:sldId id="533" r:id="rId124"/>
    <p:sldId id="741" r:id="rId125"/>
    <p:sldId id="542" r:id="rId126"/>
    <p:sldId id="543" r:id="rId127"/>
    <p:sldId id="711" r:id="rId128"/>
    <p:sldId id="544" r:id="rId129"/>
    <p:sldId id="534" r:id="rId130"/>
    <p:sldId id="714" r:id="rId131"/>
    <p:sldId id="730" r:id="rId132"/>
    <p:sldId id="545" r:id="rId133"/>
    <p:sldId id="546" r:id="rId134"/>
    <p:sldId id="547" r:id="rId135"/>
    <p:sldId id="548" r:id="rId136"/>
    <p:sldId id="712" r:id="rId137"/>
    <p:sldId id="549" r:id="rId138"/>
    <p:sldId id="550" r:id="rId139"/>
    <p:sldId id="551" r:id="rId140"/>
    <p:sldId id="552" r:id="rId141"/>
    <p:sldId id="715" r:id="rId142"/>
    <p:sldId id="553" r:id="rId143"/>
    <p:sldId id="716" r:id="rId144"/>
    <p:sldId id="717" r:id="rId145"/>
    <p:sldId id="729" r:id="rId146"/>
    <p:sldId id="555" r:id="rId147"/>
    <p:sldId id="556" r:id="rId148"/>
    <p:sldId id="719" r:id="rId149"/>
    <p:sldId id="557" r:id="rId150"/>
    <p:sldId id="558" r:id="rId151"/>
    <p:sldId id="720" r:id="rId152"/>
    <p:sldId id="559" r:id="rId153"/>
    <p:sldId id="560" r:id="rId154"/>
    <p:sldId id="727" r:id="rId155"/>
    <p:sldId id="721" r:id="rId156"/>
    <p:sldId id="561" r:id="rId157"/>
    <p:sldId id="562" r:id="rId158"/>
    <p:sldId id="732" r:id="rId159"/>
    <p:sldId id="722" r:id="rId160"/>
    <p:sldId id="563" r:id="rId161"/>
    <p:sldId id="564" r:id="rId162"/>
    <p:sldId id="733" r:id="rId163"/>
    <p:sldId id="723" r:id="rId164"/>
    <p:sldId id="565" r:id="rId165"/>
    <p:sldId id="734" r:id="rId166"/>
    <p:sldId id="567" r:id="rId167"/>
    <p:sldId id="568" r:id="rId168"/>
    <p:sldId id="780" r:id="rId169"/>
    <p:sldId id="569" r:id="rId170"/>
    <p:sldId id="570" r:id="rId171"/>
    <p:sldId id="571" r:id="rId172"/>
    <p:sldId id="572" r:id="rId173"/>
    <p:sldId id="744" r:id="rId174"/>
    <p:sldId id="728" r:id="rId175"/>
    <p:sldId id="740" r:id="rId176"/>
    <p:sldId id="573" r:id="rId177"/>
    <p:sldId id="584" r:id="rId178"/>
    <p:sldId id="574" r:id="rId179"/>
    <p:sldId id="575" r:id="rId180"/>
    <p:sldId id="576" r:id="rId181"/>
    <p:sldId id="577" r:id="rId182"/>
    <p:sldId id="596" r:id="rId183"/>
    <p:sldId id="579" r:id="rId184"/>
    <p:sldId id="580" r:id="rId185"/>
    <p:sldId id="581" r:id="rId186"/>
    <p:sldId id="582" r:id="rId187"/>
    <p:sldId id="583" r:id="rId188"/>
    <p:sldId id="585" r:id="rId189"/>
    <p:sldId id="725" r:id="rId190"/>
    <p:sldId id="586" r:id="rId191"/>
    <p:sldId id="726" r:id="rId192"/>
    <p:sldId id="623" r:id="rId193"/>
    <p:sldId id="588" r:id="rId194"/>
    <p:sldId id="589" r:id="rId195"/>
    <p:sldId id="590" r:id="rId196"/>
    <p:sldId id="591" r:id="rId197"/>
    <p:sldId id="735" r:id="rId198"/>
    <p:sldId id="592" r:id="rId199"/>
    <p:sldId id="593" r:id="rId200"/>
    <p:sldId id="594" r:id="rId201"/>
    <p:sldId id="595" r:id="rId202"/>
    <p:sldId id="528" r:id="rId20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8C6DC76B-A6F0-4C72-9018-3C731F38EED1}">
          <p14:sldIdLst>
            <p14:sldId id="531"/>
            <p14:sldId id="502"/>
            <p14:sldId id="340"/>
            <p14:sldId id="496"/>
            <p14:sldId id="497"/>
            <p14:sldId id="498"/>
            <p14:sldId id="500"/>
            <p14:sldId id="501"/>
            <p14:sldId id="325"/>
            <p14:sldId id="291"/>
            <p14:sldId id="299"/>
            <p14:sldId id="300"/>
            <p14:sldId id="504"/>
            <p14:sldId id="408"/>
            <p14:sldId id="530"/>
            <p14:sldId id="313"/>
            <p14:sldId id="314"/>
            <p14:sldId id="322"/>
            <p14:sldId id="341"/>
            <p14:sldId id="428"/>
            <p14:sldId id="317"/>
            <p14:sldId id="321"/>
            <p14:sldId id="442"/>
            <p14:sldId id="443"/>
            <p14:sldId id="444"/>
            <p14:sldId id="445"/>
            <p14:sldId id="447"/>
            <p14:sldId id="448"/>
            <p14:sldId id="449"/>
            <p14:sldId id="505"/>
            <p14:sldId id="451"/>
            <p14:sldId id="459"/>
            <p14:sldId id="460"/>
            <p14:sldId id="461"/>
            <p14:sldId id="494"/>
            <p14:sldId id="462"/>
            <p14:sldId id="463"/>
            <p14:sldId id="326"/>
            <p14:sldId id="287"/>
            <p14:sldId id="529"/>
            <p14:sldId id="327"/>
            <p14:sldId id="331"/>
            <p14:sldId id="328"/>
            <p14:sldId id="330"/>
            <p14:sldId id="329"/>
            <p14:sldId id="342"/>
            <p14:sldId id="282"/>
            <p14:sldId id="333"/>
            <p14:sldId id="343"/>
            <p14:sldId id="335"/>
            <p14:sldId id="336"/>
            <p14:sldId id="334"/>
            <p14:sldId id="346"/>
          </p14:sldIdLst>
        </p14:section>
        <p14:section name="Sekcja bez tytułu" id="{05AFE146-DC89-4D60-8E92-A7F76C612A79}">
          <p14:sldIdLst>
            <p14:sldId id="345"/>
            <p14:sldId id="347"/>
            <p14:sldId id="348"/>
            <p14:sldId id="349"/>
            <p14:sldId id="731"/>
            <p14:sldId id="745"/>
            <p14:sldId id="798"/>
            <p14:sldId id="805"/>
            <p14:sldId id="804"/>
            <p14:sldId id="806"/>
            <p14:sldId id="803"/>
            <p14:sldId id="801"/>
            <p14:sldId id="802"/>
            <p14:sldId id="799"/>
            <p14:sldId id="807"/>
            <p14:sldId id="809"/>
            <p14:sldId id="808"/>
            <p14:sldId id="800"/>
            <p14:sldId id="810"/>
            <p14:sldId id="812"/>
            <p14:sldId id="813"/>
            <p14:sldId id="814"/>
            <p14:sldId id="785"/>
            <p14:sldId id="746"/>
            <p14:sldId id="747"/>
            <p14:sldId id="748"/>
            <p14:sldId id="749"/>
            <p14:sldId id="750"/>
            <p14:sldId id="751"/>
            <p14:sldId id="779"/>
            <p14:sldId id="753"/>
            <p14:sldId id="754"/>
            <p14:sldId id="755"/>
            <p14:sldId id="756"/>
            <p14:sldId id="757"/>
            <p14:sldId id="758"/>
            <p14:sldId id="759"/>
            <p14:sldId id="760"/>
            <p14:sldId id="761"/>
            <p14:sldId id="762"/>
            <p14:sldId id="763"/>
            <p14:sldId id="764"/>
            <p14:sldId id="765"/>
            <p14:sldId id="766"/>
            <p14:sldId id="767"/>
            <p14:sldId id="768"/>
            <p14:sldId id="770"/>
            <p14:sldId id="771"/>
            <p14:sldId id="772"/>
            <p14:sldId id="773"/>
            <p14:sldId id="774"/>
            <p14:sldId id="776"/>
            <p14:sldId id="777"/>
            <p14:sldId id="778"/>
          </p14:sldIdLst>
        </p14:section>
        <p14:section name="Prezes" id="{0AAA7AE8-A3F8-44F9-997A-EBAADF54DAE1}">
          <p14:sldIdLst>
            <p14:sldId id="614"/>
            <p14:sldId id="781"/>
            <p14:sldId id="783"/>
            <p14:sldId id="784"/>
            <p14:sldId id="607"/>
            <p14:sldId id="621"/>
            <p14:sldId id="742"/>
            <p14:sldId id="620"/>
            <p14:sldId id="743"/>
            <p14:sldId id="608"/>
            <p14:sldId id="535"/>
            <p14:sldId id="597"/>
            <p14:sldId id="533"/>
            <p14:sldId id="741"/>
            <p14:sldId id="542"/>
            <p14:sldId id="543"/>
            <p14:sldId id="711"/>
            <p14:sldId id="544"/>
            <p14:sldId id="534"/>
            <p14:sldId id="714"/>
            <p14:sldId id="730"/>
            <p14:sldId id="545"/>
            <p14:sldId id="546"/>
            <p14:sldId id="547"/>
            <p14:sldId id="548"/>
            <p14:sldId id="712"/>
            <p14:sldId id="549"/>
            <p14:sldId id="550"/>
            <p14:sldId id="551"/>
            <p14:sldId id="552"/>
            <p14:sldId id="715"/>
            <p14:sldId id="553"/>
            <p14:sldId id="716"/>
            <p14:sldId id="717"/>
            <p14:sldId id="729"/>
            <p14:sldId id="555"/>
            <p14:sldId id="556"/>
            <p14:sldId id="719"/>
            <p14:sldId id="557"/>
            <p14:sldId id="558"/>
            <p14:sldId id="720"/>
            <p14:sldId id="559"/>
            <p14:sldId id="560"/>
            <p14:sldId id="727"/>
            <p14:sldId id="721"/>
            <p14:sldId id="561"/>
            <p14:sldId id="562"/>
            <p14:sldId id="732"/>
            <p14:sldId id="722"/>
            <p14:sldId id="563"/>
            <p14:sldId id="564"/>
            <p14:sldId id="733"/>
            <p14:sldId id="723"/>
            <p14:sldId id="565"/>
            <p14:sldId id="734"/>
            <p14:sldId id="567"/>
            <p14:sldId id="568"/>
            <p14:sldId id="780"/>
            <p14:sldId id="569"/>
            <p14:sldId id="570"/>
            <p14:sldId id="571"/>
            <p14:sldId id="572"/>
            <p14:sldId id="744"/>
            <p14:sldId id="728"/>
            <p14:sldId id="740"/>
            <p14:sldId id="573"/>
            <p14:sldId id="584"/>
            <p14:sldId id="574"/>
            <p14:sldId id="575"/>
            <p14:sldId id="576"/>
            <p14:sldId id="577"/>
            <p14:sldId id="596"/>
            <p14:sldId id="579"/>
            <p14:sldId id="580"/>
            <p14:sldId id="581"/>
            <p14:sldId id="582"/>
            <p14:sldId id="583"/>
            <p14:sldId id="585"/>
            <p14:sldId id="725"/>
            <p14:sldId id="586"/>
            <p14:sldId id="726"/>
            <p14:sldId id="623"/>
            <p14:sldId id="588"/>
            <p14:sldId id="589"/>
            <p14:sldId id="590"/>
            <p14:sldId id="591"/>
            <p14:sldId id="735"/>
            <p14:sldId id="592"/>
            <p14:sldId id="593"/>
            <p14:sldId id="594"/>
            <p14:sldId id="595"/>
            <p14:sldId id="52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A537"/>
    <a:srgbClr val="FF0066"/>
    <a:srgbClr val="638327"/>
    <a:srgbClr val="FFFFFF"/>
    <a:srgbClr val="324212"/>
    <a:srgbClr val="FF6600"/>
    <a:srgbClr val="568926"/>
    <a:srgbClr val="EFFAEB"/>
    <a:srgbClr val="EEFFE8"/>
    <a:srgbClr val="E4FA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47965B-7EFC-DF62-EEA0-3A419DD4B9D3}" v="2" dt="2025-01-13T15:23:21.372"/>
    <p1510:client id="{4220CB0B-8991-0508-750B-10F8657E7C83}" v="1" dt="2025-01-13T15:19:31.371"/>
    <p1510:client id="{66CE4874-3BE5-A06D-BB9C-28BD29E7AFA5}" v="33" dt="2025-01-13T15:22:11.202"/>
    <p1510:client id="{75D84DEF-5E18-6206-2048-74FED6D28466}" v="1" dt="2025-01-13T21:02:11.014"/>
    <p1510:client id="{80B1DC6B-356E-72F6-B0BB-12DE4956C5CC}" v="88" dt="2025-01-14T09:07:31.824"/>
    <p1510:client id="{C6DB8CF3-4691-4B7C-B0F7-0B3674FA8C49}" v="1707" dt="2025-01-14T09:13:29.140"/>
    <p1510:client id="{D331FD95-8325-C582-4FFC-B9E954F4FE33}" v="7" dt="2025-01-13T19:56:26.078"/>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guide orient="horz" pos="2160"/>
        <p:guide pos="3840"/>
      </p:guideLst>
    </p:cSldViewPr>
  </p:slideViewPr>
  <p:notesTextViewPr>
    <p:cViewPr>
      <p:scale>
        <a:sx n="1" d="1"/>
        <a:sy n="1" d="1"/>
      </p:scale>
      <p:origin x="0" y="0"/>
    </p:cViewPr>
  </p:notesTextViewPr>
  <p:sorterViewPr>
    <p:cViewPr>
      <p:scale>
        <a:sx n="100" d="100"/>
        <a:sy n="100" d="100"/>
      </p:scale>
      <p:origin x="0" y="2066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viewProps" Target="view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theme" Target="theme/theme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microsoft.com/office/2015/10/relationships/revisionInfo" Target="revisionInfo.xml"/><Relationship Id="rId190" Type="http://schemas.openxmlformats.org/officeDocument/2006/relationships/slide" Target="slides/slide186.xml"/><Relationship Id="rId204"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10.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ata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ata12.xml.rels><?xml version="1.0" encoding="UTF-8" standalone="yes"?>
<Relationships xmlns="http://schemas.openxmlformats.org/package/2006/relationships"><Relationship Id="rId2" Type="http://schemas.openxmlformats.org/officeDocument/2006/relationships/image" Target="../media/image114.svg"/><Relationship Id="rId1" Type="http://schemas.openxmlformats.org/officeDocument/2006/relationships/image" Target="../media/image113.png"/></Relationships>
</file>

<file path=ppt/diagrams/_rels/data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svg"/><Relationship Id="rId1" Type="http://schemas.openxmlformats.org/officeDocument/2006/relationships/image" Target="../media/image113.png"/><Relationship Id="rId4" Type="http://schemas.openxmlformats.org/officeDocument/2006/relationships/image" Target="../media/image116.svg"/></Relationships>
</file>

<file path=ppt/diagrams/_rels/data14.xml.rels><?xml version="1.0" encoding="UTF-8" standalone="yes"?>
<Relationships xmlns="http://schemas.openxmlformats.org/package/2006/relationships"><Relationship Id="rId2" Type="http://schemas.openxmlformats.org/officeDocument/2006/relationships/image" Target="../media/image128.svg"/><Relationship Id="rId1" Type="http://schemas.openxmlformats.org/officeDocument/2006/relationships/image" Target="../media/image127.png"/></Relationships>
</file>

<file path=ppt/diagrams/_rels/data1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svg"/><Relationship Id="rId1" Type="http://schemas.openxmlformats.org/officeDocument/2006/relationships/image" Target="../media/image134.png"/><Relationship Id="rId4" Type="http://schemas.openxmlformats.org/officeDocument/2006/relationships/image" Target="../media/image137.svg"/></Relationships>
</file>

<file path=ppt/diagrams/_rels/data16.xml.rels><?xml version="1.0" encoding="UTF-8" standalone="yes"?>
<Relationships xmlns="http://schemas.openxmlformats.org/package/2006/relationships"><Relationship Id="rId2" Type="http://schemas.openxmlformats.org/officeDocument/2006/relationships/image" Target="../media/image137.svg"/><Relationship Id="rId1" Type="http://schemas.openxmlformats.org/officeDocument/2006/relationships/image" Target="../media/image136.png"/></Relationships>
</file>

<file path=ppt/diagrams/_rels/data17.xml.rels><?xml version="1.0" encoding="UTF-8" standalone="yes"?>
<Relationships xmlns="http://schemas.openxmlformats.org/package/2006/relationships"><Relationship Id="rId2" Type="http://schemas.openxmlformats.org/officeDocument/2006/relationships/image" Target="../media/image149.svg"/><Relationship Id="rId1" Type="http://schemas.openxmlformats.org/officeDocument/2006/relationships/image" Target="../media/image148.png"/></Relationships>
</file>

<file path=ppt/diagrams/_rels/data18.xml.rels><?xml version="1.0" encoding="UTF-8" standalone="yes"?>
<Relationships xmlns="http://schemas.openxmlformats.org/package/2006/relationships"><Relationship Id="rId8" Type="http://schemas.openxmlformats.org/officeDocument/2006/relationships/image" Target="../media/image171.sv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svg"/><Relationship Id="rId1" Type="http://schemas.openxmlformats.org/officeDocument/2006/relationships/image" Target="../media/image164.png"/><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167.svg"/></Relationships>
</file>

<file path=ppt/diagrams/_rels/data19.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74.png"/><Relationship Id="rId7" Type="http://schemas.openxmlformats.org/officeDocument/2006/relationships/image" Target="../media/image176.png"/><Relationship Id="rId2" Type="http://schemas.openxmlformats.org/officeDocument/2006/relationships/image" Target="../media/image173.svg"/><Relationship Id="rId1" Type="http://schemas.openxmlformats.org/officeDocument/2006/relationships/image" Target="../media/image1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175.svg"/></Relationships>
</file>

<file path=ppt/diagrams/_rels/data20.xml.rels><?xml version="1.0" encoding="UTF-8" standalone="yes"?>
<Relationships xmlns="http://schemas.openxmlformats.org/package/2006/relationships"><Relationship Id="rId2" Type="http://schemas.openxmlformats.org/officeDocument/2006/relationships/image" Target="../media/image116.svg"/><Relationship Id="rId1" Type="http://schemas.openxmlformats.org/officeDocument/2006/relationships/image" Target="../media/image115.png"/></Relationships>
</file>

<file path=ppt/diagrams/_rels/data21.xml.rels><?xml version="1.0" encoding="UTF-8" standalone="yes"?>
<Relationships xmlns="http://schemas.openxmlformats.org/package/2006/relationships"><Relationship Id="rId2" Type="http://schemas.openxmlformats.org/officeDocument/2006/relationships/image" Target="../media/image199.svg"/><Relationship Id="rId1" Type="http://schemas.openxmlformats.org/officeDocument/2006/relationships/image" Target="../media/image198.png"/></Relationships>
</file>

<file path=ppt/diagrams/_rels/data2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207.svg"/><Relationship Id="rId1" Type="http://schemas.openxmlformats.org/officeDocument/2006/relationships/image" Target="../media/image206.png"/><Relationship Id="rId4" Type="http://schemas.openxmlformats.org/officeDocument/2006/relationships/image" Target="../media/image177.svg"/></Relationships>
</file>

<file path=ppt/diagrams/_rels/data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3.svg"/></Relationships>
</file>

<file path=ppt/diagrams/_rels/data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0.png"/><Relationship Id="rId7" Type="http://schemas.openxmlformats.org/officeDocument/2006/relationships/image" Target="../media/image68.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1.svg"/></Relationships>
</file>

<file path=ppt/diagrams/_rels/data7.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ata8.xml.rels><?xml version="1.0" encoding="UTF-8" standalone="yes"?>
<Relationships xmlns="http://schemas.openxmlformats.org/package/2006/relationships"><Relationship Id="rId2" Type="http://schemas.openxmlformats.org/officeDocument/2006/relationships/image" Target="../media/image89.svg"/><Relationship Id="rId1" Type="http://schemas.openxmlformats.org/officeDocument/2006/relationships/image" Target="../media/image88.png"/></Relationships>
</file>

<file path=ppt/diagrams/_rels/data9.xml.rels><?xml version="1.0" encoding="UTF-8" standalone="yes"?>
<Relationships xmlns="http://schemas.openxmlformats.org/package/2006/relationships"><Relationship Id="rId2" Type="http://schemas.openxmlformats.org/officeDocument/2006/relationships/image" Target="../media/image91.svg"/><Relationship Id="rId1" Type="http://schemas.openxmlformats.org/officeDocument/2006/relationships/image" Target="../media/image9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0.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rawing12.xml.rels><?xml version="1.0" encoding="UTF-8" standalone="yes"?>
<Relationships xmlns="http://schemas.openxmlformats.org/package/2006/relationships"><Relationship Id="rId2" Type="http://schemas.openxmlformats.org/officeDocument/2006/relationships/image" Target="../media/image114.svg"/><Relationship Id="rId1" Type="http://schemas.openxmlformats.org/officeDocument/2006/relationships/image" Target="../media/image113.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svg"/><Relationship Id="rId1" Type="http://schemas.openxmlformats.org/officeDocument/2006/relationships/image" Target="../media/image113.png"/><Relationship Id="rId4" Type="http://schemas.openxmlformats.org/officeDocument/2006/relationships/image" Target="../media/image116.svg"/></Relationships>
</file>

<file path=ppt/diagrams/_rels/drawing14.xml.rels><?xml version="1.0" encoding="UTF-8" standalone="yes"?>
<Relationships xmlns="http://schemas.openxmlformats.org/package/2006/relationships"><Relationship Id="rId2" Type="http://schemas.openxmlformats.org/officeDocument/2006/relationships/image" Target="../media/image128.svg"/><Relationship Id="rId1" Type="http://schemas.openxmlformats.org/officeDocument/2006/relationships/image" Target="../media/image127.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svg"/><Relationship Id="rId1" Type="http://schemas.openxmlformats.org/officeDocument/2006/relationships/image" Target="../media/image134.png"/><Relationship Id="rId4" Type="http://schemas.openxmlformats.org/officeDocument/2006/relationships/image" Target="../media/image137.svg"/></Relationships>
</file>

<file path=ppt/diagrams/_rels/drawing16.xml.rels><?xml version="1.0" encoding="UTF-8" standalone="yes"?>
<Relationships xmlns="http://schemas.openxmlformats.org/package/2006/relationships"><Relationship Id="rId2" Type="http://schemas.openxmlformats.org/officeDocument/2006/relationships/image" Target="../media/image137.svg"/><Relationship Id="rId1" Type="http://schemas.openxmlformats.org/officeDocument/2006/relationships/image" Target="../media/image136.png"/></Relationships>
</file>

<file path=ppt/diagrams/_rels/drawing17.xml.rels><?xml version="1.0" encoding="UTF-8" standalone="yes"?>
<Relationships xmlns="http://schemas.openxmlformats.org/package/2006/relationships"><Relationship Id="rId2" Type="http://schemas.openxmlformats.org/officeDocument/2006/relationships/image" Target="../media/image149.svg"/><Relationship Id="rId1" Type="http://schemas.openxmlformats.org/officeDocument/2006/relationships/image" Target="../media/image148.png"/></Relationships>
</file>

<file path=ppt/diagrams/_rels/drawing18.xml.rels><?xml version="1.0" encoding="UTF-8" standalone="yes"?>
<Relationships xmlns="http://schemas.openxmlformats.org/package/2006/relationships"><Relationship Id="rId8" Type="http://schemas.openxmlformats.org/officeDocument/2006/relationships/image" Target="../media/image171.sv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svg"/><Relationship Id="rId1" Type="http://schemas.openxmlformats.org/officeDocument/2006/relationships/image" Target="../media/image164.png"/><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167.svg"/></Relationships>
</file>

<file path=ppt/diagrams/_rels/drawing19.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74.png"/><Relationship Id="rId7" Type="http://schemas.openxmlformats.org/officeDocument/2006/relationships/image" Target="../media/image176.png"/><Relationship Id="rId2" Type="http://schemas.openxmlformats.org/officeDocument/2006/relationships/image" Target="../media/image173.svg"/><Relationship Id="rId1" Type="http://schemas.openxmlformats.org/officeDocument/2006/relationships/image" Target="../media/image1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175.svg"/></Relationships>
</file>

<file path=ppt/diagrams/_rels/drawing20.xml.rels><?xml version="1.0" encoding="UTF-8" standalone="yes"?>
<Relationships xmlns="http://schemas.openxmlformats.org/package/2006/relationships"><Relationship Id="rId2" Type="http://schemas.openxmlformats.org/officeDocument/2006/relationships/image" Target="../media/image116.svg"/><Relationship Id="rId1" Type="http://schemas.openxmlformats.org/officeDocument/2006/relationships/image" Target="../media/image115.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199.svg"/><Relationship Id="rId1" Type="http://schemas.openxmlformats.org/officeDocument/2006/relationships/image" Target="../media/image198.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207.svg"/><Relationship Id="rId1" Type="http://schemas.openxmlformats.org/officeDocument/2006/relationships/image" Target="../media/image206.png"/><Relationship Id="rId4" Type="http://schemas.openxmlformats.org/officeDocument/2006/relationships/image" Target="../media/image17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0.png"/><Relationship Id="rId7" Type="http://schemas.openxmlformats.org/officeDocument/2006/relationships/image" Target="../media/image68.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1.svg"/></Relationships>
</file>

<file path=ppt/diagrams/_rels/drawing7.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8.xml.rels><?xml version="1.0" encoding="UTF-8" standalone="yes"?>
<Relationships xmlns="http://schemas.openxmlformats.org/package/2006/relationships"><Relationship Id="rId2" Type="http://schemas.openxmlformats.org/officeDocument/2006/relationships/image" Target="../media/image89.svg"/><Relationship Id="rId1" Type="http://schemas.openxmlformats.org/officeDocument/2006/relationships/image" Target="../media/image88.png"/></Relationships>
</file>

<file path=ppt/diagrams/_rels/drawing9.xml.rels><?xml version="1.0" encoding="UTF-8" standalone="yes"?>
<Relationships xmlns="http://schemas.openxmlformats.org/package/2006/relationships"><Relationship Id="rId2" Type="http://schemas.openxmlformats.org/officeDocument/2006/relationships/image" Target="../media/image91.svg"/><Relationship Id="rId1" Type="http://schemas.openxmlformats.org/officeDocument/2006/relationships/image" Target="../media/image9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2592F3-00AE-4176-BE28-92BAA40DACCA}"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A80BB17B-9B09-46E9-A850-F12957BE0566}">
      <dgm:prSet custT="1"/>
      <dgm:spPr/>
      <dgm:t>
        <a:bodyPr/>
        <a:lstStyle/>
        <a:p>
          <a:pPr>
            <a:lnSpc>
              <a:spcPct val="100000"/>
            </a:lnSpc>
          </a:pPr>
          <a:r>
            <a:rPr lang="pl-PL" sz="1800"/>
            <a:t>Ograniczając liczbę zabiegów ochrony roślin do niezbędnych osiąga się równocześnie zmniejszenie kosztów produkcji. </a:t>
          </a:r>
          <a:endParaRPr lang="en-US" sz="1800"/>
        </a:p>
      </dgm:t>
    </dgm:pt>
    <dgm:pt modelId="{3EF69D0F-22E4-4405-9FCB-B1127DC7B193}" type="parTrans" cxnId="{093A347F-F1C7-4E4F-8A37-FDB55BFB8C02}">
      <dgm:prSet/>
      <dgm:spPr/>
      <dgm:t>
        <a:bodyPr/>
        <a:lstStyle/>
        <a:p>
          <a:endParaRPr lang="en-US"/>
        </a:p>
      </dgm:t>
    </dgm:pt>
    <dgm:pt modelId="{BBB73B46-BA3A-46AF-971F-7E25E41E5593}" type="sibTrans" cxnId="{093A347F-F1C7-4E4F-8A37-FDB55BFB8C02}">
      <dgm:prSet/>
      <dgm:spPr/>
      <dgm:t>
        <a:bodyPr/>
        <a:lstStyle/>
        <a:p>
          <a:endParaRPr lang="en-US"/>
        </a:p>
      </dgm:t>
    </dgm:pt>
    <dgm:pt modelId="{DE8116AF-0693-4C1C-9E5F-A91E423B2915}">
      <dgm:prSet custT="1"/>
      <dgm:spPr/>
      <dgm:t>
        <a:bodyPr/>
        <a:lstStyle/>
        <a:p>
          <a:pPr>
            <a:lnSpc>
              <a:spcPct val="100000"/>
            </a:lnSpc>
          </a:pPr>
          <a:r>
            <a:rPr lang="pl-PL" sz="1800" b="1"/>
            <a:t>Od tradycyjnej produkcji odróżnia ją to, że podlega instytucjonalnej kontroli. </a:t>
          </a:r>
          <a:endParaRPr lang="en-US" sz="1800"/>
        </a:p>
      </dgm:t>
    </dgm:pt>
    <dgm:pt modelId="{EF2389F7-6ED1-4723-A470-CAFF9F9F3DCE}" type="parTrans" cxnId="{EAC72C79-95FB-4A9C-BC20-3DFEC89FFF24}">
      <dgm:prSet/>
      <dgm:spPr/>
      <dgm:t>
        <a:bodyPr/>
        <a:lstStyle/>
        <a:p>
          <a:endParaRPr lang="en-US"/>
        </a:p>
      </dgm:t>
    </dgm:pt>
    <dgm:pt modelId="{6B8B0ED9-3BF1-41A7-8346-C97E1209CAD8}" type="sibTrans" cxnId="{EAC72C79-95FB-4A9C-BC20-3DFEC89FFF24}">
      <dgm:prSet/>
      <dgm:spPr/>
      <dgm:t>
        <a:bodyPr/>
        <a:lstStyle/>
        <a:p>
          <a:endParaRPr lang="en-US"/>
        </a:p>
      </dgm:t>
    </dgm:pt>
    <dgm:pt modelId="{0B788775-A873-4FB3-8683-B8E64D6059C8}">
      <dgm:prSet custT="1"/>
      <dgm:spPr/>
      <dgm:t>
        <a:bodyPr/>
        <a:lstStyle/>
        <a:p>
          <a:pPr>
            <a:lnSpc>
              <a:spcPct val="100000"/>
            </a:lnSpc>
          </a:pPr>
          <a:r>
            <a:rPr lang="pl-PL" sz="1800"/>
            <a:t>Metoda integrowana nie ogranicza się tylko do integrowanej ochrony roślin, obejmującej różne metody zwalczania chorób, szkodników i chwastów. </a:t>
          </a:r>
          <a:endParaRPr lang="en-US" sz="1800"/>
        </a:p>
      </dgm:t>
    </dgm:pt>
    <dgm:pt modelId="{E66BDD63-1DBA-4D02-969A-703672F7E13F}" type="parTrans" cxnId="{9199E3B6-B17B-492A-8E05-746026D6320F}">
      <dgm:prSet/>
      <dgm:spPr/>
      <dgm:t>
        <a:bodyPr/>
        <a:lstStyle/>
        <a:p>
          <a:endParaRPr lang="en-US"/>
        </a:p>
      </dgm:t>
    </dgm:pt>
    <dgm:pt modelId="{0EAF3866-B597-4F7A-B26B-EBC16726D2F5}" type="sibTrans" cxnId="{9199E3B6-B17B-492A-8E05-746026D6320F}">
      <dgm:prSet/>
      <dgm:spPr/>
      <dgm:t>
        <a:bodyPr/>
        <a:lstStyle/>
        <a:p>
          <a:endParaRPr lang="en-US"/>
        </a:p>
      </dgm:t>
    </dgm:pt>
    <dgm:pt modelId="{DD70C69A-7928-4FCC-B696-D7DE3DCB9A3C}">
      <dgm:prSet custT="1"/>
      <dgm:spPr/>
      <dgm:t>
        <a:bodyPr/>
        <a:lstStyle/>
        <a:p>
          <a:pPr>
            <a:lnSpc>
              <a:spcPct val="100000"/>
            </a:lnSpc>
          </a:pPr>
          <a:r>
            <a:rPr lang="pl-PL" sz="1800" b="1"/>
            <a:t>Obejmuje ona cały kompleks działań mających na celu wyprodukowanie  najwyższej jakości równocześnie z jak najmniejszymi negatywnymi skutkami tej produkcji dla środowiska.</a:t>
          </a:r>
          <a:endParaRPr lang="en-US" sz="1800"/>
        </a:p>
      </dgm:t>
    </dgm:pt>
    <dgm:pt modelId="{D0A59680-316F-448A-BD3E-9DAD918C75E1}" type="parTrans" cxnId="{06448F3C-7F08-4800-9178-6F6966251BEE}">
      <dgm:prSet/>
      <dgm:spPr/>
      <dgm:t>
        <a:bodyPr/>
        <a:lstStyle/>
        <a:p>
          <a:endParaRPr lang="en-US"/>
        </a:p>
      </dgm:t>
    </dgm:pt>
    <dgm:pt modelId="{C989927E-D6E2-4B06-BD89-290AD36B3332}" type="sibTrans" cxnId="{06448F3C-7F08-4800-9178-6F6966251BEE}">
      <dgm:prSet/>
      <dgm:spPr/>
      <dgm:t>
        <a:bodyPr/>
        <a:lstStyle/>
        <a:p>
          <a:endParaRPr lang="en-US"/>
        </a:p>
      </dgm:t>
    </dgm:pt>
    <dgm:pt modelId="{88881292-6445-4550-83E4-3B281DDD52F1}" type="pres">
      <dgm:prSet presAssocID="{1F2592F3-00AE-4176-BE28-92BAA40DACCA}" presName="root" presStyleCnt="0">
        <dgm:presLayoutVars>
          <dgm:dir/>
          <dgm:resizeHandles val="exact"/>
        </dgm:presLayoutVars>
      </dgm:prSet>
      <dgm:spPr/>
    </dgm:pt>
    <dgm:pt modelId="{1BCA8EE9-1B96-4BF3-9182-2A752948EC98}" type="pres">
      <dgm:prSet presAssocID="{A80BB17B-9B09-46E9-A850-F12957BE0566}" presName="compNode" presStyleCnt="0"/>
      <dgm:spPr/>
    </dgm:pt>
    <dgm:pt modelId="{9321E5C3-9DBF-41F1-85E2-6BBBE288548C}" type="pres">
      <dgm:prSet presAssocID="{A80BB17B-9B09-46E9-A850-F12957BE0566}" presName="bgRect" presStyleLbl="bgShp" presStyleIdx="0" presStyleCnt="4"/>
      <dgm:spPr/>
    </dgm:pt>
    <dgm:pt modelId="{82EA05F9-E6FE-4DC8-B109-1E0077E43326}" type="pres">
      <dgm:prSet presAssocID="{A80BB17B-9B09-46E9-A850-F12957BE0566}"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Znacznik wyboru"/>
        </a:ext>
      </dgm:extLst>
    </dgm:pt>
    <dgm:pt modelId="{3E4D1F50-B007-4E67-B760-979889F8BC20}" type="pres">
      <dgm:prSet presAssocID="{A80BB17B-9B09-46E9-A850-F12957BE0566}" presName="spaceRect" presStyleCnt="0"/>
      <dgm:spPr/>
    </dgm:pt>
    <dgm:pt modelId="{75E84132-58D6-45DC-B4D0-9546F657C729}" type="pres">
      <dgm:prSet presAssocID="{A80BB17B-9B09-46E9-A850-F12957BE0566}" presName="parTx" presStyleLbl="revTx" presStyleIdx="0" presStyleCnt="4">
        <dgm:presLayoutVars>
          <dgm:chMax val="0"/>
          <dgm:chPref val="0"/>
        </dgm:presLayoutVars>
      </dgm:prSet>
      <dgm:spPr/>
    </dgm:pt>
    <dgm:pt modelId="{4C7F827C-DEAC-4275-9FA7-AB7BC6AFC46F}" type="pres">
      <dgm:prSet presAssocID="{BBB73B46-BA3A-46AF-971F-7E25E41E5593}" presName="sibTrans" presStyleCnt="0"/>
      <dgm:spPr/>
    </dgm:pt>
    <dgm:pt modelId="{34A3E0F4-CF35-43E0-A7BD-1B23456F04FA}" type="pres">
      <dgm:prSet presAssocID="{DE8116AF-0693-4C1C-9E5F-A91E423B2915}" presName="compNode" presStyleCnt="0"/>
      <dgm:spPr/>
    </dgm:pt>
    <dgm:pt modelId="{7FCC5C8A-2F95-46D0-97C9-91B6BA0CC73C}" type="pres">
      <dgm:prSet presAssocID="{DE8116AF-0693-4C1C-9E5F-A91E423B2915}" presName="bgRect" presStyleLbl="bgShp" presStyleIdx="1" presStyleCnt="4"/>
      <dgm:spPr/>
    </dgm:pt>
    <dgm:pt modelId="{039B64F8-812D-4AE9-A447-866BB4D71F9B}" type="pres">
      <dgm:prSet presAssocID="{DE8116AF-0693-4C1C-9E5F-A91E423B2915}"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hemat blokowy"/>
        </a:ext>
      </dgm:extLst>
    </dgm:pt>
    <dgm:pt modelId="{259F4E43-124D-4EF7-A64A-BF1065F6A659}" type="pres">
      <dgm:prSet presAssocID="{DE8116AF-0693-4C1C-9E5F-A91E423B2915}" presName="spaceRect" presStyleCnt="0"/>
      <dgm:spPr/>
    </dgm:pt>
    <dgm:pt modelId="{334D767D-C3C3-48FE-A070-91FF0F80564E}" type="pres">
      <dgm:prSet presAssocID="{DE8116AF-0693-4C1C-9E5F-A91E423B2915}" presName="parTx" presStyleLbl="revTx" presStyleIdx="1" presStyleCnt="4">
        <dgm:presLayoutVars>
          <dgm:chMax val="0"/>
          <dgm:chPref val="0"/>
        </dgm:presLayoutVars>
      </dgm:prSet>
      <dgm:spPr/>
    </dgm:pt>
    <dgm:pt modelId="{FC6BC13B-1D00-46B0-B465-DDEFB1511A26}" type="pres">
      <dgm:prSet presAssocID="{6B8B0ED9-3BF1-41A7-8346-C97E1209CAD8}" presName="sibTrans" presStyleCnt="0"/>
      <dgm:spPr/>
    </dgm:pt>
    <dgm:pt modelId="{FF9B0DF8-DF37-4E51-BC0E-0EC726FE2A94}" type="pres">
      <dgm:prSet presAssocID="{0B788775-A873-4FB3-8683-B8E64D6059C8}" presName="compNode" presStyleCnt="0"/>
      <dgm:spPr/>
    </dgm:pt>
    <dgm:pt modelId="{00662F72-350E-4B28-A2A4-1C15D5984554}" type="pres">
      <dgm:prSet presAssocID="{0B788775-A873-4FB3-8683-B8E64D6059C8}" presName="bgRect" presStyleLbl="bgShp" presStyleIdx="2" presStyleCnt="4"/>
      <dgm:spPr/>
    </dgm:pt>
    <dgm:pt modelId="{043BD9EC-AC19-4287-96E6-A334F07B4034}" type="pres">
      <dgm:prSet presAssocID="{0B788775-A873-4FB3-8683-B8E64D6059C8}"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g spray"/>
        </a:ext>
      </dgm:extLst>
    </dgm:pt>
    <dgm:pt modelId="{9F36EF5B-1418-4C79-A95D-FD18F7714538}" type="pres">
      <dgm:prSet presAssocID="{0B788775-A873-4FB3-8683-B8E64D6059C8}" presName="spaceRect" presStyleCnt="0"/>
      <dgm:spPr/>
    </dgm:pt>
    <dgm:pt modelId="{A895DA6D-5965-4C8C-8F71-DE66925A0F40}" type="pres">
      <dgm:prSet presAssocID="{0B788775-A873-4FB3-8683-B8E64D6059C8}" presName="parTx" presStyleLbl="revTx" presStyleIdx="2" presStyleCnt="4">
        <dgm:presLayoutVars>
          <dgm:chMax val="0"/>
          <dgm:chPref val="0"/>
        </dgm:presLayoutVars>
      </dgm:prSet>
      <dgm:spPr/>
    </dgm:pt>
    <dgm:pt modelId="{147D7F70-A255-453D-A309-1EB33F0C4CD0}" type="pres">
      <dgm:prSet presAssocID="{0EAF3866-B597-4F7A-B26B-EBC16726D2F5}" presName="sibTrans" presStyleCnt="0"/>
      <dgm:spPr/>
    </dgm:pt>
    <dgm:pt modelId="{F3DFC6C8-5CE1-4F20-9709-D7CC5A4DAA0A}" type="pres">
      <dgm:prSet presAssocID="{DD70C69A-7928-4FCC-B696-D7DE3DCB9A3C}" presName="compNode" presStyleCnt="0"/>
      <dgm:spPr/>
    </dgm:pt>
    <dgm:pt modelId="{BB162B13-B8D1-49B9-B3D0-B741FF41984F}" type="pres">
      <dgm:prSet presAssocID="{DD70C69A-7928-4FCC-B696-D7DE3DCB9A3C}" presName="bgRect" presStyleLbl="bgShp" presStyleIdx="3" presStyleCnt="4"/>
      <dgm:spPr/>
    </dgm:pt>
    <dgm:pt modelId="{655AF990-15AF-4625-A1FE-73CCF7EA697C}" type="pres">
      <dgm:prSet presAssocID="{DD70C69A-7928-4FCC-B696-D7DE3DCB9A3C}"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eciduous tree"/>
        </a:ext>
      </dgm:extLst>
    </dgm:pt>
    <dgm:pt modelId="{DBFDA83B-D61D-4E75-9440-C83CE8D5944E}" type="pres">
      <dgm:prSet presAssocID="{DD70C69A-7928-4FCC-B696-D7DE3DCB9A3C}" presName="spaceRect" presStyleCnt="0"/>
      <dgm:spPr/>
    </dgm:pt>
    <dgm:pt modelId="{87E78288-F634-4FE1-9EBE-B6397FAE0F66}" type="pres">
      <dgm:prSet presAssocID="{DD70C69A-7928-4FCC-B696-D7DE3DCB9A3C}" presName="parTx" presStyleLbl="revTx" presStyleIdx="3" presStyleCnt="4">
        <dgm:presLayoutVars>
          <dgm:chMax val="0"/>
          <dgm:chPref val="0"/>
        </dgm:presLayoutVars>
      </dgm:prSet>
      <dgm:spPr/>
    </dgm:pt>
  </dgm:ptLst>
  <dgm:cxnLst>
    <dgm:cxn modelId="{6DB05838-9527-4D0D-BC5A-5DB8B636537F}" type="presOf" srcId="{A80BB17B-9B09-46E9-A850-F12957BE0566}" destId="{75E84132-58D6-45DC-B4D0-9546F657C729}" srcOrd="0" destOrd="0" presId="urn:microsoft.com/office/officeart/2018/2/layout/IconVerticalSolidList"/>
    <dgm:cxn modelId="{06448F3C-7F08-4800-9178-6F6966251BEE}" srcId="{1F2592F3-00AE-4176-BE28-92BAA40DACCA}" destId="{DD70C69A-7928-4FCC-B696-D7DE3DCB9A3C}" srcOrd="3" destOrd="0" parTransId="{D0A59680-316F-448A-BD3E-9DAD918C75E1}" sibTransId="{C989927E-D6E2-4B06-BD89-290AD36B3332}"/>
    <dgm:cxn modelId="{D3A3B33E-EC31-4411-9AB9-3194309C945B}" type="presOf" srcId="{0B788775-A873-4FB3-8683-B8E64D6059C8}" destId="{A895DA6D-5965-4C8C-8F71-DE66925A0F40}" srcOrd="0" destOrd="0" presId="urn:microsoft.com/office/officeart/2018/2/layout/IconVerticalSolidList"/>
    <dgm:cxn modelId="{EAC72C79-95FB-4A9C-BC20-3DFEC89FFF24}" srcId="{1F2592F3-00AE-4176-BE28-92BAA40DACCA}" destId="{DE8116AF-0693-4C1C-9E5F-A91E423B2915}" srcOrd="1" destOrd="0" parTransId="{EF2389F7-6ED1-4723-A470-CAFF9F9F3DCE}" sibTransId="{6B8B0ED9-3BF1-41A7-8346-C97E1209CAD8}"/>
    <dgm:cxn modelId="{093A347F-F1C7-4E4F-8A37-FDB55BFB8C02}" srcId="{1F2592F3-00AE-4176-BE28-92BAA40DACCA}" destId="{A80BB17B-9B09-46E9-A850-F12957BE0566}" srcOrd="0" destOrd="0" parTransId="{3EF69D0F-22E4-4405-9FCB-B1127DC7B193}" sibTransId="{BBB73B46-BA3A-46AF-971F-7E25E41E5593}"/>
    <dgm:cxn modelId="{F5ED619A-B9BD-457D-8DC5-4EC419ED82AB}" type="presOf" srcId="{1F2592F3-00AE-4176-BE28-92BAA40DACCA}" destId="{88881292-6445-4550-83E4-3B281DDD52F1}" srcOrd="0" destOrd="0" presId="urn:microsoft.com/office/officeart/2018/2/layout/IconVerticalSolidList"/>
    <dgm:cxn modelId="{F30EA1A4-B52B-46E4-B09F-2B93128D2977}" type="presOf" srcId="{DD70C69A-7928-4FCC-B696-D7DE3DCB9A3C}" destId="{87E78288-F634-4FE1-9EBE-B6397FAE0F66}" srcOrd="0" destOrd="0" presId="urn:microsoft.com/office/officeart/2018/2/layout/IconVerticalSolidList"/>
    <dgm:cxn modelId="{A69358AE-63BD-437B-846A-15EF02A7D5A7}" type="presOf" srcId="{DE8116AF-0693-4C1C-9E5F-A91E423B2915}" destId="{334D767D-C3C3-48FE-A070-91FF0F80564E}" srcOrd="0" destOrd="0" presId="urn:microsoft.com/office/officeart/2018/2/layout/IconVerticalSolidList"/>
    <dgm:cxn modelId="{9199E3B6-B17B-492A-8E05-746026D6320F}" srcId="{1F2592F3-00AE-4176-BE28-92BAA40DACCA}" destId="{0B788775-A873-4FB3-8683-B8E64D6059C8}" srcOrd="2" destOrd="0" parTransId="{E66BDD63-1DBA-4D02-969A-703672F7E13F}" sibTransId="{0EAF3866-B597-4F7A-B26B-EBC16726D2F5}"/>
    <dgm:cxn modelId="{CE69ED0C-3989-457F-A8EC-EE15221235D1}" type="presParOf" srcId="{88881292-6445-4550-83E4-3B281DDD52F1}" destId="{1BCA8EE9-1B96-4BF3-9182-2A752948EC98}" srcOrd="0" destOrd="0" presId="urn:microsoft.com/office/officeart/2018/2/layout/IconVerticalSolidList"/>
    <dgm:cxn modelId="{1C3D0E48-CC29-44B0-8036-C9BD40996565}" type="presParOf" srcId="{1BCA8EE9-1B96-4BF3-9182-2A752948EC98}" destId="{9321E5C3-9DBF-41F1-85E2-6BBBE288548C}" srcOrd="0" destOrd="0" presId="urn:microsoft.com/office/officeart/2018/2/layout/IconVerticalSolidList"/>
    <dgm:cxn modelId="{597A3EB4-78FA-4D71-B7FD-0F9DE538D67D}" type="presParOf" srcId="{1BCA8EE9-1B96-4BF3-9182-2A752948EC98}" destId="{82EA05F9-E6FE-4DC8-B109-1E0077E43326}" srcOrd="1" destOrd="0" presId="urn:microsoft.com/office/officeart/2018/2/layout/IconVerticalSolidList"/>
    <dgm:cxn modelId="{C528BD97-DFEA-4DF2-A071-D040F2731C85}" type="presParOf" srcId="{1BCA8EE9-1B96-4BF3-9182-2A752948EC98}" destId="{3E4D1F50-B007-4E67-B760-979889F8BC20}" srcOrd="2" destOrd="0" presId="urn:microsoft.com/office/officeart/2018/2/layout/IconVerticalSolidList"/>
    <dgm:cxn modelId="{24DB0AE1-72D2-4792-9E3B-9F2C28B4A8A9}" type="presParOf" srcId="{1BCA8EE9-1B96-4BF3-9182-2A752948EC98}" destId="{75E84132-58D6-45DC-B4D0-9546F657C729}" srcOrd="3" destOrd="0" presId="urn:microsoft.com/office/officeart/2018/2/layout/IconVerticalSolidList"/>
    <dgm:cxn modelId="{C95AA5C8-B218-4544-910B-FC05EE7283AB}" type="presParOf" srcId="{88881292-6445-4550-83E4-3B281DDD52F1}" destId="{4C7F827C-DEAC-4275-9FA7-AB7BC6AFC46F}" srcOrd="1" destOrd="0" presId="urn:microsoft.com/office/officeart/2018/2/layout/IconVerticalSolidList"/>
    <dgm:cxn modelId="{F82B9B48-214B-4A46-939F-227D187325B1}" type="presParOf" srcId="{88881292-6445-4550-83E4-3B281DDD52F1}" destId="{34A3E0F4-CF35-43E0-A7BD-1B23456F04FA}" srcOrd="2" destOrd="0" presId="urn:microsoft.com/office/officeart/2018/2/layout/IconVerticalSolidList"/>
    <dgm:cxn modelId="{47AAFCFC-5908-4CAC-B9B7-8A1611BC2C2E}" type="presParOf" srcId="{34A3E0F4-CF35-43E0-A7BD-1B23456F04FA}" destId="{7FCC5C8A-2F95-46D0-97C9-91B6BA0CC73C}" srcOrd="0" destOrd="0" presId="urn:microsoft.com/office/officeart/2018/2/layout/IconVerticalSolidList"/>
    <dgm:cxn modelId="{65F92CE5-8A33-4617-89DF-C4DDED56F01A}" type="presParOf" srcId="{34A3E0F4-CF35-43E0-A7BD-1B23456F04FA}" destId="{039B64F8-812D-4AE9-A447-866BB4D71F9B}" srcOrd="1" destOrd="0" presId="urn:microsoft.com/office/officeart/2018/2/layout/IconVerticalSolidList"/>
    <dgm:cxn modelId="{FDC1A3BC-195C-460A-B9F1-7F3968E1084E}" type="presParOf" srcId="{34A3E0F4-CF35-43E0-A7BD-1B23456F04FA}" destId="{259F4E43-124D-4EF7-A64A-BF1065F6A659}" srcOrd="2" destOrd="0" presId="urn:microsoft.com/office/officeart/2018/2/layout/IconVerticalSolidList"/>
    <dgm:cxn modelId="{909E1DDF-3377-4E9F-80DF-17497069E0F9}" type="presParOf" srcId="{34A3E0F4-CF35-43E0-A7BD-1B23456F04FA}" destId="{334D767D-C3C3-48FE-A070-91FF0F80564E}" srcOrd="3" destOrd="0" presId="urn:microsoft.com/office/officeart/2018/2/layout/IconVerticalSolidList"/>
    <dgm:cxn modelId="{7A6FD013-6F2F-4BF6-995C-9C7AA28F4C25}" type="presParOf" srcId="{88881292-6445-4550-83E4-3B281DDD52F1}" destId="{FC6BC13B-1D00-46B0-B465-DDEFB1511A26}" srcOrd="3" destOrd="0" presId="urn:microsoft.com/office/officeart/2018/2/layout/IconVerticalSolidList"/>
    <dgm:cxn modelId="{CE3E027D-15BF-4F76-AD57-5DE313E8B8AC}" type="presParOf" srcId="{88881292-6445-4550-83E4-3B281DDD52F1}" destId="{FF9B0DF8-DF37-4E51-BC0E-0EC726FE2A94}" srcOrd="4" destOrd="0" presId="urn:microsoft.com/office/officeart/2018/2/layout/IconVerticalSolidList"/>
    <dgm:cxn modelId="{5591FA04-F071-462B-AA3B-715D11141FF0}" type="presParOf" srcId="{FF9B0DF8-DF37-4E51-BC0E-0EC726FE2A94}" destId="{00662F72-350E-4B28-A2A4-1C15D5984554}" srcOrd="0" destOrd="0" presId="urn:microsoft.com/office/officeart/2018/2/layout/IconVerticalSolidList"/>
    <dgm:cxn modelId="{47B701C3-71CA-437B-AEEF-8696FFD37A95}" type="presParOf" srcId="{FF9B0DF8-DF37-4E51-BC0E-0EC726FE2A94}" destId="{043BD9EC-AC19-4287-96E6-A334F07B4034}" srcOrd="1" destOrd="0" presId="urn:microsoft.com/office/officeart/2018/2/layout/IconVerticalSolidList"/>
    <dgm:cxn modelId="{FEB33242-1A66-46F3-9626-48CE09C17363}" type="presParOf" srcId="{FF9B0DF8-DF37-4E51-BC0E-0EC726FE2A94}" destId="{9F36EF5B-1418-4C79-A95D-FD18F7714538}" srcOrd="2" destOrd="0" presId="urn:microsoft.com/office/officeart/2018/2/layout/IconVerticalSolidList"/>
    <dgm:cxn modelId="{7B095163-0D62-4A70-94EF-7B4B21B8319B}" type="presParOf" srcId="{FF9B0DF8-DF37-4E51-BC0E-0EC726FE2A94}" destId="{A895DA6D-5965-4C8C-8F71-DE66925A0F40}" srcOrd="3" destOrd="0" presId="urn:microsoft.com/office/officeart/2018/2/layout/IconVerticalSolidList"/>
    <dgm:cxn modelId="{87841D11-6DE9-4D51-BDA2-71DDD986EF6E}" type="presParOf" srcId="{88881292-6445-4550-83E4-3B281DDD52F1}" destId="{147D7F70-A255-453D-A309-1EB33F0C4CD0}" srcOrd="5" destOrd="0" presId="urn:microsoft.com/office/officeart/2018/2/layout/IconVerticalSolidList"/>
    <dgm:cxn modelId="{004A248D-183D-473A-A829-212A6397FAF3}" type="presParOf" srcId="{88881292-6445-4550-83E4-3B281DDD52F1}" destId="{F3DFC6C8-5CE1-4F20-9709-D7CC5A4DAA0A}" srcOrd="6" destOrd="0" presId="urn:microsoft.com/office/officeart/2018/2/layout/IconVerticalSolidList"/>
    <dgm:cxn modelId="{C5D64DAB-7BD2-4A16-950B-1BEC19F067A1}" type="presParOf" srcId="{F3DFC6C8-5CE1-4F20-9709-D7CC5A4DAA0A}" destId="{BB162B13-B8D1-49B9-B3D0-B741FF41984F}" srcOrd="0" destOrd="0" presId="urn:microsoft.com/office/officeart/2018/2/layout/IconVerticalSolidList"/>
    <dgm:cxn modelId="{B7B38EE6-A3A6-4643-B663-6AF94C2ED5A9}" type="presParOf" srcId="{F3DFC6C8-5CE1-4F20-9709-D7CC5A4DAA0A}" destId="{655AF990-15AF-4625-A1FE-73CCF7EA697C}" srcOrd="1" destOrd="0" presId="urn:microsoft.com/office/officeart/2018/2/layout/IconVerticalSolidList"/>
    <dgm:cxn modelId="{8E07C4A2-4790-4AB9-B6FB-5E86639167EA}" type="presParOf" srcId="{F3DFC6C8-5CE1-4F20-9709-D7CC5A4DAA0A}" destId="{DBFDA83B-D61D-4E75-9440-C83CE8D5944E}" srcOrd="2" destOrd="0" presId="urn:microsoft.com/office/officeart/2018/2/layout/IconVerticalSolidList"/>
    <dgm:cxn modelId="{71FA1AE3-3ED4-4E55-95A2-3796ED24521B}" type="presParOf" srcId="{F3DFC6C8-5CE1-4F20-9709-D7CC5A4DAA0A}" destId="{87E78288-F634-4FE1-9EBE-B6397FAE0F6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0B5C98C-43C0-4111-9F19-3B9C371DD375}"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9DBA3EB9-BAB1-44BA-A2A7-5A5A71A3AC61}">
      <dgm:prSet custT="1"/>
      <dgm:spPr>
        <a:ln w="38100">
          <a:solidFill>
            <a:schemeClr val="accent1"/>
          </a:solidFill>
        </a:ln>
      </dgm:spPr>
      <dgm:t>
        <a:bodyPr/>
        <a:lstStyle/>
        <a:p>
          <a:pPr algn="just"/>
          <a:r>
            <a:rPr lang="pl-PL" sz="1800" b="1"/>
            <a:t>25. Czy środki ochrony roślin są przechowywane w oznakowanym zamkniętym pomieszczeniu w sposób zabezpieczający przed skażeniem środowiska?</a:t>
          </a:r>
          <a:endParaRPr lang="pl-PL" sz="1800"/>
        </a:p>
      </dgm:t>
    </dgm:pt>
    <dgm:pt modelId="{AA52B898-78A8-45E2-9531-4A915C542E47}" type="parTrans" cxnId="{D8E6D616-52A1-4C70-9DE7-CA70DF6E96B6}">
      <dgm:prSet/>
      <dgm:spPr/>
      <dgm:t>
        <a:bodyPr/>
        <a:lstStyle/>
        <a:p>
          <a:endParaRPr lang="pl-PL"/>
        </a:p>
      </dgm:t>
    </dgm:pt>
    <dgm:pt modelId="{1C0D8644-04A0-4C17-834A-68C44DD05D9E}" type="sibTrans" cxnId="{D8E6D616-52A1-4C70-9DE7-CA70DF6E96B6}">
      <dgm:prSet/>
      <dgm:spPr/>
      <dgm:t>
        <a:bodyPr/>
        <a:lstStyle/>
        <a:p>
          <a:endParaRPr lang="pl-PL"/>
        </a:p>
      </dgm:t>
    </dgm:pt>
    <dgm:pt modelId="{289E4FE4-B3DE-4ACE-9E95-B3E3F110BED0}" type="pres">
      <dgm:prSet presAssocID="{30B5C98C-43C0-4111-9F19-3B9C371DD375}" presName="Name0" presStyleCnt="0">
        <dgm:presLayoutVars>
          <dgm:dir/>
          <dgm:resizeHandles val="exact"/>
        </dgm:presLayoutVars>
      </dgm:prSet>
      <dgm:spPr/>
    </dgm:pt>
    <dgm:pt modelId="{5C9C2721-E612-4761-87E3-91FAC3829879}" type="pres">
      <dgm:prSet presAssocID="{9DBA3EB9-BAB1-44BA-A2A7-5A5A71A3AC61}" presName="composite" presStyleCnt="0"/>
      <dgm:spPr/>
    </dgm:pt>
    <dgm:pt modelId="{AC94E48A-25F5-4485-B276-39D68668CE40}" type="pres">
      <dgm:prSet presAssocID="{9DBA3EB9-BAB1-44BA-A2A7-5A5A71A3AC61}" presName="rect1" presStyleLbl="trAlignAcc1" presStyleIdx="0" presStyleCnt="1" custScaleX="137947">
        <dgm:presLayoutVars>
          <dgm:bulletEnabled val="1"/>
        </dgm:presLayoutVars>
      </dgm:prSet>
      <dgm:spPr/>
    </dgm:pt>
    <dgm:pt modelId="{C21800C3-C772-48E5-9BCC-4857777BDFEA}" type="pres">
      <dgm:prSet presAssocID="{9DBA3EB9-BAB1-44BA-A2A7-5A5A71A3AC61}" presName="rect2" presStyleLbl="fgImgPlace1" presStyleIdx="0" presStyleCnt="1" custScaleX="85221" custScaleY="54479" custLinFactNeighborX="-67077" custLinFactNeighborY="9492"/>
      <dgm:spPr>
        <a:blipFill>
          <a:blip xmlns:r="http://schemas.openxmlformats.org/officeDocument/2006/relationships" r:embed="rId1">
            <a:extLst>
              <a:ext uri="{96DAC541-7B7A-43D3-8B79-37D633B846F1}">
                <asvg:svgBlip xmlns:asvg="http://schemas.microsoft.com/office/drawing/2016/SVG/main" r:embed="rId2"/>
              </a:ext>
            </a:extLst>
          </a:blip>
          <a:srcRect/>
          <a:stretch>
            <a:fillRect t="-2000" b="-2000"/>
          </a:stretch>
        </a:blipFill>
      </dgm:spPr>
      <dgm:extLst>
        <a:ext uri="{E40237B7-FDA0-4F09-8148-C483321AD2D9}">
          <dgm14:cNvPr xmlns:dgm14="http://schemas.microsoft.com/office/drawing/2010/diagram" id="0" name="" descr="Znacznik wyboru z wypełnieniem pełnym"/>
        </a:ext>
      </dgm:extLst>
    </dgm:pt>
  </dgm:ptLst>
  <dgm:cxnLst>
    <dgm:cxn modelId="{D8E6D616-52A1-4C70-9DE7-CA70DF6E96B6}" srcId="{30B5C98C-43C0-4111-9F19-3B9C371DD375}" destId="{9DBA3EB9-BAB1-44BA-A2A7-5A5A71A3AC61}" srcOrd="0" destOrd="0" parTransId="{AA52B898-78A8-45E2-9531-4A915C542E47}" sibTransId="{1C0D8644-04A0-4C17-834A-68C44DD05D9E}"/>
    <dgm:cxn modelId="{7D75116F-C4A6-4855-93ED-39B1C87667B5}" type="presOf" srcId="{9DBA3EB9-BAB1-44BA-A2A7-5A5A71A3AC61}" destId="{AC94E48A-25F5-4485-B276-39D68668CE40}" srcOrd="0" destOrd="0" presId="urn:microsoft.com/office/officeart/2008/layout/PictureStrips"/>
    <dgm:cxn modelId="{F4BF5697-2FB0-4839-922E-9F1E3217F3BF}" type="presOf" srcId="{30B5C98C-43C0-4111-9F19-3B9C371DD375}" destId="{289E4FE4-B3DE-4ACE-9E95-B3E3F110BED0}" srcOrd="0" destOrd="0" presId="urn:microsoft.com/office/officeart/2008/layout/PictureStrips"/>
    <dgm:cxn modelId="{90A73CA8-B0AB-4EBB-A76E-FDAEDCFC3CF8}" type="presParOf" srcId="{289E4FE4-B3DE-4ACE-9E95-B3E3F110BED0}" destId="{5C9C2721-E612-4761-87E3-91FAC3829879}" srcOrd="0" destOrd="0" presId="urn:microsoft.com/office/officeart/2008/layout/PictureStrips"/>
    <dgm:cxn modelId="{EDA6DF7A-2FAC-472F-B7BA-199EF11669C5}" type="presParOf" srcId="{5C9C2721-E612-4761-87E3-91FAC3829879}" destId="{AC94E48A-25F5-4485-B276-39D68668CE40}" srcOrd="0" destOrd="0" presId="urn:microsoft.com/office/officeart/2008/layout/PictureStrips"/>
    <dgm:cxn modelId="{91C1A8EE-2764-44D2-8E68-46D9E88188DB}" type="presParOf" srcId="{5C9C2721-E612-4761-87E3-91FAC3829879}" destId="{C21800C3-C772-48E5-9BCC-4857777BDFEA}"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C7B3CFD-3C88-4452-8CB6-B658B7290955}" type="doc">
      <dgm:prSet loTypeId="urn:microsoft.com/office/officeart/2008/layout/PictureStrips" loCatId="list" qsTypeId="urn:microsoft.com/office/officeart/2005/8/quickstyle/simple1" qsCatId="simple" csTypeId="urn:microsoft.com/office/officeart/2005/8/colors/accent1_4" csCatId="accent1" phldr="1"/>
      <dgm:spPr/>
      <dgm:t>
        <a:bodyPr/>
        <a:lstStyle/>
        <a:p>
          <a:endParaRPr lang="en-US"/>
        </a:p>
      </dgm:t>
    </dgm:pt>
    <dgm:pt modelId="{9DC67D88-E7F1-4367-8AA2-6A1535C3508A}">
      <dgm:prSet custT="1"/>
      <dgm:spPr>
        <a:ln w="38100">
          <a:solidFill>
            <a:schemeClr val="accent1"/>
          </a:solidFill>
        </a:ln>
      </dgm:spPr>
      <dgm:t>
        <a:bodyPr/>
        <a:lstStyle/>
        <a:p>
          <a:pPr algn="just"/>
          <a:r>
            <a:rPr lang="pl-PL" sz="1800" b="1"/>
            <a:t>10. Czy zabiegi środkami ochrony roślin są wykonywane wyłącznie przez osoby posiadające aktualne, na czas wykonywania zabiegów, zaświadczenie o ukończeniu szkolenia w zakresie stosowania środków ochrony roślin lub doradztwa dotyczącego środków ochrony roślin, lub integrowanej produkcji roślin, lub innego dokumentu potwierdzającego uprawnienia do stosowania środków ochrony roślin? </a:t>
          </a:r>
          <a:endParaRPr lang="en-US" sz="1800" b="1"/>
        </a:p>
      </dgm:t>
    </dgm:pt>
    <dgm:pt modelId="{36804D15-1319-4CF7-890D-2426137FDDDA}" type="parTrans" cxnId="{959C8EA0-1E9C-4E68-8D80-465B2E68722B}">
      <dgm:prSet/>
      <dgm:spPr/>
      <dgm:t>
        <a:bodyPr/>
        <a:lstStyle/>
        <a:p>
          <a:endParaRPr lang="en-US"/>
        </a:p>
      </dgm:t>
    </dgm:pt>
    <dgm:pt modelId="{275DA7CC-411D-4912-A55A-1DC7742F3B75}" type="sibTrans" cxnId="{959C8EA0-1E9C-4E68-8D80-465B2E68722B}">
      <dgm:prSet/>
      <dgm:spPr/>
      <dgm:t>
        <a:bodyPr/>
        <a:lstStyle/>
        <a:p>
          <a:endParaRPr lang="en-US"/>
        </a:p>
      </dgm:t>
    </dgm:pt>
    <dgm:pt modelId="{77EF5AE4-DA3D-458D-B465-82EBE5DCC866}">
      <dgm:prSet custT="1"/>
      <dgm:spPr>
        <a:ln w="38100">
          <a:solidFill>
            <a:schemeClr val="accent1"/>
          </a:solidFill>
        </a:ln>
      </dgm:spPr>
      <dgm:t>
        <a:bodyPr/>
        <a:lstStyle/>
        <a:p>
          <a:r>
            <a:rPr lang="pl-PL" sz="1800" b="1"/>
            <a:t>21. Czy opryskiwacze wymienione </a:t>
          </a:r>
          <a:br>
            <a:rPr lang="pl-PL" sz="1800" b="1"/>
          </a:br>
          <a:r>
            <a:rPr lang="pl-PL" sz="1800" b="1"/>
            <a:t>w Notatniku IP są sprawne i mają aktualne badania techniczne? </a:t>
          </a:r>
        </a:p>
      </dgm:t>
    </dgm:pt>
    <dgm:pt modelId="{F7B382AE-9148-4943-B6E0-A4FD73423982}" type="parTrans" cxnId="{EA36BBA5-14CD-4787-9DFB-5B9B156DD84E}">
      <dgm:prSet/>
      <dgm:spPr/>
      <dgm:t>
        <a:bodyPr/>
        <a:lstStyle/>
        <a:p>
          <a:endParaRPr lang="en-US"/>
        </a:p>
      </dgm:t>
    </dgm:pt>
    <dgm:pt modelId="{1BBF37CE-EBB1-4AD6-AA9A-412EAB252DCE}" type="sibTrans" cxnId="{EA36BBA5-14CD-4787-9DFB-5B9B156DD84E}">
      <dgm:prSet/>
      <dgm:spPr/>
      <dgm:t>
        <a:bodyPr/>
        <a:lstStyle/>
        <a:p>
          <a:endParaRPr lang="en-US"/>
        </a:p>
      </dgm:t>
    </dgm:pt>
    <dgm:pt modelId="{EA6EEB0C-C615-4CA3-8868-E13FEA153737}">
      <dgm:prSet custT="1"/>
      <dgm:spPr>
        <a:ln w="38100">
          <a:solidFill>
            <a:schemeClr val="accent1"/>
          </a:solidFill>
        </a:ln>
      </dgm:spPr>
      <dgm:t>
        <a:bodyPr/>
        <a:lstStyle/>
        <a:p>
          <a:r>
            <a:rPr lang="pl-PL" sz="1800" b="1"/>
            <a:t>22. Czy producent przeprowadza systematyczną kalibrację opryskiwacza/-y?  </a:t>
          </a:r>
          <a:endParaRPr lang="en-US" sz="1800" b="1"/>
        </a:p>
      </dgm:t>
    </dgm:pt>
    <dgm:pt modelId="{1917D6BB-CF5B-4BDD-9E3D-F41A64FEDE47}" type="parTrans" cxnId="{2D4CB9F3-6BAF-48B5-923B-35960415E3E2}">
      <dgm:prSet/>
      <dgm:spPr/>
      <dgm:t>
        <a:bodyPr/>
        <a:lstStyle/>
        <a:p>
          <a:endParaRPr lang="en-US"/>
        </a:p>
      </dgm:t>
    </dgm:pt>
    <dgm:pt modelId="{980F05E3-6820-4DCE-96BC-43AB73723879}" type="sibTrans" cxnId="{2D4CB9F3-6BAF-48B5-923B-35960415E3E2}">
      <dgm:prSet/>
      <dgm:spPr/>
      <dgm:t>
        <a:bodyPr/>
        <a:lstStyle/>
        <a:p>
          <a:endParaRPr lang="en-US"/>
        </a:p>
      </dgm:t>
    </dgm:pt>
    <dgm:pt modelId="{214D83ED-0743-44AB-A302-F5DC7159010E}" type="pres">
      <dgm:prSet presAssocID="{FC7B3CFD-3C88-4452-8CB6-B658B7290955}" presName="Name0" presStyleCnt="0">
        <dgm:presLayoutVars>
          <dgm:dir/>
          <dgm:resizeHandles val="exact"/>
        </dgm:presLayoutVars>
      </dgm:prSet>
      <dgm:spPr/>
    </dgm:pt>
    <dgm:pt modelId="{4D47F315-C34C-4479-AC1D-7B622861A489}" type="pres">
      <dgm:prSet presAssocID="{9DC67D88-E7F1-4367-8AA2-6A1535C3508A}" presName="composite" presStyleCnt="0"/>
      <dgm:spPr/>
    </dgm:pt>
    <dgm:pt modelId="{2B4A0CB7-40B0-49A4-A604-88706123741F}" type="pres">
      <dgm:prSet presAssocID="{9DC67D88-E7F1-4367-8AA2-6A1535C3508A}" presName="rect1" presStyleLbl="trAlignAcc1" presStyleIdx="0" presStyleCnt="3" custScaleX="207620" custScaleY="112523">
        <dgm:presLayoutVars>
          <dgm:bulletEnabled val="1"/>
        </dgm:presLayoutVars>
      </dgm:prSet>
      <dgm:spPr/>
    </dgm:pt>
    <dgm:pt modelId="{3B134B54-266C-4BDF-AE14-2DA353129427}" type="pres">
      <dgm:prSet presAssocID="{9DC67D88-E7F1-4367-8AA2-6A1535C3508A}" presName="rect2" presStyleLbl="fgImgPlace1" presStyleIdx="0" presStyleCnt="3" custLinFactX="-100000" custLinFactNeighborX="-134419" custLinFactNeighborY="4607"/>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kulenty"/>
        </a:ext>
      </dgm:extLst>
    </dgm:pt>
    <dgm:pt modelId="{FCFC5397-B534-47ED-AEDF-AE3BB6DDD1A2}" type="pres">
      <dgm:prSet presAssocID="{275DA7CC-411D-4912-A55A-1DC7742F3B75}" presName="sibTrans" presStyleCnt="0"/>
      <dgm:spPr/>
    </dgm:pt>
    <dgm:pt modelId="{D33D2C74-7D5A-43EE-AC5E-CC21E47DE1F4}" type="pres">
      <dgm:prSet presAssocID="{77EF5AE4-DA3D-458D-B465-82EBE5DCC866}" presName="composite" presStyleCnt="0"/>
      <dgm:spPr/>
    </dgm:pt>
    <dgm:pt modelId="{169AD1B3-5B4A-4E83-8155-71054F6EE08E}" type="pres">
      <dgm:prSet presAssocID="{77EF5AE4-DA3D-458D-B465-82EBE5DCC866}" presName="rect1" presStyleLbl="trAlignAcc1" presStyleIdx="1" presStyleCnt="3" custScaleY="114021" custLinFactNeighborX="-140" custLinFactNeighborY="-5580">
        <dgm:presLayoutVars>
          <dgm:bulletEnabled val="1"/>
        </dgm:presLayoutVars>
      </dgm:prSet>
      <dgm:spPr/>
    </dgm:pt>
    <dgm:pt modelId="{B3BFFE40-C916-4A87-8F7B-C2A6A5D735C0}" type="pres">
      <dgm:prSet presAssocID="{77EF5AE4-DA3D-458D-B465-82EBE5DCC866}" presName="rect2" presStyleLbl="fgImgPlace1" presStyleIdx="1" presStyleCnt="3" custScaleX="78212" custScaleY="84222" custLinFactNeighborX="10898" custLinFactNeighborY="838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ind Chime"/>
        </a:ext>
      </dgm:extLst>
    </dgm:pt>
    <dgm:pt modelId="{37C53F04-B46E-42C4-9075-C0DE21FC2317}" type="pres">
      <dgm:prSet presAssocID="{1BBF37CE-EBB1-4AD6-AA9A-412EAB252DCE}" presName="sibTrans" presStyleCnt="0"/>
      <dgm:spPr/>
    </dgm:pt>
    <dgm:pt modelId="{EE725E2F-5A41-4CC4-8E79-DFB3F2B146DC}" type="pres">
      <dgm:prSet presAssocID="{EA6EEB0C-C615-4CA3-8868-E13FEA153737}" presName="composite" presStyleCnt="0"/>
      <dgm:spPr/>
    </dgm:pt>
    <dgm:pt modelId="{042A8383-8422-4E37-B63E-857EACB94611}" type="pres">
      <dgm:prSet presAssocID="{EA6EEB0C-C615-4CA3-8868-E13FEA153737}" presName="rect1" presStyleLbl="trAlignAcc1" presStyleIdx="2" presStyleCnt="3" custScaleY="112854" custLinFactNeighborX="-723" custLinFactNeighborY="-9549">
        <dgm:presLayoutVars>
          <dgm:bulletEnabled val="1"/>
        </dgm:presLayoutVars>
      </dgm:prSet>
      <dgm:spPr/>
    </dgm:pt>
    <dgm:pt modelId="{6726555C-99ED-4036-A596-049AD40BC66F}" type="pres">
      <dgm:prSet presAssocID="{EA6EEB0C-C615-4CA3-8868-E13FEA153737}" presName="rect2" presStyleLbl="fgImgPlace1" presStyleIdx="2" presStyleCnt="3" custLinFactNeighborX="5019" custLinFactNeighborY="335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olba"/>
        </a:ext>
      </dgm:extLst>
    </dgm:pt>
  </dgm:ptLst>
  <dgm:cxnLst>
    <dgm:cxn modelId="{2619C40C-2B53-4C88-885F-C366D42BEA07}" type="presOf" srcId="{FC7B3CFD-3C88-4452-8CB6-B658B7290955}" destId="{214D83ED-0743-44AB-A302-F5DC7159010E}" srcOrd="0" destOrd="0" presId="urn:microsoft.com/office/officeart/2008/layout/PictureStrips"/>
    <dgm:cxn modelId="{35B82263-75C5-4654-8333-E76A6BE89B3D}" type="presOf" srcId="{EA6EEB0C-C615-4CA3-8868-E13FEA153737}" destId="{042A8383-8422-4E37-B63E-857EACB94611}" srcOrd="0" destOrd="0" presId="urn:microsoft.com/office/officeart/2008/layout/PictureStrips"/>
    <dgm:cxn modelId="{FFE01F70-0025-415C-8FAD-E1ADCAF2B24D}" type="presOf" srcId="{77EF5AE4-DA3D-458D-B465-82EBE5DCC866}" destId="{169AD1B3-5B4A-4E83-8155-71054F6EE08E}" srcOrd="0" destOrd="0" presId="urn:microsoft.com/office/officeart/2008/layout/PictureStrips"/>
    <dgm:cxn modelId="{959C8EA0-1E9C-4E68-8D80-465B2E68722B}" srcId="{FC7B3CFD-3C88-4452-8CB6-B658B7290955}" destId="{9DC67D88-E7F1-4367-8AA2-6A1535C3508A}" srcOrd="0" destOrd="0" parTransId="{36804D15-1319-4CF7-890D-2426137FDDDA}" sibTransId="{275DA7CC-411D-4912-A55A-1DC7742F3B75}"/>
    <dgm:cxn modelId="{EA36BBA5-14CD-4787-9DFB-5B9B156DD84E}" srcId="{FC7B3CFD-3C88-4452-8CB6-B658B7290955}" destId="{77EF5AE4-DA3D-458D-B465-82EBE5DCC866}" srcOrd="1" destOrd="0" parTransId="{F7B382AE-9148-4943-B6E0-A4FD73423982}" sibTransId="{1BBF37CE-EBB1-4AD6-AA9A-412EAB252DCE}"/>
    <dgm:cxn modelId="{3BEFEEE3-E531-4049-8092-B7A2C21EFC6D}" type="presOf" srcId="{9DC67D88-E7F1-4367-8AA2-6A1535C3508A}" destId="{2B4A0CB7-40B0-49A4-A604-88706123741F}" srcOrd="0" destOrd="0" presId="urn:microsoft.com/office/officeart/2008/layout/PictureStrips"/>
    <dgm:cxn modelId="{2D4CB9F3-6BAF-48B5-923B-35960415E3E2}" srcId="{FC7B3CFD-3C88-4452-8CB6-B658B7290955}" destId="{EA6EEB0C-C615-4CA3-8868-E13FEA153737}" srcOrd="2" destOrd="0" parTransId="{1917D6BB-CF5B-4BDD-9E3D-F41A64FEDE47}" sibTransId="{980F05E3-6820-4DCE-96BC-43AB73723879}"/>
    <dgm:cxn modelId="{B72392D6-2B96-4113-AFEC-00C025A68744}" type="presParOf" srcId="{214D83ED-0743-44AB-A302-F5DC7159010E}" destId="{4D47F315-C34C-4479-AC1D-7B622861A489}" srcOrd="0" destOrd="0" presId="urn:microsoft.com/office/officeart/2008/layout/PictureStrips"/>
    <dgm:cxn modelId="{79FCB531-AECE-4C6F-8E8B-80342A726EAD}" type="presParOf" srcId="{4D47F315-C34C-4479-AC1D-7B622861A489}" destId="{2B4A0CB7-40B0-49A4-A604-88706123741F}" srcOrd="0" destOrd="0" presId="urn:microsoft.com/office/officeart/2008/layout/PictureStrips"/>
    <dgm:cxn modelId="{B7949BA9-B237-424B-9ED0-E52A7E9244A2}" type="presParOf" srcId="{4D47F315-C34C-4479-AC1D-7B622861A489}" destId="{3B134B54-266C-4BDF-AE14-2DA353129427}" srcOrd="1" destOrd="0" presId="urn:microsoft.com/office/officeart/2008/layout/PictureStrips"/>
    <dgm:cxn modelId="{0924758E-F94A-46A2-9BFE-62B9D5C7FB03}" type="presParOf" srcId="{214D83ED-0743-44AB-A302-F5DC7159010E}" destId="{FCFC5397-B534-47ED-AEDF-AE3BB6DDD1A2}" srcOrd="1" destOrd="0" presId="urn:microsoft.com/office/officeart/2008/layout/PictureStrips"/>
    <dgm:cxn modelId="{99E36954-36B0-40CC-97FC-C8ABB4EA0A31}" type="presParOf" srcId="{214D83ED-0743-44AB-A302-F5DC7159010E}" destId="{D33D2C74-7D5A-43EE-AC5E-CC21E47DE1F4}" srcOrd="2" destOrd="0" presId="urn:microsoft.com/office/officeart/2008/layout/PictureStrips"/>
    <dgm:cxn modelId="{CBD6D5DF-E328-4886-BD20-26AD7B58D7D3}" type="presParOf" srcId="{D33D2C74-7D5A-43EE-AC5E-CC21E47DE1F4}" destId="{169AD1B3-5B4A-4E83-8155-71054F6EE08E}" srcOrd="0" destOrd="0" presId="urn:microsoft.com/office/officeart/2008/layout/PictureStrips"/>
    <dgm:cxn modelId="{CE6AF024-8A7F-4651-AA5C-F574C95F9E74}" type="presParOf" srcId="{D33D2C74-7D5A-43EE-AC5E-CC21E47DE1F4}" destId="{B3BFFE40-C916-4A87-8F7B-C2A6A5D735C0}" srcOrd="1" destOrd="0" presId="urn:microsoft.com/office/officeart/2008/layout/PictureStrips"/>
    <dgm:cxn modelId="{0A6EA483-6B82-4597-9CB2-076F1EDE866C}" type="presParOf" srcId="{214D83ED-0743-44AB-A302-F5DC7159010E}" destId="{37C53F04-B46E-42C4-9075-C0DE21FC2317}" srcOrd="3" destOrd="0" presId="urn:microsoft.com/office/officeart/2008/layout/PictureStrips"/>
    <dgm:cxn modelId="{357BAB53-4340-409C-B447-D8FE46BD6465}" type="presParOf" srcId="{214D83ED-0743-44AB-A302-F5DC7159010E}" destId="{EE725E2F-5A41-4CC4-8E79-DFB3F2B146DC}" srcOrd="4" destOrd="0" presId="urn:microsoft.com/office/officeart/2008/layout/PictureStrips"/>
    <dgm:cxn modelId="{43CFBE9A-3F36-4ABC-89A1-E3105C33480C}" type="presParOf" srcId="{EE725E2F-5A41-4CC4-8E79-DFB3F2B146DC}" destId="{042A8383-8422-4E37-B63E-857EACB94611}" srcOrd="0" destOrd="0" presId="urn:microsoft.com/office/officeart/2008/layout/PictureStrips"/>
    <dgm:cxn modelId="{75D9A241-307A-46A9-B3A7-6D2E92F985D4}" type="presParOf" srcId="{EE725E2F-5A41-4CC4-8E79-DFB3F2B146DC}" destId="{6726555C-99ED-4036-A596-049AD40BC66F}"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9000E15-E69B-4BE0-9DCC-2DA7D1FD970C}"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FBF4206C-532A-44BE-83F2-DA0A1ED45A9F}">
      <dgm:prSet custT="1"/>
      <dgm:spPr>
        <a:ln w="38100">
          <a:solidFill>
            <a:schemeClr val="accent1"/>
          </a:solidFill>
        </a:ln>
      </dgm:spPr>
      <dgm:t>
        <a:bodyPr/>
        <a:lstStyle/>
        <a:p>
          <a:r>
            <a:rPr lang="pl-PL" sz="1800" b="1"/>
            <a:t>10. Stosowanie wyłącznie środków ochrony roślin z listy dopuszczonych do stosowania </a:t>
          </a:r>
          <a:br>
            <a:rPr lang="pl-PL" sz="1800" b="1"/>
          </a:br>
          <a:r>
            <a:rPr lang="pl-PL" sz="1800" b="1"/>
            <a:t>w integrowanej produkcji kukurydzy (rozdz. 7.1.3, 7.2.4, 7.3.4).</a:t>
          </a:r>
          <a:endParaRPr lang="pl-PL" sz="1800"/>
        </a:p>
      </dgm:t>
    </dgm:pt>
    <dgm:pt modelId="{E57FE21A-7918-4D90-A66E-522A846285F7}" type="parTrans" cxnId="{37A21E8C-1A69-47B4-8C2C-C4ADB043663E}">
      <dgm:prSet/>
      <dgm:spPr/>
      <dgm:t>
        <a:bodyPr/>
        <a:lstStyle/>
        <a:p>
          <a:endParaRPr lang="pl-PL"/>
        </a:p>
      </dgm:t>
    </dgm:pt>
    <dgm:pt modelId="{F98740C0-1F61-4932-83FE-072356BB4680}" type="sibTrans" cxnId="{37A21E8C-1A69-47B4-8C2C-C4ADB043663E}">
      <dgm:prSet/>
      <dgm:spPr/>
      <dgm:t>
        <a:bodyPr/>
        <a:lstStyle/>
        <a:p>
          <a:endParaRPr lang="pl-PL"/>
        </a:p>
      </dgm:t>
    </dgm:pt>
    <dgm:pt modelId="{C852B33F-E86E-453C-A804-45773DBFC9EB}" type="pres">
      <dgm:prSet presAssocID="{A9000E15-E69B-4BE0-9DCC-2DA7D1FD970C}" presName="Name0" presStyleCnt="0">
        <dgm:presLayoutVars>
          <dgm:dir/>
          <dgm:resizeHandles val="exact"/>
        </dgm:presLayoutVars>
      </dgm:prSet>
      <dgm:spPr/>
    </dgm:pt>
    <dgm:pt modelId="{E689F3E2-7687-459D-BEF9-B88BE391BB72}" type="pres">
      <dgm:prSet presAssocID="{FBF4206C-532A-44BE-83F2-DA0A1ED45A9F}" presName="composite" presStyleCnt="0"/>
      <dgm:spPr/>
    </dgm:pt>
    <dgm:pt modelId="{578AE815-C069-46C2-85B2-D0165BFF26BD}" type="pres">
      <dgm:prSet presAssocID="{FBF4206C-532A-44BE-83F2-DA0A1ED45A9F}" presName="rect1" presStyleLbl="trAlignAcc1" presStyleIdx="0" presStyleCnt="1" custScaleX="385769">
        <dgm:presLayoutVars>
          <dgm:bulletEnabled val="1"/>
        </dgm:presLayoutVars>
      </dgm:prSet>
      <dgm:spPr/>
    </dgm:pt>
    <dgm:pt modelId="{FA5774B2-FC02-483F-A1F1-3003BDB1C56E}" type="pres">
      <dgm:prSet presAssocID="{FBF4206C-532A-44BE-83F2-DA0A1ED45A9F}" presName="rect2" presStyleLbl="fgImgPlace1" presStyleIdx="0" presStyleCnt="1" custScaleX="84701" custScaleY="74173" custLinFactX="-300000" custLinFactNeighborX="-330694" custLinFactNeighborY="11032"/>
      <dgm:spPr>
        <a:blipFill>
          <a:blip xmlns:r="http://schemas.openxmlformats.org/officeDocument/2006/relationships" r:embed="rId1">
            <a:extLst>
              <a:ext uri="{96DAC541-7B7A-43D3-8B79-37D633B846F1}">
                <asvg:svgBlip xmlns:asvg="http://schemas.microsoft.com/office/drawing/2016/SVG/main" r:embed="rId2"/>
              </a:ext>
            </a:extLst>
          </a:blip>
          <a:srcRect/>
          <a:stretch>
            <a:fillRect l="-16000" r="-16000"/>
          </a:stretch>
        </a:blipFill>
      </dgm:spPr>
      <dgm:extLst>
        <a:ext uri="{E40237B7-FDA0-4F09-8148-C483321AD2D9}">
          <dgm14:cNvPr xmlns:dgm14="http://schemas.microsoft.com/office/drawing/2010/diagram" id="0" name="" descr="Lista kontrolna z wypełnieniem pełnym"/>
        </a:ext>
      </dgm:extLst>
    </dgm:pt>
  </dgm:ptLst>
  <dgm:cxnLst>
    <dgm:cxn modelId="{52337970-632A-42F5-AC3C-9717B0D68549}" type="presOf" srcId="{FBF4206C-532A-44BE-83F2-DA0A1ED45A9F}" destId="{578AE815-C069-46C2-85B2-D0165BFF26BD}" srcOrd="0" destOrd="0" presId="urn:microsoft.com/office/officeart/2008/layout/PictureStrips"/>
    <dgm:cxn modelId="{37A21E8C-1A69-47B4-8C2C-C4ADB043663E}" srcId="{A9000E15-E69B-4BE0-9DCC-2DA7D1FD970C}" destId="{FBF4206C-532A-44BE-83F2-DA0A1ED45A9F}" srcOrd="0" destOrd="0" parTransId="{E57FE21A-7918-4D90-A66E-522A846285F7}" sibTransId="{F98740C0-1F61-4932-83FE-072356BB4680}"/>
    <dgm:cxn modelId="{9BAADD90-F00F-4A8C-823A-38F2484EA309}" type="presOf" srcId="{A9000E15-E69B-4BE0-9DCC-2DA7D1FD970C}" destId="{C852B33F-E86E-453C-A804-45773DBFC9EB}" srcOrd="0" destOrd="0" presId="urn:microsoft.com/office/officeart/2008/layout/PictureStrips"/>
    <dgm:cxn modelId="{0178F7D6-3455-486C-918F-157F109C3342}" type="presParOf" srcId="{C852B33F-E86E-453C-A804-45773DBFC9EB}" destId="{E689F3E2-7687-459D-BEF9-B88BE391BB72}" srcOrd="0" destOrd="0" presId="urn:microsoft.com/office/officeart/2008/layout/PictureStrips"/>
    <dgm:cxn modelId="{5111CEF8-FD0B-4607-823C-BF6B787087D5}" type="presParOf" srcId="{E689F3E2-7687-459D-BEF9-B88BE391BB72}" destId="{578AE815-C069-46C2-85B2-D0165BFF26BD}" srcOrd="0" destOrd="0" presId="urn:microsoft.com/office/officeart/2008/layout/PictureStrips"/>
    <dgm:cxn modelId="{8B5BF6F9-1002-4A07-81BA-C8AB6BCBFCB2}" type="presParOf" srcId="{E689F3E2-7687-459D-BEF9-B88BE391BB72}" destId="{FA5774B2-FC02-483F-A1F1-3003BDB1C56E}"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39A60F5-E6B5-4E75-A40C-33069100163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68F10E8D-B567-4C60-BCE1-19FA473C6214}">
      <dgm:prSet custT="1"/>
      <dgm:spPr>
        <a:ln w="28575">
          <a:solidFill>
            <a:schemeClr val="accent1"/>
          </a:solidFill>
        </a:ln>
      </dgm:spPr>
      <dgm:t>
        <a:bodyPr/>
        <a:lstStyle/>
        <a:p>
          <a:r>
            <a:rPr lang="pl-PL" sz="1800" b="1"/>
            <a:t>3. Czy producent stosuje środki ochrony roślin wyłącznie z wykazu środków zalecanych do IP?</a:t>
          </a:r>
          <a:endParaRPr lang="pl-PL" sz="1800"/>
        </a:p>
      </dgm:t>
    </dgm:pt>
    <dgm:pt modelId="{1045F266-32F3-4EE4-91A8-2FE10C4C3C0A}" type="parTrans" cxnId="{A4B48549-9180-4D14-86C4-583EFA4D329D}">
      <dgm:prSet/>
      <dgm:spPr/>
      <dgm:t>
        <a:bodyPr/>
        <a:lstStyle/>
        <a:p>
          <a:endParaRPr lang="pl-PL"/>
        </a:p>
      </dgm:t>
    </dgm:pt>
    <dgm:pt modelId="{AB2E926F-C453-4C99-B28F-64E09AC46898}" type="sibTrans" cxnId="{A4B48549-9180-4D14-86C4-583EFA4D329D}">
      <dgm:prSet/>
      <dgm:spPr/>
      <dgm:t>
        <a:bodyPr/>
        <a:lstStyle/>
        <a:p>
          <a:endParaRPr lang="pl-PL"/>
        </a:p>
      </dgm:t>
    </dgm:pt>
    <dgm:pt modelId="{27683AA8-71F0-4138-B25D-36494645D62B}">
      <dgm:prSet custT="1"/>
      <dgm:spPr>
        <a:ln w="28575">
          <a:solidFill>
            <a:schemeClr val="accent1"/>
          </a:solidFill>
        </a:ln>
      </dgm:spPr>
      <dgm:t>
        <a:bodyPr/>
        <a:lstStyle/>
        <a:p>
          <a:r>
            <a:rPr lang="pl-PL" sz="1800" b="1"/>
            <a:t>11. Czy aplikowane środki ochrony roślin są dopuszczone do stosowania w danej uprawie - roślinie?</a:t>
          </a:r>
          <a:endParaRPr lang="pl-PL" sz="1800"/>
        </a:p>
      </dgm:t>
    </dgm:pt>
    <dgm:pt modelId="{E40616D4-7830-43A7-8252-78C6C961B585}" type="parTrans" cxnId="{6EA8009B-0F03-4862-8A79-3A2EE35E385F}">
      <dgm:prSet/>
      <dgm:spPr/>
      <dgm:t>
        <a:bodyPr/>
        <a:lstStyle/>
        <a:p>
          <a:endParaRPr lang="pl-PL"/>
        </a:p>
      </dgm:t>
    </dgm:pt>
    <dgm:pt modelId="{C25FEA7B-2DAE-4C26-82F6-E10716A09391}" type="sibTrans" cxnId="{6EA8009B-0F03-4862-8A79-3A2EE35E385F}">
      <dgm:prSet/>
      <dgm:spPr/>
      <dgm:t>
        <a:bodyPr/>
        <a:lstStyle/>
        <a:p>
          <a:endParaRPr lang="pl-PL"/>
        </a:p>
      </dgm:t>
    </dgm:pt>
    <dgm:pt modelId="{22FBA41A-0BE3-4A6C-825B-4D99E0F833D2}" type="pres">
      <dgm:prSet presAssocID="{E39A60F5-E6B5-4E75-A40C-33069100163E}" presName="Name0" presStyleCnt="0">
        <dgm:presLayoutVars>
          <dgm:dir/>
          <dgm:resizeHandles val="exact"/>
        </dgm:presLayoutVars>
      </dgm:prSet>
      <dgm:spPr/>
    </dgm:pt>
    <dgm:pt modelId="{2CA9D2DD-00BB-4890-BBC4-9387C7731771}" type="pres">
      <dgm:prSet presAssocID="{68F10E8D-B567-4C60-BCE1-19FA473C6214}" presName="composite" presStyleCnt="0"/>
      <dgm:spPr/>
    </dgm:pt>
    <dgm:pt modelId="{2D3B3CC0-2F46-44AF-9339-B1EDACB8AA0E}" type="pres">
      <dgm:prSet presAssocID="{68F10E8D-B567-4C60-BCE1-19FA473C6214}" presName="rect1" presStyleLbl="trAlignAcc1" presStyleIdx="0" presStyleCnt="2" custScaleX="123406">
        <dgm:presLayoutVars>
          <dgm:bulletEnabled val="1"/>
        </dgm:presLayoutVars>
      </dgm:prSet>
      <dgm:spPr/>
    </dgm:pt>
    <dgm:pt modelId="{C2E6AE33-B455-4999-9B65-370253475AFB}" type="pres">
      <dgm:prSet presAssocID="{68F10E8D-B567-4C60-BCE1-19FA473C6214}" presName="rect2" presStyleLbl="fgImgPlace1" presStyleIdx="0" presStyleCnt="2" custScaleX="64556" custScaleY="44323" custLinFactNeighborX="-33923" custLinFactNeighborY="9588"/>
      <dgm:spPr>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Lista kontrolna z wypełnieniem pełnym"/>
        </a:ext>
      </dgm:extLst>
    </dgm:pt>
    <dgm:pt modelId="{811D8B08-E40D-4ED9-B4DD-E2EABEA2E949}" type="pres">
      <dgm:prSet presAssocID="{AB2E926F-C453-4C99-B28F-64E09AC46898}" presName="sibTrans" presStyleCnt="0"/>
      <dgm:spPr/>
    </dgm:pt>
    <dgm:pt modelId="{D56FA8D3-8904-4089-AA05-CA851AD9CA54}" type="pres">
      <dgm:prSet presAssocID="{27683AA8-71F0-4138-B25D-36494645D62B}" presName="composite" presStyleCnt="0"/>
      <dgm:spPr/>
    </dgm:pt>
    <dgm:pt modelId="{47ED4D50-D75D-4587-A6CC-AA08D9A20391}" type="pres">
      <dgm:prSet presAssocID="{27683AA8-71F0-4138-B25D-36494645D62B}" presName="rect1" presStyleLbl="trAlignAcc1" presStyleIdx="1" presStyleCnt="2" custScaleX="117491">
        <dgm:presLayoutVars>
          <dgm:bulletEnabled val="1"/>
        </dgm:presLayoutVars>
      </dgm:prSet>
      <dgm:spPr/>
    </dgm:pt>
    <dgm:pt modelId="{DE0796A5-149B-4E2D-A31B-B9F2D40AACBA}" type="pres">
      <dgm:prSet presAssocID="{27683AA8-71F0-4138-B25D-36494645D62B}" presName="rect2" presStyleLbl="fgImgPlace1" presStyleIdx="1" presStyleCnt="2" custScaleX="66525" custScaleY="44733" custLinFactNeighborX="-26442" custLinFactNeighborY="985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Kukurydza z wypełnieniem pełnym"/>
        </a:ext>
      </dgm:extLst>
    </dgm:pt>
  </dgm:ptLst>
  <dgm:cxnLst>
    <dgm:cxn modelId="{432ADD03-E56D-4ABA-AACC-D8D7E20BBB9A}" type="presOf" srcId="{68F10E8D-B567-4C60-BCE1-19FA473C6214}" destId="{2D3B3CC0-2F46-44AF-9339-B1EDACB8AA0E}" srcOrd="0" destOrd="0" presId="urn:microsoft.com/office/officeart/2008/layout/PictureStrips"/>
    <dgm:cxn modelId="{EC9D592F-4FB6-42F5-A664-DCD113D76696}" type="presOf" srcId="{E39A60F5-E6B5-4E75-A40C-33069100163E}" destId="{22FBA41A-0BE3-4A6C-825B-4D99E0F833D2}" srcOrd="0" destOrd="0" presId="urn:microsoft.com/office/officeart/2008/layout/PictureStrips"/>
    <dgm:cxn modelId="{A4B48549-9180-4D14-86C4-583EFA4D329D}" srcId="{E39A60F5-E6B5-4E75-A40C-33069100163E}" destId="{68F10E8D-B567-4C60-BCE1-19FA473C6214}" srcOrd="0" destOrd="0" parTransId="{1045F266-32F3-4EE4-91A8-2FE10C4C3C0A}" sibTransId="{AB2E926F-C453-4C99-B28F-64E09AC46898}"/>
    <dgm:cxn modelId="{6EA8009B-0F03-4862-8A79-3A2EE35E385F}" srcId="{E39A60F5-E6B5-4E75-A40C-33069100163E}" destId="{27683AA8-71F0-4138-B25D-36494645D62B}" srcOrd="1" destOrd="0" parTransId="{E40616D4-7830-43A7-8252-78C6C961B585}" sibTransId="{C25FEA7B-2DAE-4C26-82F6-E10716A09391}"/>
    <dgm:cxn modelId="{2056FAB5-E8C4-4D14-AEA0-0F259C8D7CF2}" type="presOf" srcId="{27683AA8-71F0-4138-B25D-36494645D62B}" destId="{47ED4D50-D75D-4587-A6CC-AA08D9A20391}" srcOrd="0" destOrd="0" presId="urn:microsoft.com/office/officeart/2008/layout/PictureStrips"/>
    <dgm:cxn modelId="{9ABA5C59-F006-4DAA-AE3B-3BBBE37BE0DA}" type="presParOf" srcId="{22FBA41A-0BE3-4A6C-825B-4D99E0F833D2}" destId="{2CA9D2DD-00BB-4890-BBC4-9387C7731771}" srcOrd="0" destOrd="0" presId="urn:microsoft.com/office/officeart/2008/layout/PictureStrips"/>
    <dgm:cxn modelId="{F1D9B8D7-D47F-4BE1-B84E-52B7DD044088}" type="presParOf" srcId="{2CA9D2DD-00BB-4890-BBC4-9387C7731771}" destId="{2D3B3CC0-2F46-44AF-9339-B1EDACB8AA0E}" srcOrd="0" destOrd="0" presId="urn:microsoft.com/office/officeart/2008/layout/PictureStrips"/>
    <dgm:cxn modelId="{D299029E-3C33-4264-B066-BDF1D8F95112}" type="presParOf" srcId="{2CA9D2DD-00BB-4890-BBC4-9387C7731771}" destId="{C2E6AE33-B455-4999-9B65-370253475AFB}" srcOrd="1" destOrd="0" presId="urn:microsoft.com/office/officeart/2008/layout/PictureStrips"/>
    <dgm:cxn modelId="{44212909-23FB-4583-AE30-9DB413BC14A1}" type="presParOf" srcId="{22FBA41A-0BE3-4A6C-825B-4D99E0F833D2}" destId="{811D8B08-E40D-4ED9-B4DD-E2EABEA2E949}" srcOrd="1" destOrd="0" presId="urn:microsoft.com/office/officeart/2008/layout/PictureStrips"/>
    <dgm:cxn modelId="{D8B47A87-ACA7-4941-9523-94534E495BC4}" type="presParOf" srcId="{22FBA41A-0BE3-4A6C-825B-4D99E0F833D2}" destId="{D56FA8D3-8904-4089-AA05-CA851AD9CA54}" srcOrd="2" destOrd="0" presId="urn:microsoft.com/office/officeart/2008/layout/PictureStrips"/>
    <dgm:cxn modelId="{4B956760-A91E-4B1E-9185-EC975459E86C}" type="presParOf" srcId="{D56FA8D3-8904-4089-AA05-CA851AD9CA54}" destId="{47ED4D50-D75D-4587-A6CC-AA08D9A20391}" srcOrd="0" destOrd="0" presId="urn:microsoft.com/office/officeart/2008/layout/PictureStrips"/>
    <dgm:cxn modelId="{10A18604-8B96-4772-A1E8-9883785DBC85}" type="presParOf" srcId="{D56FA8D3-8904-4089-AA05-CA851AD9CA54}" destId="{DE0796A5-149B-4E2D-A31B-B9F2D40AACBA}" srcOrd="1" destOrd="0" presId="urn:microsoft.com/office/officeart/2008/layout/PictureStrip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0310C04-5A0C-4113-A462-8BA2C9C2181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B064D1A8-4E5B-4785-B3B2-5B238877DE47}">
      <dgm:prSet custT="1"/>
      <dgm:spPr>
        <a:ln w="38100">
          <a:solidFill>
            <a:schemeClr val="accent1"/>
          </a:solidFill>
        </a:ln>
      </dgm:spPr>
      <dgm:t>
        <a:bodyPr/>
        <a:lstStyle/>
        <a:p>
          <a:pPr algn="just"/>
          <a:r>
            <a:rPr lang="pl-PL" sz="1800" b="1"/>
            <a:t>1. Stosowanie odpowiedniego płodozmianu – wykorzystując przedplony wskazane w metodyce oraz unikanie wysiewu przed i zaraz po kukurydzy </a:t>
          </a:r>
          <a:br>
            <a:rPr lang="pl-PL" sz="1800" b="1"/>
          </a:br>
          <a:r>
            <a:rPr lang="pl-PL" sz="1800" b="1"/>
            <a:t>innych zbóż będących żywicielami dla </a:t>
          </a:r>
          <a:r>
            <a:rPr lang="pl-PL" sz="1800" b="1" err="1"/>
            <a:t>Fusarium</a:t>
          </a:r>
          <a:r>
            <a:rPr lang="pl-PL" sz="1800" b="1"/>
            <a:t> </a:t>
          </a:r>
          <a:r>
            <a:rPr lang="pl-PL" sz="1800" b="1" err="1"/>
            <a:t>spp</a:t>
          </a:r>
          <a:r>
            <a:rPr lang="pl-PL" sz="1800" b="1"/>
            <a:t>. (rozdz. 3.3)</a:t>
          </a:r>
        </a:p>
      </dgm:t>
    </dgm:pt>
    <dgm:pt modelId="{7A579920-55FC-45F4-A039-950309BF5C8E}" type="parTrans" cxnId="{904ABB33-7A04-435E-B94C-8F7393AA0037}">
      <dgm:prSet/>
      <dgm:spPr/>
      <dgm:t>
        <a:bodyPr/>
        <a:lstStyle/>
        <a:p>
          <a:endParaRPr lang="pl-PL"/>
        </a:p>
      </dgm:t>
    </dgm:pt>
    <dgm:pt modelId="{8BE67D57-6C87-4F48-9026-F3F45BFC66D4}" type="sibTrans" cxnId="{904ABB33-7A04-435E-B94C-8F7393AA0037}">
      <dgm:prSet/>
      <dgm:spPr/>
      <dgm:t>
        <a:bodyPr/>
        <a:lstStyle/>
        <a:p>
          <a:endParaRPr lang="pl-PL"/>
        </a:p>
      </dgm:t>
    </dgm:pt>
    <dgm:pt modelId="{D91737FA-E281-4BFC-9C57-91B5DDF238E6}" type="pres">
      <dgm:prSet presAssocID="{10310C04-5A0C-4113-A462-8BA2C9C21816}" presName="Name0" presStyleCnt="0">
        <dgm:presLayoutVars>
          <dgm:dir/>
          <dgm:resizeHandles val="exact"/>
        </dgm:presLayoutVars>
      </dgm:prSet>
      <dgm:spPr/>
    </dgm:pt>
    <dgm:pt modelId="{2F97C83F-FB48-4CA8-ABD3-0C792DBF465A}" type="pres">
      <dgm:prSet presAssocID="{B064D1A8-4E5B-4785-B3B2-5B238877DE47}" presName="composite" presStyleCnt="0"/>
      <dgm:spPr/>
    </dgm:pt>
    <dgm:pt modelId="{C10861F3-8BBD-40C7-8AD7-4460B1999E27}" type="pres">
      <dgm:prSet presAssocID="{B064D1A8-4E5B-4785-B3B2-5B238877DE47}" presName="rect1" presStyleLbl="trAlignAcc1" presStyleIdx="0" presStyleCnt="1" custScaleX="115239" custScaleY="80612">
        <dgm:presLayoutVars>
          <dgm:bulletEnabled val="1"/>
        </dgm:presLayoutVars>
      </dgm:prSet>
      <dgm:spPr/>
    </dgm:pt>
    <dgm:pt modelId="{4B8CF9A8-3001-4EAC-9F1B-FC631A27C68C}" type="pres">
      <dgm:prSet presAssocID="{B064D1A8-4E5B-4785-B3B2-5B238877DE47}" presName="rect2" presStyleLbl="fgImgPlace1" presStyleIdx="0" presStyleCnt="1" custScaleX="85835" custScaleY="72999" custLinFactNeighborX="-19060" custLinFactNeighborY="11338"/>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000" b="-1000"/>
          </a:stretch>
        </a:blipFill>
      </dgm:spPr>
      <dgm:extLst>
        <a:ext uri="{E40237B7-FDA0-4F09-8148-C483321AD2D9}">
          <dgm14:cNvPr xmlns:dgm14="http://schemas.microsoft.com/office/drawing/2010/diagram" id="0" name="" descr="Uprawy z wypełnieniem pełnym"/>
        </a:ext>
      </dgm:extLst>
    </dgm:pt>
  </dgm:ptLst>
  <dgm:cxnLst>
    <dgm:cxn modelId="{904ABB33-7A04-435E-B94C-8F7393AA0037}" srcId="{10310C04-5A0C-4113-A462-8BA2C9C21816}" destId="{B064D1A8-4E5B-4785-B3B2-5B238877DE47}" srcOrd="0" destOrd="0" parTransId="{7A579920-55FC-45F4-A039-950309BF5C8E}" sibTransId="{8BE67D57-6C87-4F48-9026-F3F45BFC66D4}"/>
    <dgm:cxn modelId="{E7B71BAA-CC3C-49B3-BB47-1DCB17FFD409}" type="presOf" srcId="{10310C04-5A0C-4113-A462-8BA2C9C21816}" destId="{D91737FA-E281-4BFC-9C57-91B5DDF238E6}" srcOrd="0" destOrd="0" presId="urn:microsoft.com/office/officeart/2008/layout/PictureStrips"/>
    <dgm:cxn modelId="{27A3B6C5-518F-4207-BAFC-6FD3361355D5}" type="presOf" srcId="{B064D1A8-4E5B-4785-B3B2-5B238877DE47}" destId="{C10861F3-8BBD-40C7-8AD7-4460B1999E27}" srcOrd="0" destOrd="0" presId="urn:microsoft.com/office/officeart/2008/layout/PictureStrips"/>
    <dgm:cxn modelId="{2BA29B09-7879-44FF-B8CF-6036AD14A0BF}" type="presParOf" srcId="{D91737FA-E281-4BFC-9C57-91B5DDF238E6}" destId="{2F97C83F-FB48-4CA8-ABD3-0C792DBF465A}" srcOrd="0" destOrd="0" presId="urn:microsoft.com/office/officeart/2008/layout/PictureStrips"/>
    <dgm:cxn modelId="{277FD2D6-39E5-47AD-AA2C-DE0B00BB32BF}" type="presParOf" srcId="{2F97C83F-FB48-4CA8-ABD3-0C792DBF465A}" destId="{C10861F3-8BBD-40C7-8AD7-4460B1999E27}" srcOrd="0" destOrd="0" presId="urn:microsoft.com/office/officeart/2008/layout/PictureStrips"/>
    <dgm:cxn modelId="{85A53A43-B209-4291-84CA-7670E1D98740}" type="presParOf" srcId="{2F97C83F-FB48-4CA8-ABD3-0C792DBF465A}" destId="{4B8CF9A8-3001-4EAC-9F1B-FC631A27C68C}" srcOrd="1" destOrd="0" presId="urn:microsoft.com/office/officeart/2008/layout/PictureStrips"/>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9464C9F-2CDC-4DDE-B7B8-27651A2D7949}"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7F1B2271-F19E-4510-B035-EB45BD7476E3}">
      <dgm:prSet custT="1"/>
      <dgm:spPr>
        <a:ln w="28575">
          <a:solidFill>
            <a:schemeClr val="accent1"/>
          </a:solidFill>
        </a:ln>
      </dgm:spPr>
      <dgm:t>
        <a:bodyPr/>
        <a:lstStyle/>
        <a:p>
          <a:r>
            <a:rPr lang="pl-PL" sz="1800" b="1"/>
            <a:t>2. Dobór odmian o wczesności dostosowanej do regionu uprawy, w tym o zwiększonej tolerancji na niektóre szkodniki np. omacnicę prosowiankę oraz choroby np. fuzariozę kolb ora zgniliznę korzeni i zgorzel podstawy łodyg oraz zwiększonej tolerancji na wiosenne chłody oraz na niedobory wody w okresie wegetacji.</a:t>
          </a:r>
        </a:p>
      </dgm:t>
    </dgm:pt>
    <dgm:pt modelId="{2630FDE6-C176-4459-9D13-FD0E7007CFDD}" type="parTrans" cxnId="{6DBC4F79-FF33-4C4E-B8BE-48A72FEAA9D8}">
      <dgm:prSet/>
      <dgm:spPr/>
      <dgm:t>
        <a:bodyPr/>
        <a:lstStyle/>
        <a:p>
          <a:endParaRPr lang="pl-PL"/>
        </a:p>
      </dgm:t>
    </dgm:pt>
    <dgm:pt modelId="{133A581C-C8A2-47EE-B9A3-E6CB50B9742E}" type="sibTrans" cxnId="{6DBC4F79-FF33-4C4E-B8BE-48A72FEAA9D8}">
      <dgm:prSet/>
      <dgm:spPr/>
      <dgm:t>
        <a:bodyPr/>
        <a:lstStyle/>
        <a:p>
          <a:endParaRPr lang="pl-PL"/>
        </a:p>
      </dgm:t>
    </dgm:pt>
    <dgm:pt modelId="{A0A8B888-7AD1-4C8B-9160-1BD90D3EF191}">
      <dgm:prSet custT="1"/>
      <dgm:spPr>
        <a:ln w="28575">
          <a:solidFill>
            <a:schemeClr val="accent1"/>
          </a:solidFill>
        </a:ln>
      </dgm:spPr>
      <dgm:t>
        <a:bodyPr/>
        <a:lstStyle/>
        <a:p>
          <a:r>
            <a:rPr lang="pl-PL" sz="1800" b="1"/>
            <a:t>3. </a:t>
          </a:r>
          <a:r>
            <a:rPr lang="pl-PL" sz="1800" b="1" u="sng"/>
            <a:t>Stosowanie kwalifikowanego materiału siewnego </a:t>
          </a:r>
          <a:r>
            <a:rPr lang="pl-PL" sz="1800"/>
            <a:t>i wykonanie siewu w odpowiednim dla danego rejonu terminie, z właściwą normą i parametrami siewu (rozdz. 5.2).</a:t>
          </a:r>
        </a:p>
      </dgm:t>
    </dgm:pt>
    <dgm:pt modelId="{E9EC0DF6-EE3E-46EB-8349-0CC33987E20E}" type="parTrans" cxnId="{F3EC1DC4-78F2-4856-B75A-AF376C5F2B2F}">
      <dgm:prSet/>
      <dgm:spPr/>
      <dgm:t>
        <a:bodyPr/>
        <a:lstStyle/>
        <a:p>
          <a:endParaRPr lang="pl-PL"/>
        </a:p>
      </dgm:t>
    </dgm:pt>
    <dgm:pt modelId="{1F52CDD0-A329-418A-8BE0-AC7DD168E02B}" type="sibTrans" cxnId="{F3EC1DC4-78F2-4856-B75A-AF376C5F2B2F}">
      <dgm:prSet/>
      <dgm:spPr/>
      <dgm:t>
        <a:bodyPr/>
        <a:lstStyle/>
        <a:p>
          <a:endParaRPr lang="pl-PL"/>
        </a:p>
      </dgm:t>
    </dgm:pt>
    <dgm:pt modelId="{2B5FC22D-6043-40A7-B122-D79D6657B48B}" type="pres">
      <dgm:prSet presAssocID="{A9464C9F-2CDC-4DDE-B7B8-27651A2D7949}" presName="Name0" presStyleCnt="0">
        <dgm:presLayoutVars>
          <dgm:dir/>
          <dgm:resizeHandles val="exact"/>
        </dgm:presLayoutVars>
      </dgm:prSet>
      <dgm:spPr/>
    </dgm:pt>
    <dgm:pt modelId="{FB39C350-3066-4F0A-B9EE-C6BBFFC152A6}" type="pres">
      <dgm:prSet presAssocID="{7F1B2271-F19E-4510-B035-EB45BD7476E3}" presName="composite" presStyleCnt="0"/>
      <dgm:spPr/>
    </dgm:pt>
    <dgm:pt modelId="{50269616-AF86-4DA7-8731-9313DB7948B4}" type="pres">
      <dgm:prSet presAssocID="{7F1B2271-F19E-4510-B035-EB45BD7476E3}" presName="rect1" presStyleLbl="trAlignAcc1" presStyleIdx="0" presStyleCnt="2" custScaleX="204558" custScaleY="86310" custLinFactNeighborX="-1139" custLinFactNeighborY="-3078">
        <dgm:presLayoutVars>
          <dgm:bulletEnabled val="1"/>
        </dgm:presLayoutVars>
      </dgm:prSet>
      <dgm:spPr/>
    </dgm:pt>
    <dgm:pt modelId="{EADAA91E-9AF6-4DB6-96EA-5B9F2D8F6D0D}" type="pres">
      <dgm:prSet presAssocID="{7F1B2271-F19E-4510-B035-EB45BD7476E3}" presName="rect2" presStyleLbl="fgImgPlace1" presStyleIdx="0" presStyleCnt="2" custScaleX="75619" custScaleY="48215" custLinFactX="-100000" custLinFactNeighborX="-125683" custLinFactNeighborY="6105"/>
      <dgm:spPr>
        <a:blipFill>
          <a:blip xmlns:r="http://schemas.openxmlformats.org/officeDocument/2006/relationships" r:embed="rId1">
            <a:extLst>
              <a:ext uri="{96DAC541-7B7A-43D3-8B79-37D633B846F1}">
                <asvg:svgBlip xmlns:asvg="http://schemas.microsoft.com/office/drawing/2016/SVG/main" r:embed="rId2"/>
              </a:ext>
            </a:extLst>
          </a:blip>
          <a:srcRect/>
          <a:stretch>
            <a:fillRect t="-2000" b="-2000"/>
          </a:stretch>
        </a:blipFill>
      </dgm:spPr>
      <dgm:extLst>
        <a:ext uri="{E40237B7-FDA0-4F09-8148-C483321AD2D9}">
          <dgm14:cNvPr xmlns:dgm14="http://schemas.microsoft.com/office/drawing/2010/diagram" id="0" name="" descr="Nasiona z wypełnieniem pełnym"/>
        </a:ext>
      </dgm:extLst>
    </dgm:pt>
    <dgm:pt modelId="{BDFDAFED-4BAD-4A94-84A8-BF20C3BA1983}" type="pres">
      <dgm:prSet presAssocID="{133A581C-C8A2-47EE-B9A3-E6CB50B9742E}" presName="sibTrans" presStyleCnt="0"/>
      <dgm:spPr/>
    </dgm:pt>
    <dgm:pt modelId="{881A79E4-4582-4FEB-B661-C6C5A865D1B4}" type="pres">
      <dgm:prSet presAssocID="{A0A8B888-7AD1-4C8B-9160-1BD90D3EF191}" presName="composite" presStyleCnt="0"/>
      <dgm:spPr/>
    </dgm:pt>
    <dgm:pt modelId="{7A2FB913-33F9-409A-B2DE-C351BA291BFD}" type="pres">
      <dgm:prSet presAssocID="{A0A8B888-7AD1-4C8B-9160-1BD90D3EF191}" presName="rect1" presStyleLbl="trAlignAcc1" presStyleIdx="1" presStyleCnt="2" custScaleX="197765" custScaleY="77310" custLinFactNeighborX="-989" custLinFactNeighborY="723">
        <dgm:presLayoutVars>
          <dgm:bulletEnabled val="1"/>
        </dgm:presLayoutVars>
      </dgm:prSet>
      <dgm:spPr/>
    </dgm:pt>
    <dgm:pt modelId="{F7FE8D28-7453-4C5F-8048-087532FB804E}" type="pres">
      <dgm:prSet presAssocID="{A0A8B888-7AD1-4C8B-9160-1BD90D3EF191}" presName="rect2" presStyleLbl="fgImgPlace1" presStyleIdx="1" presStyleCnt="2" custScaleX="81610" custScaleY="49625" custLinFactX="-100000" custLinFactNeighborX="-109811" custLinFactNeighborY="10538"/>
      <dgm:spPr>
        <a:blipFill>
          <a:blip xmlns:r="http://schemas.openxmlformats.org/officeDocument/2006/relationships" r:embed="rId3">
            <a:extLst>
              <a:ext uri="{96DAC541-7B7A-43D3-8B79-37D633B846F1}">
                <asvg:svgBlip xmlns:asvg="http://schemas.microsoft.com/office/drawing/2016/SVG/main" r:embed="rId4"/>
              </a:ext>
            </a:extLst>
          </a:blip>
          <a:srcRect/>
          <a:stretch>
            <a:fillRect t="-5000" b="-5000"/>
          </a:stretch>
        </a:blipFill>
      </dgm:spPr>
      <dgm:extLst>
        <a:ext uri="{E40237B7-FDA0-4F09-8148-C483321AD2D9}">
          <dgm14:cNvPr xmlns:dgm14="http://schemas.microsoft.com/office/drawing/2010/diagram" id="0" name="" descr="Torebka z nasionami z wypełnieniem pełnym"/>
        </a:ext>
      </dgm:extLst>
    </dgm:pt>
  </dgm:ptLst>
  <dgm:cxnLst>
    <dgm:cxn modelId="{F4B1941A-19C8-4FC2-9748-3EA6FC71DC6A}" type="presOf" srcId="{7F1B2271-F19E-4510-B035-EB45BD7476E3}" destId="{50269616-AF86-4DA7-8731-9313DB7948B4}" srcOrd="0" destOrd="0" presId="urn:microsoft.com/office/officeart/2008/layout/PictureStrips"/>
    <dgm:cxn modelId="{6DBC4F79-FF33-4C4E-B8BE-48A72FEAA9D8}" srcId="{A9464C9F-2CDC-4DDE-B7B8-27651A2D7949}" destId="{7F1B2271-F19E-4510-B035-EB45BD7476E3}" srcOrd="0" destOrd="0" parTransId="{2630FDE6-C176-4459-9D13-FD0E7007CFDD}" sibTransId="{133A581C-C8A2-47EE-B9A3-E6CB50B9742E}"/>
    <dgm:cxn modelId="{F9AFFB8C-8F93-4F76-9EBE-27283C1844E4}" type="presOf" srcId="{A0A8B888-7AD1-4C8B-9160-1BD90D3EF191}" destId="{7A2FB913-33F9-409A-B2DE-C351BA291BFD}" srcOrd="0" destOrd="0" presId="urn:microsoft.com/office/officeart/2008/layout/PictureStrips"/>
    <dgm:cxn modelId="{4F5AE4BC-8580-4040-A527-B6DC5C7DEA50}" type="presOf" srcId="{A9464C9F-2CDC-4DDE-B7B8-27651A2D7949}" destId="{2B5FC22D-6043-40A7-B122-D79D6657B48B}" srcOrd="0" destOrd="0" presId="urn:microsoft.com/office/officeart/2008/layout/PictureStrips"/>
    <dgm:cxn modelId="{F3EC1DC4-78F2-4856-B75A-AF376C5F2B2F}" srcId="{A9464C9F-2CDC-4DDE-B7B8-27651A2D7949}" destId="{A0A8B888-7AD1-4C8B-9160-1BD90D3EF191}" srcOrd="1" destOrd="0" parTransId="{E9EC0DF6-EE3E-46EB-8349-0CC33987E20E}" sibTransId="{1F52CDD0-A329-418A-8BE0-AC7DD168E02B}"/>
    <dgm:cxn modelId="{AE7C18AD-5A1E-43E7-BBD0-3610B055D8AA}" type="presParOf" srcId="{2B5FC22D-6043-40A7-B122-D79D6657B48B}" destId="{FB39C350-3066-4F0A-B9EE-C6BBFFC152A6}" srcOrd="0" destOrd="0" presId="urn:microsoft.com/office/officeart/2008/layout/PictureStrips"/>
    <dgm:cxn modelId="{29DF465C-876E-4B3C-A797-778CD5B2C82D}" type="presParOf" srcId="{FB39C350-3066-4F0A-B9EE-C6BBFFC152A6}" destId="{50269616-AF86-4DA7-8731-9313DB7948B4}" srcOrd="0" destOrd="0" presId="urn:microsoft.com/office/officeart/2008/layout/PictureStrips"/>
    <dgm:cxn modelId="{BBF8BC26-B455-45A3-9ADA-73ABE1EC5CC5}" type="presParOf" srcId="{FB39C350-3066-4F0A-B9EE-C6BBFFC152A6}" destId="{EADAA91E-9AF6-4DB6-96EA-5B9F2D8F6D0D}" srcOrd="1" destOrd="0" presId="urn:microsoft.com/office/officeart/2008/layout/PictureStrips"/>
    <dgm:cxn modelId="{DAE7960F-49D6-442B-9E06-58DA915AA12E}" type="presParOf" srcId="{2B5FC22D-6043-40A7-B122-D79D6657B48B}" destId="{BDFDAFED-4BAD-4A94-84A8-BF20C3BA1983}" srcOrd="1" destOrd="0" presId="urn:microsoft.com/office/officeart/2008/layout/PictureStrips"/>
    <dgm:cxn modelId="{088FCB9B-81E5-4269-831D-FEE1DB5C80CC}" type="presParOf" srcId="{2B5FC22D-6043-40A7-B122-D79D6657B48B}" destId="{881A79E4-4582-4FEB-B661-C6C5A865D1B4}" srcOrd="2" destOrd="0" presId="urn:microsoft.com/office/officeart/2008/layout/PictureStrips"/>
    <dgm:cxn modelId="{5C6F7549-03BC-47E4-94A8-82248DC1710E}" type="presParOf" srcId="{881A79E4-4582-4FEB-B661-C6C5A865D1B4}" destId="{7A2FB913-33F9-409A-B2DE-C351BA291BFD}" srcOrd="0" destOrd="0" presId="urn:microsoft.com/office/officeart/2008/layout/PictureStrips"/>
    <dgm:cxn modelId="{D48657AA-4427-4801-A42B-B6BD87C1A9FA}" type="presParOf" srcId="{881A79E4-4582-4FEB-B661-C6C5A865D1B4}" destId="{F7FE8D28-7453-4C5F-8048-087532FB804E}"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9464C9F-2CDC-4DDE-B7B8-27651A2D7949}"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A0A8B888-7AD1-4C8B-9160-1BD90D3EF191}">
      <dgm:prSet custT="1"/>
      <dgm:spPr>
        <a:ln w="28575">
          <a:solidFill>
            <a:schemeClr val="accent1"/>
          </a:solidFill>
        </a:ln>
      </dgm:spPr>
      <dgm:t>
        <a:bodyPr/>
        <a:lstStyle/>
        <a:p>
          <a:pPr algn="just"/>
          <a:r>
            <a:rPr lang="pl-PL" sz="1800" b="0" u="none"/>
            <a:t>3. Stosowanie kwalifikowanego materiału siewnego i </a:t>
          </a:r>
          <a:r>
            <a:rPr lang="pl-PL" sz="1800" b="1" u="sng"/>
            <a:t>wykonanie siewu w odpowiednim dla danego rejonu terminie, z właściwą normą i parametrami siewu (rozdz. 5.2).</a:t>
          </a:r>
        </a:p>
      </dgm:t>
    </dgm:pt>
    <dgm:pt modelId="{E9EC0DF6-EE3E-46EB-8349-0CC33987E20E}" type="parTrans" cxnId="{F3EC1DC4-78F2-4856-B75A-AF376C5F2B2F}">
      <dgm:prSet/>
      <dgm:spPr/>
      <dgm:t>
        <a:bodyPr/>
        <a:lstStyle/>
        <a:p>
          <a:endParaRPr lang="pl-PL"/>
        </a:p>
      </dgm:t>
    </dgm:pt>
    <dgm:pt modelId="{1F52CDD0-A329-418A-8BE0-AC7DD168E02B}" type="sibTrans" cxnId="{F3EC1DC4-78F2-4856-B75A-AF376C5F2B2F}">
      <dgm:prSet/>
      <dgm:spPr/>
      <dgm:t>
        <a:bodyPr/>
        <a:lstStyle/>
        <a:p>
          <a:endParaRPr lang="pl-PL"/>
        </a:p>
      </dgm:t>
    </dgm:pt>
    <dgm:pt modelId="{2B5FC22D-6043-40A7-B122-D79D6657B48B}" type="pres">
      <dgm:prSet presAssocID="{A9464C9F-2CDC-4DDE-B7B8-27651A2D7949}" presName="Name0" presStyleCnt="0">
        <dgm:presLayoutVars>
          <dgm:dir/>
          <dgm:resizeHandles val="exact"/>
        </dgm:presLayoutVars>
      </dgm:prSet>
      <dgm:spPr/>
    </dgm:pt>
    <dgm:pt modelId="{881A79E4-4582-4FEB-B661-C6C5A865D1B4}" type="pres">
      <dgm:prSet presAssocID="{A0A8B888-7AD1-4C8B-9160-1BD90D3EF191}" presName="composite" presStyleCnt="0"/>
      <dgm:spPr/>
    </dgm:pt>
    <dgm:pt modelId="{7A2FB913-33F9-409A-B2DE-C351BA291BFD}" type="pres">
      <dgm:prSet presAssocID="{A0A8B888-7AD1-4C8B-9160-1BD90D3EF191}" presName="rect1" presStyleLbl="trAlignAcc1" presStyleIdx="0" presStyleCnt="1" custScaleX="197765" custScaleY="77310" custLinFactNeighborX="-989" custLinFactNeighborY="723">
        <dgm:presLayoutVars>
          <dgm:bulletEnabled val="1"/>
        </dgm:presLayoutVars>
      </dgm:prSet>
      <dgm:spPr/>
    </dgm:pt>
    <dgm:pt modelId="{F7FE8D28-7453-4C5F-8048-087532FB804E}" type="pres">
      <dgm:prSet presAssocID="{A0A8B888-7AD1-4C8B-9160-1BD90D3EF191}" presName="rect2" presStyleLbl="fgImgPlace1" presStyleIdx="0" presStyleCnt="1" custScaleX="81610" custScaleY="49625" custLinFactX="-100000" custLinFactNeighborX="-109811" custLinFactNeighborY="10538"/>
      <dgm:spPr>
        <a:blipFill>
          <a:blip xmlns:r="http://schemas.openxmlformats.org/officeDocument/2006/relationships" r:embed="rId1">
            <a:extLst>
              <a:ext uri="{96DAC541-7B7A-43D3-8B79-37D633B846F1}">
                <asvg:svgBlip xmlns:asvg="http://schemas.microsoft.com/office/drawing/2016/SVG/main" r:embed="rId2"/>
              </a:ext>
            </a:extLst>
          </a:blip>
          <a:srcRect/>
          <a:stretch>
            <a:fillRect t="-5000" b="-5000"/>
          </a:stretch>
        </a:blipFill>
      </dgm:spPr>
      <dgm:extLst>
        <a:ext uri="{E40237B7-FDA0-4F09-8148-C483321AD2D9}">
          <dgm14:cNvPr xmlns:dgm14="http://schemas.microsoft.com/office/drawing/2010/diagram" id="0" name="" descr="Torebka z nasionami z wypełnieniem pełnym"/>
        </a:ext>
      </dgm:extLst>
    </dgm:pt>
  </dgm:ptLst>
  <dgm:cxnLst>
    <dgm:cxn modelId="{F9AFFB8C-8F93-4F76-9EBE-27283C1844E4}" type="presOf" srcId="{A0A8B888-7AD1-4C8B-9160-1BD90D3EF191}" destId="{7A2FB913-33F9-409A-B2DE-C351BA291BFD}" srcOrd="0" destOrd="0" presId="urn:microsoft.com/office/officeart/2008/layout/PictureStrips"/>
    <dgm:cxn modelId="{4F5AE4BC-8580-4040-A527-B6DC5C7DEA50}" type="presOf" srcId="{A9464C9F-2CDC-4DDE-B7B8-27651A2D7949}" destId="{2B5FC22D-6043-40A7-B122-D79D6657B48B}" srcOrd="0" destOrd="0" presId="urn:microsoft.com/office/officeart/2008/layout/PictureStrips"/>
    <dgm:cxn modelId="{F3EC1DC4-78F2-4856-B75A-AF376C5F2B2F}" srcId="{A9464C9F-2CDC-4DDE-B7B8-27651A2D7949}" destId="{A0A8B888-7AD1-4C8B-9160-1BD90D3EF191}" srcOrd="0" destOrd="0" parTransId="{E9EC0DF6-EE3E-46EB-8349-0CC33987E20E}" sibTransId="{1F52CDD0-A329-418A-8BE0-AC7DD168E02B}"/>
    <dgm:cxn modelId="{088FCB9B-81E5-4269-831D-FEE1DB5C80CC}" type="presParOf" srcId="{2B5FC22D-6043-40A7-B122-D79D6657B48B}" destId="{881A79E4-4582-4FEB-B661-C6C5A865D1B4}" srcOrd="0" destOrd="0" presId="urn:microsoft.com/office/officeart/2008/layout/PictureStrips"/>
    <dgm:cxn modelId="{5C6F7549-03BC-47E4-94A8-82248DC1710E}" type="presParOf" srcId="{881A79E4-4582-4FEB-B661-C6C5A865D1B4}" destId="{7A2FB913-33F9-409A-B2DE-C351BA291BFD}" srcOrd="0" destOrd="0" presId="urn:microsoft.com/office/officeart/2008/layout/PictureStrips"/>
    <dgm:cxn modelId="{D48657AA-4427-4801-A42B-B6BD87C1A9FA}" type="presParOf" srcId="{881A79E4-4582-4FEB-B661-C6C5A865D1B4}" destId="{F7FE8D28-7453-4C5F-8048-087532FB804E}"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21E2931-F263-4A19-AAB5-0388E11E184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85FE6B0F-F023-4BA5-8D2C-538ADA3F3C01}">
      <dgm:prSet custT="1"/>
      <dgm:spPr>
        <a:ln w="38100">
          <a:solidFill>
            <a:schemeClr val="accent1"/>
          </a:solidFill>
        </a:ln>
      </dgm:spPr>
      <dgm:t>
        <a:bodyPr/>
        <a:lstStyle/>
        <a:p>
          <a:pPr algn="just"/>
          <a:r>
            <a:rPr lang="pl-PL" sz="1800" b="1"/>
            <a:t>4. Stosowanie w odpowiednich terminach i dawkach nawożenia makro </a:t>
          </a:r>
          <a:br>
            <a:rPr lang="pl-PL" sz="1800" b="1"/>
          </a:br>
          <a:r>
            <a:rPr lang="pl-PL" sz="1800" b="1"/>
            <a:t>i mikroelementami w zależności od typu i </a:t>
          </a:r>
          <a:r>
            <a:rPr lang="pl-PL" sz="1800" b="1" err="1"/>
            <a:t>pH</a:t>
          </a:r>
          <a:r>
            <a:rPr lang="pl-PL" sz="1800" b="1"/>
            <a:t> gleby po uprzednim przeprowadzeniu bilansu składników pokarmowych (rozdz. 6).</a:t>
          </a:r>
        </a:p>
      </dgm:t>
    </dgm:pt>
    <dgm:pt modelId="{EB698A4F-6C6A-4EFC-9BA0-6A088F58A499}" type="parTrans" cxnId="{8E33F409-6108-4C91-8A57-307B14F5B696}">
      <dgm:prSet/>
      <dgm:spPr/>
      <dgm:t>
        <a:bodyPr/>
        <a:lstStyle/>
        <a:p>
          <a:endParaRPr lang="pl-PL"/>
        </a:p>
      </dgm:t>
    </dgm:pt>
    <dgm:pt modelId="{3EC9A7F8-B968-486B-A59E-B61ADE4F85C6}" type="sibTrans" cxnId="{8E33F409-6108-4C91-8A57-307B14F5B696}">
      <dgm:prSet/>
      <dgm:spPr/>
      <dgm:t>
        <a:bodyPr/>
        <a:lstStyle/>
        <a:p>
          <a:endParaRPr lang="pl-PL"/>
        </a:p>
      </dgm:t>
    </dgm:pt>
    <dgm:pt modelId="{0BB080BB-06FD-4BD4-937E-F6917E581A30}" type="pres">
      <dgm:prSet presAssocID="{221E2931-F263-4A19-AAB5-0388E11E1840}" presName="Name0" presStyleCnt="0">
        <dgm:presLayoutVars>
          <dgm:dir/>
          <dgm:resizeHandles val="exact"/>
        </dgm:presLayoutVars>
      </dgm:prSet>
      <dgm:spPr/>
    </dgm:pt>
    <dgm:pt modelId="{42238BF4-F01B-4866-817A-2367AFD701FF}" type="pres">
      <dgm:prSet presAssocID="{85FE6B0F-F023-4BA5-8D2C-538ADA3F3C01}" presName="composite" presStyleCnt="0"/>
      <dgm:spPr/>
    </dgm:pt>
    <dgm:pt modelId="{D657C8AD-EA3C-4911-92C9-F4D562A249F1}" type="pres">
      <dgm:prSet presAssocID="{85FE6B0F-F023-4BA5-8D2C-538ADA3F3C01}" presName="rect1" presStyleLbl="trAlignAcc1" presStyleIdx="0" presStyleCnt="1" custScaleX="133798">
        <dgm:presLayoutVars>
          <dgm:bulletEnabled val="1"/>
        </dgm:presLayoutVars>
      </dgm:prSet>
      <dgm:spPr/>
    </dgm:pt>
    <dgm:pt modelId="{511B51FF-B92E-4109-9C1A-4C05C392D3C0}" type="pres">
      <dgm:prSet presAssocID="{85FE6B0F-F023-4BA5-8D2C-538ADA3F3C01}" presName="rect2" presStyleLbl="fgImgPlace1" presStyleIdx="0" presStyleCnt="1" custScaleX="69433" custScaleY="53700" custLinFactNeighborX="-58353" custLinFactNeighborY="9396"/>
      <dgm:spPr>
        <a:blipFill>
          <a:blip xmlns:r="http://schemas.openxmlformats.org/officeDocument/2006/relationships" r:embed="rId1">
            <a:extLst>
              <a:ext uri="{96DAC541-7B7A-43D3-8B79-37D633B846F1}">
                <asvg:svgBlip xmlns:asvg="http://schemas.microsoft.com/office/drawing/2016/SVG/main" r:embed="rId2"/>
              </a:ext>
            </a:extLst>
          </a:blip>
          <a:srcRect/>
          <a:stretch>
            <a:fillRect l="-8000" r="-8000"/>
          </a:stretch>
        </a:blipFill>
      </dgm:spPr>
      <dgm:extLst>
        <a:ext uri="{E40237B7-FDA0-4F09-8148-C483321AD2D9}">
          <dgm14:cNvPr xmlns:dgm14="http://schemas.microsoft.com/office/drawing/2010/diagram" id="0" name="" descr="Probówki z wypełnieniem pełnym"/>
        </a:ext>
      </dgm:extLst>
    </dgm:pt>
  </dgm:ptLst>
  <dgm:cxnLst>
    <dgm:cxn modelId="{8E33F409-6108-4C91-8A57-307B14F5B696}" srcId="{221E2931-F263-4A19-AAB5-0388E11E1840}" destId="{85FE6B0F-F023-4BA5-8D2C-538ADA3F3C01}" srcOrd="0" destOrd="0" parTransId="{EB698A4F-6C6A-4EFC-9BA0-6A088F58A499}" sibTransId="{3EC9A7F8-B968-486B-A59E-B61ADE4F85C6}"/>
    <dgm:cxn modelId="{BB7C5836-3B1E-4E7B-9E73-819F96024C9C}" type="presOf" srcId="{85FE6B0F-F023-4BA5-8D2C-538ADA3F3C01}" destId="{D657C8AD-EA3C-4911-92C9-F4D562A249F1}" srcOrd="0" destOrd="0" presId="urn:microsoft.com/office/officeart/2008/layout/PictureStrips"/>
    <dgm:cxn modelId="{DFF9F559-4A6C-4B4E-A15D-BBC9013E7083}" type="presOf" srcId="{221E2931-F263-4A19-AAB5-0388E11E1840}" destId="{0BB080BB-06FD-4BD4-937E-F6917E581A30}" srcOrd="0" destOrd="0" presId="urn:microsoft.com/office/officeart/2008/layout/PictureStrips"/>
    <dgm:cxn modelId="{6A58E7E8-FD8E-400D-BFCA-89C826145DAA}" type="presParOf" srcId="{0BB080BB-06FD-4BD4-937E-F6917E581A30}" destId="{42238BF4-F01B-4866-817A-2367AFD701FF}" srcOrd="0" destOrd="0" presId="urn:microsoft.com/office/officeart/2008/layout/PictureStrips"/>
    <dgm:cxn modelId="{DC67B5CD-AA1C-433B-940C-F1F079A39156}" type="presParOf" srcId="{42238BF4-F01B-4866-817A-2367AFD701FF}" destId="{D657C8AD-EA3C-4911-92C9-F4D562A249F1}" srcOrd="0" destOrd="0" presId="urn:microsoft.com/office/officeart/2008/layout/PictureStrips"/>
    <dgm:cxn modelId="{87C98190-4FA6-479E-B8D2-B6DC3D9A85A9}" type="presParOf" srcId="{42238BF4-F01B-4866-817A-2367AFD701FF}" destId="{511B51FF-B92E-4109-9C1A-4C05C392D3C0}"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0B25A7E-B077-481A-84C8-F9ED399921B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1DA4C2E0-E1F5-4CB1-AF36-9AE032DAFE85}">
      <dgm:prSet custT="1"/>
      <dgm:spPr>
        <a:ln w="28575">
          <a:solidFill>
            <a:schemeClr val="accent1"/>
          </a:solidFill>
        </a:ln>
      </dgm:spPr>
      <dgm:t>
        <a:bodyPr/>
        <a:lstStyle/>
        <a:p>
          <a:pPr algn="just"/>
          <a:r>
            <a:rPr lang="pl-PL" sz="1600" b="1"/>
            <a:t>6. Czy producent systematycznie dokonuje obserwacji kontrolnych upraw </a:t>
          </a:r>
          <a:br>
            <a:rPr lang="pl-PL" sz="1600" b="1"/>
          </a:br>
          <a:r>
            <a:rPr lang="pl-PL" sz="1600" b="1"/>
            <a:t>i odnotowuje je w notatniku?</a:t>
          </a:r>
          <a:endParaRPr lang="pl-PL" sz="1600"/>
        </a:p>
      </dgm:t>
    </dgm:pt>
    <dgm:pt modelId="{14F0F695-6ECF-4AE5-8A69-62B0BDCE0A90}" type="parTrans" cxnId="{4A82EFB3-497E-46CA-AAB5-232E39183B58}">
      <dgm:prSet/>
      <dgm:spPr/>
      <dgm:t>
        <a:bodyPr/>
        <a:lstStyle/>
        <a:p>
          <a:endParaRPr lang="pl-PL"/>
        </a:p>
      </dgm:t>
    </dgm:pt>
    <dgm:pt modelId="{F47E5022-A50E-460C-AD17-E143BB0989FD}" type="sibTrans" cxnId="{4A82EFB3-497E-46CA-AAB5-232E39183B58}">
      <dgm:prSet/>
      <dgm:spPr/>
      <dgm:t>
        <a:bodyPr/>
        <a:lstStyle/>
        <a:p>
          <a:endParaRPr lang="pl-PL"/>
        </a:p>
      </dgm:t>
    </dgm:pt>
    <dgm:pt modelId="{31B9F027-D75A-45F9-B9D3-7CCC5D252BED}">
      <dgm:prSet custT="1"/>
      <dgm:spPr>
        <a:ln w="28575">
          <a:solidFill>
            <a:schemeClr val="accent1"/>
          </a:solidFill>
        </a:ln>
      </dgm:spPr>
      <dgm:t>
        <a:bodyPr/>
        <a:lstStyle/>
        <a:p>
          <a:pPr algn="just"/>
          <a:r>
            <a:rPr lang="pl-PL" sz="1800" b="1"/>
            <a:t>8</a:t>
          </a:r>
          <a:r>
            <a:rPr lang="pl-PL" sz="1600" b="1"/>
            <a:t>. Czy ochrona chemiczna roślin jest zastępowana metodami alternatywnymi wszędzie tam gdzie jest to uzasadnione?</a:t>
          </a:r>
          <a:endParaRPr lang="pl-PL" sz="1500"/>
        </a:p>
      </dgm:t>
    </dgm:pt>
    <dgm:pt modelId="{DA0BF3E1-D074-4AE3-94B9-A219B136E3EF}" type="parTrans" cxnId="{9C0BA6F7-61D9-40B6-BBCF-C9DFAC38DE21}">
      <dgm:prSet/>
      <dgm:spPr/>
      <dgm:t>
        <a:bodyPr/>
        <a:lstStyle/>
        <a:p>
          <a:endParaRPr lang="pl-PL"/>
        </a:p>
      </dgm:t>
    </dgm:pt>
    <dgm:pt modelId="{A2AE71BF-3AA0-456F-9A91-E849AC897D30}" type="sibTrans" cxnId="{9C0BA6F7-61D9-40B6-BBCF-C9DFAC38DE21}">
      <dgm:prSet/>
      <dgm:spPr/>
      <dgm:t>
        <a:bodyPr/>
        <a:lstStyle/>
        <a:p>
          <a:endParaRPr lang="pl-PL"/>
        </a:p>
      </dgm:t>
    </dgm:pt>
    <dgm:pt modelId="{CFEE0913-344A-4F41-A0EA-60AFCAE22FAE}">
      <dgm:prSet custT="1"/>
      <dgm:spPr>
        <a:ln w="28575">
          <a:solidFill>
            <a:schemeClr val="accent1"/>
          </a:solidFill>
        </a:ln>
      </dgm:spPr>
      <dgm:t>
        <a:bodyPr/>
        <a:lstStyle/>
        <a:p>
          <a:pPr algn="just"/>
          <a:r>
            <a:rPr lang="pl-PL" sz="1600" b="1"/>
            <a:t>9. Czy ochrona chemiczna roślin jest prowadzona w oparciu o progi zagrożenia </a:t>
          </a:r>
          <a:br>
            <a:rPr lang="pl-PL" sz="1600" b="1"/>
          </a:br>
          <a:r>
            <a:rPr lang="pl-PL" sz="1600" b="1"/>
            <a:t>i sygnalizację organizmów szkodliwych (tam gdzie to jest możliwe)?</a:t>
          </a:r>
          <a:endParaRPr lang="pl-PL" sz="1600"/>
        </a:p>
      </dgm:t>
    </dgm:pt>
    <dgm:pt modelId="{1E415F53-530C-4332-868F-E9BAEFB629CA}" type="parTrans" cxnId="{598D0664-1344-4472-86BE-25B81ED73C38}">
      <dgm:prSet/>
      <dgm:spPr/>
      <dgm:t>
        <a:bodyPr/>
        <a:lstStyle/>
        <a:p>
          <a:endParaRPr lang="pl-PL"/>
        </a:p>
      </dgm:t>
    </dgm:pt>
    <dgm:pt modelId="{8FF6607B-4986-4924-A3A0-F181D3CA391A}" type="sibTrans" cxnId="{598D0664-1344-4472-86BE-25B81ED73C38}">
      <dgm:prSet/>
      <dgm:spPr/>
      <dgm:t>
        <a:bodyPr/>
        <a:lstStyle/>
        <a:p>
          <a:endParaRPr lang="pl-PL"/>
        </a:p>
      </dgm:t>
    </dgm:pt>
    <dgm:pt modelId="{E4458AA7-D68F-4311-B1C8-CE72805CAC66}">
      <dgm:prSet/>
      <dgm:spPr>
        <a:ln w="28575">
          <a:solidFill>
            <a:schemeClr val="accent1"/>
          </a:solidFill>
        </a:ln>
      </dgm:spPr>
      <dgm:t>
        <a:bodyPr/>
        <a:lstStyle/>
        <a:p>
          <a:pPr algn="just"/>
          <a:r>
            <a:rPr lang="pl-PL" b="1"/>
            <a:t>12. Czy każde zastosowanie środków ochrony roślin jest zanotowane w Notatniku IP </a:t>
          </a:r>
          <a:br>
            <a:rPr lang="pl-PL" b="1"/>
          </a:br>
          <a:r>
            <a:rPr lang="pl-PL" b="1"/>
            <a:t>z uwzględnieniem powodu stosowania, daty </a:t>
          </a:r>
          <a:br>
            <a:rPr lang="pl-PL" b="1"/>
          </a:br>
          <a:r>
            <a:rPr lang="pl-PL" b="1"/>
            <a:t>i miejsca stosowania oraz powierzchni uprawy, dawki preparatu i ilości cieczy użytkowej na jednostkę powierzchni? </a:t>
          </a:r>
          <a:endParaRPr lang="pl-PL"/>
        </a:p>
      </dgm:t>
    </dgm:pt>
    <dgm:pt modelId="{C9B882AE-38BE-4BF8-8AFA-AEB5835CB26A}" type="parTrans" cxnId="{33411B49-18BF-4463-9232-2315D28E768A}">
      <dgm:prSet/>
      <dgm:spPr/>
      <dgm:t>
        <a:bodyPr/>
        <a:lstStyle/>
        <a:p>
          <a:endParaRPr lang="pl-PL"/>
        </a:p>
      </dgm:t>
    </dgm:pt>
    <dgm:pt modelId="{8203577D-53FA-48C1-8420-12437932EC74}" type="sibTrans" cxnId="{33411B49-18BF-4463-9232-2315D28E768A}">
      <dgm:prSet/>
      <dgm:spPr/>
      <dgm:t>
        <a:bodyPr/>
        <a:lstStyle/>
        <a:p>
          <a:endParaRPr lang="pl-PL"/>
        </a:p>
      </dgm:t>
    </dgm:pt>
    <dgm:pt modelId="{DA702A6E-7E8A-40BC-A33A-652580061AAB}" type="pres">
      <dgm:prSet presAssocID="{B0B25A7E-B077-481A-84C8-F9ED399921B7}" presName="Name0" presStyleCnt="0">
        <dgm:presLayoutVars>
          <dgm:dir/>
          <dgm:resizeHandles val="exact"/>
        </dgm:presLayoutVars>
      </dgm:prSet>
      <dgm:spPr/>
    </dgm:pt>
    <dgm:pt modelId="{73EF7F6F-DFE2-4D93-A937-623385DDD231}" type="pres">
      <dgm:prSet presAssocID="{1DA4C2E0-E1F5-4CB1-AF36-9AE032DAFE85}" presName="composite" presStyleCnt="0"/>
      <dgm:spPr/>
    </dgm:pt>
    <dgm:pt modelId="{1D0B164D-1EE3-43AF-BED1-8E5163B258AD}" type="pres">
      <dgm:prSet presAssocID="{1DA4C2E0-E1F5-4CB1-AF36-9AE032DAFE85}" presName="rect1" presStyleLbl="trAlignAcc1" presStyleIdx="0" presStyleCnt="4" custLinFactNeighborX="861" custLinFactNeighborY="551">
        <dgm:presLayoutVars>
          <dgm:bulletEnabled val="1"/>
        </dgm:presLayoutVars>
      </dgm:prSet>
      <dgm:spPr/>
    </dgm:pt>
    <dgm:pt modelId="{8B7B12D3-BE2D-44D7-A3A3-B78A5E6A30D6}" type="pres">
      <dgm:prSet presAssocID="{1DA4C2E0-E1F5-4CB1-AF36-9AE032DAFE85}" presName="rect2" presStyleLbl="fgImgPlace1" presStyleIdx="0" presStyleCnt="4" custScaleX="75931" custScaleY="69368" custLinFactNeighborX="13352" custLinFactNeighborY="5214"/>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Kalendarz dzienny z wypełnieniem pełnym"/>
        </a:ext>
      </dgm:extLst>
    </dgm:pt>
    <dgm:pt modelId="{CCBAAE2A-3C74-436A-A433-578B9F1B592C}" type="pres">
      <dgm:prSet presAssocID="{F47E5022-A50E-460C-AD17-E143BB0989FD}" presName="sibTrans" presStyleCnt="0"/>
      <dgm:spPr/>
    </dgm:pt>
    <dgm:pt modelId="{32BA7EE6-50AD-4D17-AA13-07ECDB08DCCD}" type="pres">
      <dgm:prSet presAssocID="{31B9F027-D75A-45F9-B9D3-7CCC5D252BED}" presName="composite" presStyleCnt="0"/>
      <dgm:spPr/>
    </dgm:pt>
    <dgm:pt modelId="{B23520BD-BBE9-47B7-A392-16F63B4C4684}" type="pres">
      <dgm:prSet presAssocID="{31B9F027-D75A-45F9-B9D3-7CCC5D252BED}" presName="rect1" presStyleLbl="trAlignAcc1" presStyleIdx="1" presStyleCnt="4">
        <dgm:presLayoutVars>
          <dgm:bulletEnabled val="1"/>
        </dgm:presLayoutVars>
      </dgm:prSet>
      <dgm:spPr/>
    </dgm:pt>
    <dgm:pt modelId="{3D762CF7-5A19-4C82-A8E1-F535F694F14B}" type="pres">
      <dgm:prSet presAssocID="{31B9F027-D75A-45F9-B9D3-7CCC5D252BED}" presName="rect2" presStyleLbl="fgImgPlace1" presStyleIdx="1" presStyleCnt="4" custScaleX="81950" custScaleY="55693" custLinFactNeighborX="13228" custLinFactNeighborY="7547"/>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Powtarzanie z wypełnieniem pełnym"/>
        </a:ext>
      </dgm:extLst>
    </dgm:pt>
    <dgm:pt modelId="{7324E777-641E-4F39-8BED-D493B28E4E84}" type="pres">
      <dgm:prSet presAssocID="{A2AE71BF-3AA0-456F-9A91-E849AC897D30}" presName="sibTrans" presStyleCnt="0"/>
      <dgm:spPr/>
    </dgm:pt>
    <dgm:pt modelId="{3BC9BE53-8711-473F-9AD0-F578C4D9FECD}" type="pres">
      <dgm:prSet presAssocID="{CFEE0913-344A-4F41-A0EA-60AFCAE22FAE}" presName="composite" presStyleCnt="0"/>
      <dgm:spPr/>
    </dgm:pt>
    <dgm:pt modelId="{80F390FC-3638-493B-A3BB-F474C1A0D457}" type="pres">
      <dgm:prSet presAssocID="{CFEE0913-344A-4F41-A0EA-60AFCAE22FAE}" presName="rect1" presStyleLbl="trAlignAcc1" presStyleIdx="2" presStyleCnt="4">
        <dgm:presLayoutVars>
          <dgm:bulletEnabled val="1"/>
        </dgm:presLayoutVars>
      </dgm:prSet>
      <dgm:spPr/>
    </dgm:pt>
    <dgm:pt modelId="{172BCAAA-607F-49C7-A18D-6354C9D2FC58}" type="pres">
      <dgm:prSet presAssocID="{CFEE0913-344A-4F41-A0EA-60AFCAE22FAE}" presName="rect2" presStyleLbl="fgImgPlace1" presStyleIdx="2" presStyleCnt="4" custScaleX="79383" custScaleY="54234" custLinFactNeighborX="11985" custLinFactNeighborY="4756"/>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Insekt pod lupą z wypełnieniem pełnym"/>
        </a:ext>
      </dgm:extLst>
    </dgm:pt>
    <dgm:pt modelId="{68BB2736-C838-44AE-BA98-066BC58858E4}" type="pres">
      <dgm:prSet presAssocID="{8FF6607B-4986-4924-A3A0-F181D3CA391A}" presName="sibTrans" presStyleCnt="0"/>
      <dgm:spPr/>
    </dgm:pt>
    <dgm:pt modelId="{5C45143D-1C39-421C-9B69-6CD74B3F1617}" type="pres">
      <dgm:prSet presAssocID="{E4458AA7-D68F-4311-B1C8-CE72805CAC66}" presName="composite" presStyleCnt="0"/>
      <dgm:spPr/>
    </dgm:pt>
    <dgm:pt modelId="{24EEF76A-A778-41A6-AED9-9DC5D2F4A7E4}" type="pres">
      <dgm:prSet presAssocID="{E4458AA7-D68F-4311-B1C8-CE72805CAC66}" presName="rect1" presStyleLbl="trAlignAcc1" presStyleIdx="3" presStyleCnt="4">
        <dgm:presLayoutVars>
          <dgm:bulletEnabled val="1"/>
        </dgm:presLayoutVars>
      </dgm:prSet>
      <dgm:spPr/>
    </dgm:pt>
    <dgm:pt modelId="{C78F638E-9C9E-4FAA-9CC4-05D283BD8934}" type="pres">
      <dgm:prSet presAssocID="{E4458AA7-D68F-4311-B1C8-CE72805CAC66}" presName="rect2" presStyleLbl="fgImgPlace1" presStyleIdx="3" presStyleCnt="4" custScaleX="68566" custScaleY="60933" custLinFactNeighborX="8543" custLinFactNeighborY="3149"/>
      <dgm:spPr>
        <a:blipFill>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Znaczek — znacznik wyboru 1 z wypełnieniem pełnym"/>
        </a:ext>
      </dgm:extLst>
    </dgm:pt>
  </dgm:ptLst>
  <dgm:cxnLst>
    <dgm:cxn modelId="{598D0664-1344-4472-86BE-25B81ED73C38}" srcId="{B0B25A7E-B077-481A-84C8-F9ED399921B7}" destId="{CFEE0913-344A-4F41-A0EA-60AFCAE22FAE}" srcOrd="2" destOrd="0" parTransId="{1E415F53-530C-4332-868F-E9BAEFB629CA}" sibTransId="{8FF6607B-4986-4924-A3A0-F181D3CA391A}"/>
    <dgm:cxn modelId="{33411B49-18BF-4463-9232-2315D28E768A}" srcId="{B0B25A7E-B077-481A-84C8-F9ED399921B7}" destId="{E4458AA7-D68F-4311-B1C8-CE72805CAC66}" srcOrd="3" destOrd="0" parTransId="{C9B882AE-38BE-4BF8-8AFA-AEB5835CB26A}" sibTransId="{8203577D-53FA-48C1-8420-12437932EC74}"/>
    <dgm:cxn modelId="{7080DA6A-4B91-4C9C-A50F-FF1CAED82E36}" type="presOf" srcId="{31B9F027-D75A-45F9-B9D3-7CCC5D252BED}" destId="{B23520BD-BBE9-47B7-A392-16F63B4C4684}" srcOrd="0" destOrd="0" presId="urn:microsoft.com/office/officeart/2008/layout/PictureStrips"/>
    <dgm:cxn modelId="{4A18CAA7-5875-4CFE-A60E-E02F91C95666}" type="presOf" srcId="{E4458AA7-D68F-4311-B1C8-CE72805CAC66}" destId="{24EEF76A-A778-41A6-AED9-9DC5D2F4A7E4}" srcOrd="0" destOrd="0" presId="urn:microsoft.com/office/officeart/2008/layout/PictureStrips"/>
    <dgm:cxn modelId="{4A82EFB3-497E-46CA-AAB5-232E39183B58}" srcId="{B0B25A7E-B077-481A-84C8-F9ED399921B7}" destId="{1DA4C2E0-E1F5-4CB1-AF36-9AE032DAFE85}" srcOrd="0" destOrd="0" parTransId="{14F0F695-6ECF-4AE5-8A69-62B0BDCE0A90}" sibTransId="{F47E5022-A50E-460C-AD17-E143BB0989FD}"/>
    <dgm:cxn modelId="{4C20DED5-BA95-41B2-97B4-6EF6E013A742}" type="presOf" srcId="{CFEE0913-344A-4F41-A0EA-60AFCAE22FAE}" destId="{80F390FC-3638-493B-A3BB-F474C1A0D457}" srcOrd="0" destOrd="0" presId="urn:microsoft.com/office/officeart/2008/layout/PictureStrips"/>
    <dgm:cxn modelId="{30D894E4-0E1C-4FF1-800F-AA79AA8AB055}" type="presOf" srcId="{B0B25A7E-B077-481A-84C8-F9ED399921B7}" destId="{DA702A6E-7E8A-40BC-A33A-652580061AAB}" srcOrd="0" destOrd="0" presId="urn:microsoft.com/office/officeart/2008/layout/PictureStrips"/>
    <dgm:cxn modelId="{9C0BA6F7-61D9-40B6-BBCF-C9DFAC38DE21}" srcId="{B0B25A7E-B077-481A-84C8-F9ED399921B7}" destId="{31B9F027-D75A-45F9-B9D3-7CCC5D252BED}" srcOrd="1" destOrd="0" parTransId="{DA0BF3E1-D074-4AE3-94B9-A219B136E3EF}" sibTransId="{A2AE71BF-3AA0-456F-9A91-E849AC897D30}"/>
    <dgm:cxn modelId="{678587FF-25B7-4311-BD62-357CC8964BBD}" type="presOf" srcId="{1DA4C2E0-E1F5-4CB1-AF36-9AE032DAFE85}" destId="{1D0B164D-1EE3-43AF-BED1-8E5163B258AD}" srcOrd="0" destOrd="0" presId="urn:microsoft.com/office/officeart/2008/layout/PictureStrips"/>
    <dgm:cxn modelId="{9182BBF3-B9A8-4E88-BB17-5F895A077C74}" type="presParOf" srcId="{DA702A6E-7E8A-40BC-A33A-652580061AAB}" destId="{73EF7F6F-DFE2-4D93-A937-623385DDD231}" srcOrd="0" destOrd="0" presId="urn:microsoft.com/office/officeart/2008/layout/PictureStrips"/>
    <dgm:cxn modelId="{FB9C5F7A-6BF7-45D7-873E-08FCCF6DA325}" type="presParOf" srcId="{73EF7F6F-DFE2-4D93-A937-623385DDD231}" destId="{1D0B164D-1EE3-43AF-BED1-8E5163B258AD}" srcOrd="0" destOrd="0" presId="urn:microsoft.com/office/officeart/2008/layout/PictureStrips"/>
    <dgm:cxn modelId="{CE7AA5B2-F2F5-4505-BCB3-8E72B50E331F}" type="presParOf" srcId="{73EF7F6F-DFE2-4D93-A937-623385DDD231}" destId="{8B7B12D3-BE2D-44D7-A3A3-B78A5E6A30D6}" srcOrd="1" destOrd="0" presId="urn:microsoft.com/office/officeart/2008/layout/PictureStrips"/>
    <dgm:cxn modelId="{22773576-BF81-4C08-AAB2-C0536EF61193}" type="presParOf" srcId="{DA702A6E-7E8A-40BC-A33A-652580061AAB}" destId="{CCBAAE2A-3C74-436A-A433-578B9F1B592C}" srcOrd="1" destOrd="0" presId="urn:microsoft.com/office/officeart/2008/layout/PictureStrips"/>
    <dgm:cxn modelId="{4764597D-F651-42B6-9AE2-2CA49745C0E5}" type="presParOf" srcId="{DA702A6E-7E8A-40BC-A33A-652580061AAB}" destId="{32BA7EE6-50AD-4D17-AA13-07ECDB08DCCD}" srcOrd="2" destOrd="0" presId="urn:microsoft.com/office/officeart/2008/layout/PictureStrips"/>
    <dgm:cxn modelId="{BF6BE05A-E459-4A5C-BA46-51AD7FCEAD85}" type="presParOf" srcId="{32BA7EE6-50AD-4D17-AA13-07ECDB08DCCD}" destId="{B23520BD-BBE9-47B7-A392-16F63B4C4684}" srcOrd="0" destOrd="0" presId="urn:microsoft.com/office/officeart/2008/layout/PictureStrips"/>
    <dgm:cxn modelId="{53925A0B-5BBF-4B2F-B605-94A15AE90DE9}" type="presParOf" srcId="{32BA7EE6-50AD-4D17-AA13-07ECDB08DCCD}" destId="{3D762CF7-5A19-4C82-A8E1-F535F694F14B}" srcOrd="1" destOrd="0" presId="urn:microsoft.com/office/officeart/2008/layout/PictureStrips"/>
    <dgm:cxn modelId="{F1EC3957-CC75-437A-B57B-82459CA8BDC1}" type="presParOf" srcId="{DA702A6E-7E8A-40BC-A33A-652580061AAB}" destId="{7324E777-641E-4F39-8BED-D493B28E4E84}" srcOrd="3" destOrd="0" presId="urn:microsoft.com/office/officeart/2008/layout/PictureStrips"/>
    <dgm:cxn modelId="{F65A3F53-BA76-41F6-A440-F6A07FB72A0F}" type="presParOf" srcId="{DA702A6E-7E8A-40BC-A33A-652580061AAB}" destId="{3BC9BE53-8711-473F-9AD0-F578C4D9FECD}" srcOrd="4" destOrd="0" presId="urn:microsoft.com/office/officeart/2008/layout/PictureStrips"/>
    <dgm:cxn modelId="{3E65F66B-B0B0-48C8-AC5D-4A08C6A5DA8A}" type="presParOf" srcId="{3BC9BE53-8711-473F-9AD0-F578C4D9FECD}" destId="{80F390FC-3638-493B-A3BB-F474C1A0D457}" srcOrd="0" destOrd="0" presId="urn:microsoft.com/office/officeart/2008/layout/PictureStrips"/>
    <dgm:cxn modelId="{45D681DC-7BEB-4AF1-90C6-B55623306B48}" type="presParOf" srcId="{3BC9BE53-8711-473F-9AD0-F578C4D9FECD}" destId="{172BCAAA-607F-49C7-A18D-6354C9D2FC58}" srcOrd="1" destOrd="0" presId="urn:microsoft.com/office/officeart/2008/layout/PictureStrips"/>
    <dgm:cxn modelId="{012B5410-188A-4F0C-A212-4BA857D1F95A}" type="presParOf" srcId="{DA702A6E-7E8A-40BC-A33A-652580061AAB}" destId="{68BB2736-C838-44AE-BA98-066BC58858E4}" srcOrd="5" destOrd="0" presId="urn:microsoft.com/office/officeart/2008/layout/PictureStrips"/>
    <dgm:cxn modelId="{00DF9981-9D5F-4193-BF76-18A920B2ADB6}" type="presParOf" srcId="{DA702A6E-7E8A-40BC-A33A-652580061AAB}" destId="{5C45143D-1C39-421C-9B69-6CD74B3F1617}" srcOrd="6" destOrd="0" presId="urn:microsoft.com/office/officeart/2008/layout/PictureStrips"/>
    <dgm:cxn modelId="{5F360592-2223-4C11-B7FA-0ECA2CE55568}" type="presParOf" srcId="{5C45143D-1C39-421C-9B69-6CD74B3F1617}" destId="{24EEF76A-A778-41A6-AED9-9DC5D2F4A7E4}" srcOrd="0" destOrd="0" presId="urn:microsoft.com/office/officeart/2008/layout/PictureStrips"/>
    <dgm:cxn modelId="{420D62D0-969A-4821-B555-42BDD66770ED}" type="presParOf" srcId="{5C45143D-1C39-421C-9B69-6CD74B3F1617}" destId="{C78F638E-9C9E-4FAA-9CC4-05D283BD8934}"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6976434-6BF2-4807-B2FA-69BE7E0B8F1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7AE66D2B-C3C0-43B7-B9B0-9A25BF8048FB}">
      <dgm:prSet custT="1"/>
      <dgm:spPr>
        <a:ln w="28575">
          <a:solidFill>
            <a:schemeClr val="accent1"/>
          </a:solidFill>
        </a:ln>
      </dgm:spPr>
      <dgm:t>
        <a:bodyPr/>
        <a:lstStyle/>
        <a:p>
          <a:pPr algn="just"/>
          <a:r>
            <a:rPr lang="pl-PL" sz="1800" b="1"/>
            <a:t>13. Czy zabiegi ochrony roślin były przeprowadzane w odpowiednich warunkach (optymalna temperatura, wiatr poniżej 4m/s)?</a:t>
          </a:r>
          <a:endParaRPr lang="pl-PL" sz="1800"/>
        </a:p>
      </dgm:t>
    </dgm:pt>
    <dgm:pt modelId="{696C3A5D-238B-46BE-9085-A517223A30C8}" type="parTrans" cxnId="{11E65A49-DDD3-4325-8DCF-FF17F247C068}">
      <dgm:prSet/>
      <dgm:spPr/>
      <dgm:t>
        <a:bodyPr/>
        <a:lstStyle/>
        <a:p>
          <a:endParaRPr lang="pl-PL"/>
        </a:p>
      </dgm:t>
    </dgm:pt>
    <dgm:pt modelId="{60A38F13-77FB-4416-86A2-4227DA768FFD}" type="sibTrans" cxnId="{11E65A49-DDD3-4325-8DCF-FF17F247C068}">
      <dgm:prSet/>
      <dgm:spPr/>
      <dgm:t>
        <a:bodyPr/>
        <a:lstStyle/>
        <a:p>
          <a:endParaRPr lang="pl-PL"/>
        </a:p>
      </dgm:t>
    </dgm:pt>
    <dgm:pt modelId="{23142578-F4A1-4631-A97D-7E33E3177644}">
      <dgm:prSet custT="1"/>
      <dgm:spPr>
        <a:ln w="28575">
          <a:solidFill>
            <a:schemeClr val="accent1"/>
          </a:solidFill>
        </a:ln>
      </dgm:spPr>
      <dgm:t>
        <a:bodyPr/>
        <a:lstStyle/>
        <a:p>
          <a:pPr algn="just"/>
          <a:r>
            <a:rPr lang="pl-PL" sz="1800" b="1"/>
            <a:t>14. Czy przestrzega się rotacji substancji czynnych środków ochrony roślin wykorzystywanych do wykonywania zabiegów – jeśli jest to możliwe? </a:t>
          </a:r>
          <a:endParaRPr lang="pl-PL" sz="1800"/>
        </a:p>
      </dgm:t>
    </dgm:pt>
    <dgm:pt modelId="{7241B81A-C70E-4819-B8E4-A4AABC5B0DD7}" type="parTrans" cxnId="{8DADA121-6437-4893-B3A8-B21E831AFCA9}">
      <dgm:prSet/>
      <dgm:spPr/>
      <dgm:t>
        <a:bodyPr/>
        <a:lstStyle/>
        <a:p>
          <a:endParaRPr lang="pl-PL"/>
        </a:p>
      </dgm:t>
    </dgm:pt>
    <dgm:pt modelId="{50C62DA5-DFF5-47D3-AD65-FA6EDF1F099D}" type="sibTrans" cxnId="{8DADA121-6437-4893-B3A8-B21E831AFCA9}">
      <dgm:prSet/>
      <dgm:spPr/>
      <dgm:t>
        <a:bodyPr/>
        <a:lstStyle/>
        <a:p>
          <a:endParaRPr lang="pl-PL"/>
        </a:p>
      </dgm:t>
    </dgm:pt>
    <dgm:pt modelId="{3A3FCAFC-5BC8-4245-BC27-16B88D0A3FD5}">
      <dgm:prSet custT="1"/>
      <dgm:spPr>
        <a:ln w="28575">
          <a:solidFill>
            <a:schemeClr val="accent1"/>
          </a:solidFill>
        </a:ln>
      </dgm:spPr>
      <dgm:t>
        <a:bodyPr/>
        <a:lstStyle/>
        <a:p>
          <a:pPr algn="l"/>
          <a:r>
            <a:rPr lang="pl-PL" sz="1800" b="1"/>
            <a:t>15. Czy producent ogranicza liczbę zabiegów i ilość stosowanych środków ochrony roślin do niezbędnego minimum ?</a:t>
          </a:r>
          <a:endParaRPr lang="pl-PL" sz="1800"/>
        </a:p>
      </dgm:t>
    </dgm:pt>
    <dgm:pt modelId="{395944B1-E464-4D01-99B1-B2994436038B}" type="parTrans" cxnId="{9CCB2D8B-FED1-4A99-B787-7138632FD2A7}">
      <dgm:prSet/>
      <dgm:spPr/>
      <dgm:t>
        <a:bodyPr/>
        <a:lstStyle/>
        <a:p>
          <a:endParaRPr lang="pl-PL"/>
        </a:p>
      </dgm:t>
    </dgm:pt>
    <dgm:pt modelId="{895DE229-8003-45A2-85FA-BADFCA7754EA}" type="sibTrans" cxnId="{9CCB2D8B-FED1-4A99-B787-7138632FD2A7}">
      <dgm:prSet/>
      <dgm:spPr/>
      <dgm:t>
        <a:bodyPr/>
        <a:lstStyle/>
        <a:p>
          <a:endParaRPr lang="pl-PL"/>
        </a:p>
      </dgm:t>
    </dgm:pt>
    <dgm:pt modelId="{9D5E49EA-53A2-4267-8C52-FD0D22749F20}">
      <dgm:prSet custT="1"/>
      <dgm:spPr>
        <a:ln w="28575">
          <a:solidFill>
            <a:schemeClr val="accent1"/>
          </a:solidFill>
        </a:ln>
      </dgm:spPr>
      <dgm:t>
        <a:bodyPr/>
        <a:lstStyle/>
        <a:p>
          <a:pPr algn="just"/>
          <a:r>
            <a:rPr lang="pl-PL" sz="1800" b="1"/>
            <a:t>20. Czy nie są przekraczane dawki oraz maksymalna liczba zabiegów </a:t>
          </a:r>
          <a:br>
            <a:rPr lang="pl-PL" sz="1800" b="1"/>
          </a:br>
          <a:r>
            <a:rPr lang="pl-PL" sz="1800" b="1"/>
            <a:t>w sezonie wegetacyjnym określona w etykiecie środka ochrony roślin?</a:t>
          </a:r>
          <a:endParaRPr lang="pl-PL" sz="1800"/>
        </a:p>
      </dgm:t>
    </dgm:pt>
    <dgm:pt modelId="{0CD3F340-C43B-4043-8106-D8F45B7C0326}" type="parTrans" cxnId="{80181845-B1B5-4E3F-A828-FA9224914179}">
      <dgm:prSet/>
      <dgm:spPr/>
      <dgm:t>
        <a:bodyPr/>
        <a:lstStyle/>
        <a:p>
          <a:endParaRPr lang="pl-PL"/>
        </a:p>
      </dgm:t>
    </dgm:pt>
    <dgm:pt modelId="{04812DAE-8241-41CC-915F-F804D12876A1}" type="sibTrans" cxnId="{80181845-B1B5-4E3F-A828-FA9224914179}">
      <dgm:prSet/>
      <dgm:spPr/>
      <dgm:t>
        <a:bodyPr/>
        <a:lstStyle/>
        <a:p>
          <a:endParaRPr lang="pl-PL"/>
        </a:p>
      </dgm:t>
    </dgm:pt>
    <dgm:pt modelId="{69ABC5A6-2805-4F83-9961-86E688E3167C}" type="pres">
      <dgm:prSet presAssocID="{76976434-6BF2-4807-B2FA-69BE7E0B8F12}" presName="Name0" presStyleCnt="0">
        <dgm:presLayoutVars>
          <dgm:dir/>
          <dgm:resizeHandles val="exact"/>
        </dgm:presLayoutVars>
      </dgm:prSet>
      <dgm:spPr/>
    </dgm:pt>
    <dgm:pt modelId="{FBE6643B-937D-48FF-9317-0FEF0D46FCA2}" type="pres">
      <dgm:prSet presAssocID="{7AE66D2B-C3C0-43B7-B9B0-9A25BF8048FB}" presName="composite" presStyleCnt="0"/>
      <dgm:spPr/>
    </dgm:pt>
    <dgm:pt modelId="{CA3D1E9F-0246-4679-8C1D-8E309569C299}" type="pres">
      <dgm:prSet presAssocID="{7AE66D2B-C3C0-43B7-B9B0-9A25BF8048FB}" presName="rect1" presStyleLbl="trAlignAcc1" presStyleIdx="0" presStyleCnt="4" custScaleX="101451">
        <dgm:presLayoutVars>
          <dgm:bulletEnabled val="1"/>
        </dgm:presLayoutVars>
      </dgm:prSet>
      <dgm:spPr/>
    </dgm:pt>
    <dgm:pt modelId="{483C72AD-FF8D-4381-8E61-6410500A7874}" type="pres">
      <dgm:prSet presAssocID="{7AE66D2B-C3C0-43B7-B9B0-9A25BF8048FB}" presName="rect2" presStyleLbl="fgImgPlace1" presStyleIdx="0" presStyleCnt="4" custScaleY="6615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ietrznie z wypełnieniem pełnym"/>
        </a:ext>
      </dgm:extLst>
    </dgm:pt>
    <dgm:pt modelId="{F3A05305-824C-4D5E-A849-8187CC8B5487}" type="pres">
      <dgm:prSet presAssocID="{60A38F13-77FB-4416-86A2-4227DA768FFD}" presName="sibTrans" presStyleCnt="0"/>
      <dgm:spPr/>
    </dgm:pt>
    <dgm:pt modelId="{0E155847-738F-4431-A82D-D99775C696E8}" type="pres">
      <dgm:prSet presAssocID="{23142578-F4A1-4631-A97D-7E33E3177644}" presName="composite" presStyleCnt="0"/>
      <dgm:spPr/>
    </dgm:pt>
    <dgm:pt modelId="{4813EFF4-8907-4FAF-9B7D-D811B65F1125}" type="pres">
      <dgm:prSet presAssocID="{23142578-F4A1-4631-A97D-7E33E3177644}" presName="rect1" presStyleLbl="trAlignAcc1" presStyleIdx="1" presStyleCnt="4">
        <dgm:presLayoutVars>
          <dgm:bulletEnabled val="1"/>
        </dgm:presLayoutVars>
      </dgm:prSet>
      <dgm:spPr/>
    </dgm:pt>
    <dgm:pt modelId="{33917BCA-4E1D-48EB-8DF7-0A4482C42723}" type="pres">
      <dgm:prSet presAssocID="{23142578-F4A1-4631-A97D-7E33E3177644}" presName="rect2" presStyleLbl="fgImgPlace1" presStyleIdx="1" presStyleCnt="4" custScaleY="71271" custLinFactNeighborX="8207" custLinFactNeighborY="4405"/>
      <dgm:spPr>
        <a:blipFill>
          <a:blip xmlns:r="http://schemas.openxmlformats.org/officeDocument/2006/relationships" r:embed="rId3">
            <a:extLst>
              <a:ext uri="{96DAC541-7B7A-43D3-8B79-37D633B846F1}">
                <asvg:svgBlip xmlns:asvg="http://schemas.microsoft.com/office/drawing/2016/SVG/main" r:embed="rId4"/>
              </a:ext>
            </a:extLst>
          </a:blip>
          <a:srcRect/>
          <a:stretch>
            <a:fillRect l="-3000" r="-3000"/>
          </a:stretch>
        </a:blipFill>
      </dgm:spPr>
      <dgm:extLst>
        <a:ext uri="{E40237B7-FDA0-4F09-8148-C483321AD2D9}">
          <dgm14:cNvPr xmlns:dgm14="http://schemas.microsoft.com/office/drawing/2010/diagram" id="0" name="" descr="Kółka ze strzałkami z wypełnieniem pełnym"/>
        </a:ext>
      </dgm:extLst>
    </dgm:pt>
    <dgm:pt modelId="{FFA3AFB8-6D15-48C6-BE22-687C135AB732}" type="pres">
      <dgm:prSet presAssocID="{50C62DA5-DFF5-47D3-AD65-FA6EDF1F099D}" presName="sibTrans" presStyleCnt="0"/>
      <dgm:spPr/>
    </dgm:pt>
    <dgm:pt modelId="{90BCBEC8-F194-49F8-BDC3-8D92A994F943}" type="pres">
      <dgm:prSet presAssocID="{3A3FCAFC-5BC8-4245-BC27-16B88D0A3FD5}" presName="composite" presStyleCnt="0"/>
      <dgm:spPr/>
    </dgm:pt>
    <dgm:pt modelId="{30AC463F-D76C-4845-B1D8-4AE410DEAC85}" type="pres">
      <dgm:prSet presAssocID="{3A3FCAFC-5BC8-4245-BC27-16B88D0A3FD5}" presName="rect1" presStyleLbl="trAlignAcc1" presStyleIdx="2" presStyleCnt="4">
        <dgm:presLayoutVars>
          <dgm:bulletEnabled val="1"/>
        </dgm:presLayoutVars>
      </dgm:prSet>
      <dgm:spPr/>
    </dgm:pt>
    <dgm:pt modelId="{54E5B3F8-B365-4CAE-8D9D-5FB2012781CE}" type="pres">
      <dgm:prSet presAssocID="{3A3FCAFC-5BC8-4245-BC27-16B88D0A3FD5}" presName="rect2" presStyleLbl="fgImgPlace1" presStyleIdx="2" presStyleCnt="4" custScaleY="61354"/>
      <dgm:spPr>
        <a:blipFill>
          <a:blip xmlns:r="http://schemas.openxmlformats.org/officeDocument/2006/relationships" r:embed="rId5">
            <a:extLst>
              <a:ext uri="{96DAC541-7B7A-43D3-8B79-37D633B846F1}">
                <asvg:svgBlip xmlns:asvg="http://schemas.microsoft.com/office/drawing/2016/SVG/main" r:embed="rId6"/>
              </a:ext>
            </a:extLst>
          </a:blip>
          <a:srcRect/>
          <a:stretch>
            <a:fillRect t="-4000" b="-4000"/>
          </a:stretch>
        </a:blipFill>
      </dgm:spPr>
      <dgm:extLst>
        <a:ext uri="{E40237B7-FDA0-4F09-8148-C483321AD2D9}">
          <dgm14:cNvPr xmlns:dgm14="http://schemas.microsoft.com/office/drawing/2010/diagram" id="0" name="" descr="Znacznik wyboru z wypełnieniem pełnym"/>
        </a:ext>
      </dgm:extLst>
    </dgm:pt>
    <dgm:pt modelId="{9C28B9A3-D591-4DB9-81D9-33A913963416}" type="pres">
      <dgm:prSet presAssocID="{895DE229-8003-45A2-85FA-BADFCA7754EA}" presName="sibTrans" presStyleCnt="0"/>
      <dgm:spPr/>
    </dgm:pt>
    <dgm:pt modelId="{CF032532-A4DE-4298-98D7-76FC92280A1F}" type="pres">
      <dgm:prSet presAssocID="{9D5E49EA-53A2-4267-8C52-FD0D22749F20}" presName="composite" presStyleCnt="0"/>
      <dgm:spPr/>
    </dgm:pt>
    <dgm:pt modelId="{5E0ACAFD-CA48-426C-B95E-435CF4ABD850}" type="pres">
      <dgm:prSet presAssocID="{9D5E49EA-53A2-4267-8C52-FD0D22749F20}" presName="rect1" presStyleLbl="trAlignAcc1" presStyleIdx="3" presStyleCnt="4">
        <dgm:presLayoutVars>
          <dgm:bulletEnabled val="1"/>
        </dgm:presLayoutVars>
      </dgm:prSet>
      <dgm:spPr/>
    </dgm:pt>
    <dgm:pt modelId="{7781BD8D-24CB-4288-8396-7BCFC8C5C605}" type="pres">
      <dgm:prSet presAssocID="{9D5E49EA-53A2-4267-8C52-FD0D22749F20}" presName="rect2" presStyleLbl="fgImgPlace1" presStyleIdx="3" presStyleCnt="4" custScaleY="69430"/>
      <dgm:spPr>
        <a:blipFill>
          <a:blip xmlns:r="http://schemas.openxmlformats.org/officeDocument/2006/relationships" r:embed="rId7">
            <a:extLst>
              <a:ext uri="{96DAC541-7B7A-43D3-8B79-37D633B846F1}">
                <asvg:svgBlip xmlns:asvg="http://schemas.microsoft.com/office/drawing/2016/SVG/main" r:embed="rId8"/>
              </a:ext>
            </a:extLst>
          </a:blip>
          <a:srcRect/>
          <a:stretch>
            <a:fillRect l="-2000" r="-2000"/>
          </a:stretch>
        </a:blipFill>
      </dgm:spPr>
      <dgm:extLst>
        <a:ext uri="{E40237B7-FDA0-4F09-8148-C483321AD2D9}">
          <dgm14:cNvPr xmlns:dgm14="http://schemas.microsoft.com/office/drawing/2010/diagram" id="0" name="" descr="Zlewka z wypełnieniem pełnym"/>
        </a:ext>
      </dgm:extLst>
    </dgm:pt>
  </dgm:ptLst>
  <dgm:cxnLst>
    <dgm:cxn modelId="{0A1E1205-E057-4DE5-860A-E0DF9A15D0B7}" type="presOf" srcId="{7AE66D2B-C3C0-43B7-B9B0-9A25BF8048FB}" destId="{CA3D1E9F-0246-4679-8C1D-8E309569C299}" srcOrd="0" destOrd="0" presId="urn:microsoft.com/office/officeart/2008/layout/PictureStrips"/>
    <dgm:cxn modelId="{8DADA121-6437-4893-B3A8-B21E831AFCA9}" srcId="{76976434-6BF2-4807-B2FA-69BE7E0B8F12}" destId="{23142578-F4A1-4631-A97D-7E33E3177644}" srcOrd="1" destOrd="0" parTransId="{7241B81A-C70E-4819-B8E4-A4AABC5B0DD7}" sibTransId="{50C62DA5-DFF5-47D3-AD65-FA6EDF1F099D}"/>
    <dgm:cxn modelId="{80181845-B1B5-4E3F-A828-FA9224914179}" srcId="{76976434-6BF2-4807-B2FA-69BE7E0B8F12}" destId="{9D5E49EA-53A2-4267-8C52-FD0D22749F20}" srcOrd="3" destOrd="0" parTransId="{0CD3F340-C43B-4043-8106-D8F45B7C0326}" sibTransId="{04812DAE-8241-41CC-915F-F804D12876A1}"/>
    <dgm:cxn modelId="{4EC17267-4328-4081-98E4-0F697C8D209E}" type="presOf" srcId="{76976434-6BF2-4807-B2FA-69BE7E0B8F12}" destId="{69ABC5A6-2805-4F83-9961-86E688E3167C}" srcOrd="0" destOrd="0" presId="urn:microsoft.com/office/officeart/2008/layout/PictureStrips"/>
    <dgm:cxn modelId="{11E65A49-DDD3-4325-8DCF-FF17F247C068}" srcId="{76976434-6BF2-4807-B2FA-69BE7E0B8F12}" destId="{7AE66D2B-C3C0-43B7-B9B0-9A25BF8048FB}" srcOrd="0" destOrd="0" parTransId="{696C3A5D-238B-46BE-9085-A517223A30C8}" sibTransId="{60A38F13-77FB-4416-86A2-4227DA768FFD}"/>
    <dgm:cxn modelId="{9CCB2D8B-FED1-4A99-B787-7138632FD2A7}" srcId="{76976434-6BF2-4807-B2FA-69BE7E0B8F12}" destId="{3A3FCAFC-5BC8-4245-BC27-16B88D0A3FD5}" srcOrd="2" destOrd="0" parTransId="{395944B1-E464-4D01-99B1-B2994436038B}" sibTransId="{895DE229-8003-45A2-85FA-BADFCA7754EA}"/>
    <dgm:cxn modelId="{418DF293-F4E6-40C4-9D9C-8AAB93445A39}" type="presOf" srcId="{9D5E49EA-53A2-4267-8C52-FD0D22749F20}" destId="{5E0ACAFD-CA48-426C-B95E-435CF4ABD850}" srcOrd="0" destOrd="0" presId="urn:microsoft.com/office/officeart/2008/layout/PictureStrips"/>
    <dgm:cxn modelId="{8E7E6CDC-156A-4B55-A277-55C47B01E8A3}" type="presOf" srcId="{3A3FCAFC-5BC8-4245-BC27-16B88D0A3FD5}" destId="{30AC463F-D76C-4845-B1D8-4AE410DEAC85}" srcOrd="0" destOrd="0" presId="urn:microsoft.com/office/officeart/2008/layout/PictureStrips"/>
    <dgm:cxn modelId="{938945EC-0F1B-4449-9229-19683C7339FE}" type="presOf" srcId="{23142578-F4A1-4631-A97D-7E33E3177644}" destId="{4813EFF4-8907-4FAF-9B7D-D811B65F1125}" srcOrd="0" destOrd="0" presId="urn:microsoft.com/office/officeart/2008/layout/PictureStrips"/>
    <dgm:cxn modelId="{8CBE8FF6-B114-4529-B2CC-F930427AD99A}" type="presParOf" srcId="{69ABC5A6-2805-4F83-9961-86E688E3167C}" destId="{FBE6643B-937D-48FF-9317-0FEF0D46FCA2}" srcOrd="0" destOrd="0" presId="urn:microsoft.com/office/officeart/2008/layout/PictureStrips"/>
    <dgm:cxn modelId="{2A821AB8-DD1C-42BB-81F0-1D8C2498318E}" type="presParOf" srcId="{FBE6643B-937D-48FF-9317-0FEF0D46FCA2}" destId="{CA3D1E9F-0246-4679-8C1D-8E309569C299}" srcOrd="0" destOrd="0" presId="urn:microsoft.com/office/officeart/2008/layout/PictureStrips"/>
    <dgm:cxn modelId="{753634B8-0838-4A7A-8BAC-430A95B7ED05}" type="presParOf" srcId="{FBE6643B-937D-48FF-9317-0FEF0D46FCA2}" destId="{483C72AD-FF8D-4381-8E61-6410500A7874}" srcOrd="1" destOrd="0" presId="urn:microsoft.com/office/officeart/2008/layout/PictureStrips"/>
    <dgm:cxn modelId="{8DBD8811-7A56-42DD-8AB1-D338968A299C}" type="presParOf" srcId="{69ABC5A6-2805-4F83-9961-86E688E3167C}" destId="{F3A05305-824C-4D5E-A849-8187CC8B5487}" srcOrd="1" destOrd="0" presId="urn:microsoft.com/office/officeart/2008/layout/PictureStrips"/>
    <dgm:cxn modelId="{9C1A3321-AA67-4B7A-AC8C-BDC6B467D00E}" type="presParOf" srcId="{69ABC5A6-2805-4F83-9961-86E688E3167C}" destId="{0E155847-738F-4431-A82D-D99775C696E8}" srcOrd="2" destOrd="0" presId="urn:microsoft.com/office/officeart/2008/layout/PictureStrips"/>
    <dgm:cxn modelId="{469B377A-D7DF-43EA-9215-93A67BC78B55}" type="presParOf" srcId="{0E155847-738F-4431-A82D-D99775C696E8}" destId="{4813EFF4-8907-4FAF-9B7D-D811B65F1125}" srcOrd="0" destOrd="0" presId="urn:microsoft.com/office/officeart/2008/layout/PictureStrips"/>
    <dgm:cxn modelId="{F2491C5A-8EDC-4FF3-9E4D-FC4798329BFF}" type="presParOf" srcId="{0E155847-738F-4431-A82D-D99775C696E8}" destId="{33917BCA-4E1D-48EB-8DF7-0A4482C42723}" srcOrd="1" destOrd="0" presId="urn:microsoft.com/office/officeart/2008/layout/PictureStrips"/>
    <dgm:cxn modelId="{F027E75A-AEAD-4D78-9064-C69BE9378D6A}" type="presParOf" srcId="{69ABC5A6-2805-4F83-9961-86E688E3167C}" destId="{FFA3AFB8-6D15-48C6-BE22-687C135AB732}" srcOrd="3" destOrd="0" presId="urn:microsoft.com/office/officeart/2008/layout/PictureStrips"/>
    <dgm:cxn modelId="{D3723651-8806-44CA-B51A-6E553DAB7398}" type="presParOf" srcId="{69ABC5A6-2805-4F83-9961-86E688E3167C}" destId="{90BCBEC8-F194-49F8-BDC3-8D92A994F943}" srcOrd="4" destOrd="0" presId="urn:microsoft.com/office/officeart/2008/layout/PictureStrips"/>
    <dgm:cxn modelId="{2DED8C76-92EE-4B0D-966F-5B0B400FF552}" type="presParOf" srcId="{90BCBEC8-F194-49F8-BDC3-8D92A994F943}" destId="{30AC463F-D76C-4845-B1D8-4AE410DEAC85}" srcOrd="0" destOrd="0" presId="urn:microsoft.com/office/officeart/2008/layout/PictureStrips"/>
    <dgm:cxn modelId="{9777FDEC-2198-4304-9C72-8ECDBCD40B6F}" type="presParOf" srcId="{90BCBEC8-F194-49F8-BDC3-8D92A994F943}" destId="{54E5B3F8-B365-4CAE-8D9D-5FB2012781CE}" srcOrd="1" destOrd="0" presId="urn:microsoft.com/office/officeart/2008/layout/PictureStrips"/>
    <dgm:cxn modelId="{FDA59AB4-3C07-4D4D-B279-32FB7696E071}" type="presParOf" srcId="{69ABC5A6-2805-4F83-9961-86E688E3167C}" destId="{9C28B9A3-D591-4DB9-81D9-33A913963416}" srcOrd="5" destOrd="0" presId="urn:microsoft.com/office/officeart/2008/layout/PictureStrips"/>
    <dgm:cxn modelId="{C49FA7A0-FF56-46BF-ABC5-B08F9E3BA64F}" type="presParOf" srcId="{69ABC5A6-2805-4F83-9961-86E688E3167C}" destId="{CF032532-A4DE-4298-98D7-76FC92280A1F}" srcOrd="6" destOrd="0" presId="urn:microsoft.com/office/officeart/2008/layout/PictureStrips"/>
    <dgm:cxn modelId="{048DE457-FCAD-41B8-B154-DE91BA8FE4FC}" type="presParOf" srcId="{CF032532-A4DE-4298-98D7-76FC92280A1F}" destId="{5E0ACAFD-CA48-426C-B95E-435CF4ABD850}" srcOrd="0" destOrd="0" presId="urn:microsoft.com/office/officeart/2008/layout/PictureStrips"/>
    <dgm:cxn modelId="{F6169413-0848-4E10-BDA7-0C1595542C36}" type="presParOf" srcId="{CF032532-A4DE-4298-98D7-76FC92280A1F}" destId="{7781BD8D-24CB-4288-8396-7BCFC8C5C605}"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662EA3-058F-4E37-BFE6-BF719CD8FCB1}" type="doc">
      <dgm:prSet loTypeId="urn:microsoft.com/office/officeart/2005/8/layout/pyramid2" loCatId="pyramid" qsTypeId="urn:microsoft.com/office/officeart/2005/8/quickstyle/simple1" qsCatId="simple" csTypeId="urn:microsoft.com/office/officeart/2005/8/colors/accent1_2" csCatId="accent1"/>
      <dgm:spPr/>
      <dgm:t>
        <a:bodyPr/>
        <a:lstStyle/>
        <a:p>
          <a:endParaRPr lang="pl-PL"/>
        </a:p>
      </dgm:t>
    </dgm:pt>
    <dgm:pt modelId="{1EE845FC-DEC7-4C42-8DB7-3C6F32868734}">
      <dgm:prSet custT="1"/>
      <dgm:spPr/>
      <dgm:t>
        <a:bodyPr/>
        <a:lstStyle/>
        <a:p>
          <a:r>
            <a:rPr lang="pl-PL" sz="1800" b="1"/>
            <a:t>opłacalność</a:t>
          </a:r>
          <a:r>
            <a:rPr lang="pl-PL" sz="1800"/>
            <a:t>, </a:t>
          </a:r>
        </a:p>
      </dgm:t>
    </dgm:pt>
    <dgm:pt modelId="{5E93CE84-34A5-4AEB-B208-35852EAC772E}" type="parTrans" cxnId="{CDAFC0C6-4D6C-405F-BE97-E441DD1796F4}">
      <dgm:prSet/>
      <dgm:spPr/>
      <dgm:t>
        <a:bodyPr/>
        <a:lstStyle/>
        <a:p>
          <a:endParaRPr lang="pl-PL"/>
        </a:p>
      </dgm:t>
    </dgm:pt>
    <dgm:pt modelId="{B5106BE5-C0B1-40B5-852D-3F10E56C45CA}" type="sibTrans" cxnId="{CDAFC0C6-4D6C-405F-BE97-E441DD1796F4}">
      <dgm:prSet/>
      <dgm:spPr/>
      <dgm:t>
        <a:bodyPr/>
        <a:lstStyle/>
        <a:p>
          <a:endParaRPr lang="pl-PL"/>
        </a:p>
      </dgm:t>
    </dgm:pt>
    <dgm:pt modelId="{BC213990-8258-4F04-B42D-55CECFB40182}">
      <dgm:prSet custT="1"/>
      <dgm:spPr/>
      <dgm:t>
        <a:bodyPr/>
        <a:lstStyle/>
        <a:p>
          <a:r>
            <a:rPr lang="pl-PL" sz="1800" b="1"/>
            <a:t>zdrowie ludzi</a:t>
          </a:r>
          <a:r>
            <a:rPr lang="pl-PL" sz="1700"/>
            <a:t>,</a:t>
          </a:r>
        </a:p>
      </dgm:t>
    </dgm:pt>
    <dgm:pt modelId="{E5D71721-DC71-43FD-8596-C6CB4E09059B}" type="parTrans" cxnId="{7BD165A4-5AF7-4486-8063-BD2BAF31C4A1}">
      <dgm:prSet/>
      <dgm:spPr/>
      <dgm:t>
        <a:bodyPr/>
        <a:lstStyle/>
        <a:p>
          <a:endParaRPr lang="pl-PL"/>
        </a:p>
      </dgm:t>
    </dgm:pt>
    <dgm:pt modelId="{9095D0D2-D65A-44B8-B5D3-2FE75F5C2F56}" type="sibTrans" cxnId="{7BD165A4-5AF7-4486-8063-BD2BAF31C4A1}">
      <dgm:prSet/>
      <dgm:spPr/>
      <dgm:t>
        <a:bodyPr/>
        <a:lstStyle/>
        <a:p>
          <a:endParaRPr lang="pl-PL"/>
        </a:p>
      </dgm:t>
    </dgm:pt>
    <dgm:pt modelId="{5AA43AC2-073A-452E-AE3D-1B70DF9CCFB7}">
      <dgm:prSet custT="1"/>
      <dgm:spPr/>
      <dgm:t>
        <a:bodyPr/>
        <a:lstStyle/>
        <a:p>
          <a:r>
            <a:rPr lang="pl-PL" sz="1800" b="1"/>
            <a:t>ochronę środowiska</a:t>
          </a:r>
          <a:r>
            <a:rPr lang="pl-PL" sz="1800"/>
            <a:t>. </a:t>
          </a:r>
        </a:p>
      </dgm:t>
    </dgm:pt>
    <dgm:pt modelId="{A41430CC-9CC3-451C-932F-92FC0A4E5341}" type="parTrans" cxnId="{A11F3885-FD00-456B-9E60-7B4BB653296D}">
      <dgm:prSet/>
      <dgm:spPr/>
      <dgm:t>
        <a:bodyPr/>
        <a:lstStyle/>
        <a:p>
          <a:endParaRPr lang="pl-PL"/>
        </a:p>
      </dgm:t>
    </dgm:pt>
    <dgm:pt modelId="{1B8EBE9A-97E2-4B16-A182-884FB4DFB56B}" type="sibTrans" cxnId="{A11F3885-FD00-456B-9E60-7B4BB653296D}">
      <dgm:prSet/>
      <dgm:spPr/>
      <dgm:t>
        <a:bodyPr/>
        <a:lstStyle/>
        <a:p>
          <a:endParaRPr lang="pl-PL"/>
        </a:p>
      </dgm:t>
    </dgm:pt>
    <dgm:pt modelId="{7309111A-9D63-4058-8A64-DA502BED9F35}" type="pres">
      <dgm:prSet presAssocID="{37662EA3-058F-4E37-BFE6-BF719CD8FCB1}" presName="compositeShape" presStyleCnt="0">
        <dgm:presLayoutVars>
          <dgm:dir/>
          <dgm:resizeHandles/>
        </dgm:presLayoutVars>
      </dgm:prSet>
      <dgm:spPr/>
    </dgm:pt>
    <dgm:pt modelId="{DEF890B6-87F8-49AB-A6D9-F11BC6D4F1E3}" type="pres">
      <dgm:prSet presAssocID="{37662EA3-058F-4E37-BFE6-BF719CD8FCB1}" presName="pyramid" presStyleLbl="node1" presStyleIdx="0" presStyleCnt="1"/>
      <dgm:spPr/>
    </dgm:pt>
    <dgm:pt modelId="{46B313E3-3BF6-48EF-8413-0328EE5672B6}" type="pres">
      <dgm:prSet presAssocID="{37662EA3-058F-4E37-BFE6-BF719CD8FCB1}" presName="theList" presStyleCnt="0"/>
      <dgm:spPr/>
    </dgm:pt>
    <dgm:pt modelId="{867DCC4E-B331-48EB-9F70-17ED2EF9009B}" type="pres">
      <dgm:prSet presAssocID="{1EE845FC-DEC7-4C42-8DB7-3C6F32868734}" presName="aNode" presStyleLbl="fgAcc1" presStyleIdx="0" presStyleCnt="3">
        <dgm:presLayoutVars>
          <dgm:bulletEnabled val="1"/>
        </dgm:presLayoutVars>
      </dgm:prSet>
      <dgm:spPr/>
    </dgm:pt>
    <dgm:pt modelId="{BF5F3B54-8551-4E9E-885F-9FD6BFF9E53C}" type="pres">
      <dgm:prSet presAssocID="{1EE845FC-DEC7-4C42-8DB7-3C6F32868734}" presName="aSpace" presStyleCnt="0"/>
      <dgm:spPr/>
    </dgm:pt>
    <dgm:pt modelId="{F12333D9-1D2E-418D-9319-9B41CC54B78E}" type="pres">
      <dgm:prSet presAssocID="{BC213990-8258-4F04-B42D-55CECFB40182}" presName="aNode" presStyleLbl="fgAcc1" presStyleIdx="1" presStyleCnt="3">
        <dgm:presLayoutVars>
          <dgm:bulletEnabled val="1"/>
        </dgm:presLayoutVars>
      </dgm:prSet>
      <dgm:spPr/>
    </dgm:pt>
    <dgm:pt modelId="{A187F8CE-B5E1-4458-B60B-12C7C54B29E7}" type="pres">
      <dgm:prSet presAssocID="{BC213990-8258-4F04-B42D-55CECFB40182}" presName="aSpace" presStyleCnt="0"/>
      <dgm:spPr/>
    </dgm:pt>
    <dgm:pt modelId="{A4693714-8175-4DDF-96FC-E536B976A760}" type="pres">
      <dgm:prSet presAssocID="{5AA43AC2-073A-452E-AE3D-1B70DF9CCFB7}" presName="aNode" presStyleLbl="fgAcc1" presStyleIdx="2" presStyleCnt="3">
        <dgm:presLayoutVars>
          <dgm:bulletEnabled val="1"/>
        </dgm:presLayoutVars>
      </dgm:prSet>
      <dgm:spPr/>
    </dgm:pt>
    <dgm:pt modelId="{DD2044A9-5BB9-48FF-AA66-AE9FDD30C2B3}" type="pres">
      <dgm:prSet presAssocID="{5AA43AC2-073A-452E-AE3D-1B70DF9CCFB7}" presName="aSpace" presStyleCnt="0"/>
      <dgm:spPr/>
    </dgm:pt>
  </dgm:ptLst>
  <dgm:cxnLst>
    <dgm:cxn modelId="{7CFCEF17-19D5-492A-886D-D4DDFF72376D}" type="presOf" srcId="{37662EA3-058F-4E37-BFE6-BF719CD8FCB1}" destId="{7309111A-9D63-4058-8A64-DA502BED9F35}" srcOrd="0" destOrd="0" presId="urn:microsoft.com/office/officeart/2005/8/layout/pyramid2"/>
    <dgm:cxn modelId="{4049481C-7415-4F6A-81A2-B4D9751A61DB}" type="presOf" srcId="{1EE845FC-DEC7-4C42-8DB7-3C6F32868734}" destId="{867DCC4E-B331-48EB-9F70-17ED2EF9009B}" srcOrd="0" destOrd="0" presId="urn:microsoft.com/office/officeart/2005/8/layout/pyramid2"/>
    <dgm:cxn modelId="{F38E811C-D263-4354-867C-8094DE8CCC74}" type="presOf" srcId="{BC213990-8258-4F04-B42D-55CECFB40182}" destId="{F12333D9-1D2E-418D-9319-9B41CC54B78E}" srcOrd="0" destOrd="0" presId="urn:microsoft.com/office/officeart/2005/8/layout/pyramid2"/>
    <dgm:cxn modelId="{A11F3885-FD00-456B-9E60-7B4BB653296D}" srcId="{37662EA3-058F-4E37-BFE6-BF719CD8FCB1}" destId="{5AA43AC2-073A-452E-AE3D-1B70DF9CCFB7}" srcOrd="2" destOrd="0" parTransId="{A41430CC-9CC3-451C-932F-92FC0A4E5341}" sibTransId="{1B8EBE9A-97E2-4B16-A182-884FB4DFB56B}"/>
    <dgm:cxn modelId="{F008288E-CC11-4B1D-B18A-6C371FFE3A13}" type="presOf" srcId="{5AA43AC2-073A-452E-AE3D-1B70DF9CCFB7}" destId="{A4693714-8175-4DDF-96FC-E536B976A760}" srcOrd="0" destOrd="0" presId="urn:microsoft.com/office/officeart/2005/8/layout/pyramid2"/>
    <dgm:cxn modelId="{7BD165A4-5AF7-4486-8063-BD2BAF31C4A1}" srcId="{37662EA3-058F-4E37-BFE6-BF719CD8FCB1}" destId="{BC213990-8258-4F04-B42D-55CECFB40182}" srcOrd="1" destOrd="0" parTransId="{E5D71721-DC71-43FD-8596-C6CB4E09059B}" sibTransId="{9095D0D2-D65A-44B8-B5D3-2FE75F5C2F56}"/>
    <dgm:cxn modelId="{CDAFC0C6-4D6C-405F-BE97-E441DD1796F4}" srcId="{37662EA3-058F-4E37-BFE6-BF719CD8FCB1}" destId="{1EE845FC-DEC7-4C42-8DB7-3C6F32868734}" srcOrd="0" destOrd="0" parTransId="{5E93CE84-34A5-4AEB-B208-35852EAC772E}" sibTransId="{B5106BE5-C0B1-40B5-852D-3F10E56C45CA}"/>
    <dgm:cxn modelId="{C4B98526-C7A1-4B05-950F-EE2B49BE40B4}" type="presParOf" srcId="{7309111A-9D63-4058-8A64-DA502BED9F35}" destId="{DEF890B6-87F8-49AB-A6D9-F11BC6D4F1E3}" srcOrd="0" destOrd="0" presId="urn:microsoft.com/office/officeart/2005/8/layout/pyramid2"/>
    <dgm:cxn modelId="{FB6943CB-F776-458F-9196-C7C9C2DCE745}" type="presParOf" srcId="{7309111A-9D63-4058-8A64-DA502BED9F35}" destId="{46B313E3-3BF6-48EF-8413-0328EE5672B6}" srcOrd="1" destOrd="0" presId="urn:microsoft.com/office/officeart/2005/8/layout/pyramid2"/>
    <dgm:cxn modelId="{77861BF7-B1E2-45E6-B662-5FDB70435E2E}" type="presParOf" srcId="{46B313E3-3BF6-48EF-8413-0328EE5672B6}" destId="{867DCC4E-B331-48EB-9F70-17ED2EF9009B}" srcOrd="0" destOrd="0" presId="urn:microsoft.com/office/officeart/2005/8/layout/pyramid2"/>
    <dgm:cxn modelId="{BBE451E4-1904-4113-9119-4810C4B3CC08}" type="presParOf" srcId="{46B313E3-3BF6-48EF-8413-0328EE5672B6}" destId="{BF5F3B54-8551-4E9E-885F-9FD6BFF9E53C}" srcOrd="1" destOrd="0" presId="urn:microsoft.com/office/officeart/2005/8/layout/pyramid2"/>
    <dgm:cxn modelId="{10731F96-4E5F-4A41-8B43-774555123ABD}" type="presParOf" srcId="{46B313E3-3BF6-48EF-8413-0328EE5672B6}" destId="{F12333D9-1D2E-418D-9319-9B41CC54B78E}" srcOrd="2" destOrd="0" presId="urn:microsoft.com/office/officeart/2005/8/layout/pyramid2"/>
    <dgm:cxn modelId="{89DD9EFA-4577-4F23-964B-8DF17685791C}" type="presParOf" srcId="{46B313E3-3BF6-48EF-8413-0328EE5672B6}" destId="{A187F8CE-B5E1-4458-B60B-12C7C54B29E7}" srcOrd="3" destOrd="0" presId="urn:microsoft.com/office/officeart/2005/8/layout/pyramid2"/>
    <dgm:cxn modelId="{C4E0FEAC-56CD-4C53-A9BA-2E2EA4810B30}" type="presParOf" srcId="{46B313E3-3BF6-48EF-8413-0328EE5672B6}" destId="{A4693714-8175-4DDF-96FC-E536B976A760}" srcOrd="4" destOrd="0" presId="urn:microsoft.com/office/officeart/2005/8/layout/pyramid2"/>
    <dgm:cxn modelId="{6E02515B-DDB8-4A40-8C3D-1285420C19ED}" type="presParOf" srcId="{46B313E3-3BF6-48EF-8413-0328EE5672B6}" destId="{DD2044A9-5BB9-48FF-AA66-AE9FDD30C2B3}"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571DA97-BAE9-4E79-BE0F-6860118B1315}"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B1E192F7-FC41-4223-8702-8D31E2E96C5F}">
      <dgm:prSet custT="1"/>
      <dgm:spPr>
        <a:ln w="38100">
          <a:solidFill>
            <a:schemeClr val="accent1"/>
          </a:solidFill>
        </a:ln>
      </dgm:spPr>
      <dgm:t>
        <a:bodyPr/>
        <a:lstStyle/>
        <a:p>
          <a:r>
            <a:rPr lang="pl-PL" sz="2000" b="1"/>
            <a:t>12. Terminowy zbiór plonu w momencie uzyskania przez rośliny dojrzałości zbiorczej (rozdz. 12).</a:t>
          </a:r>
        </a:p>
      </dgm:t>
    </dgm:pt>
    <dgm:pt modelId="{875E3B9C-24A8-4857-A078-8AEF7C723A77}" type="parTrans" cxnId="{6120C4EA-8E82-4D8E-9789-A2F0A7FDBE74}">
      <dgm:prSet/>
      <dgm:spPr/>
      <dgm:t>
        <a:bodyPr/>
        <a:lstStyle/>
        <a:p>
          <a:endParaRPr lang="pl-PL"/>
        </a:p>
      </dgm:t>
    </dgm:pt>
    <dgm:pt modelId="{ECB7C03F-1554-45BA-AC1E-7AA29CDA1CA9}" type="sibTrans" cxnId="{6120C4EA-8E82-4D8E-9789-A2F0A7FDBE74}">
      <dgm:prSet/>
      <dgm:spPr/>
      <dgm:t>
        <a:bodyPr/>
        <a:lstStyle/>
        <a:p>
          <a:endParaRPr lang="pl-PL"/>
        </a:p>
      </dgm:t>
    </dgm:pt>
    <dgm:pt modelId="{BABAFBC0-CB83-4D8B-BB0A-F9740FCA32B5}" type="pres">
      <dgm:prSet presAssocID="{F571DA97-BAE9-4E79-BE0F-6860118B1315}" presName="Name0" presStyleCnt="0">
        <dgm:presLayoutVars>
          <dgm:dir/>
          <dgm:resizeHandles val="exact"/>
        </dgm:presLayoutVars>
      </dgm:prSet>
      <dgm:spPr/>
    </dgm:pt>
    <dgm:pt modelId="{D0A06F23-1E50-4FA6-9546-7C0AFC3A2A09}" type="pres">
      <dgm:prSet presAssocID="{B1E192F7-FC41-4223-8702-8D31E2E96C5F}" presName="composite" presStyleCnt="0"/>
      <dgm:spPr/>
    </dgm:pt>
    <dgm:pt modelId="{E5C48758-AEF0-4AA3-A23C-FFC065FD2BE9}" type="pres">
      <dgm:prSet presAssocID="{B1E192F7-FC41-4223-8702-8D31E2E96C5F}" presName="rect1" presStyleLbl="trAlignAcc1" presStyleIdx="0" presStyleCnt="1">
        <dgm:presLayoutVars>
          <dgm:bulletEnabled val="1"/>
        </dgm:presLayoutVars>
      </dgm:prSet>
      <dgm:spPr/>
    </dgm:pt>
    <dgm:pt modelId="{FC9C41C7-1F49-4BFA-B8AA-8EECB4E919CE}" type="pres">
      <dgm:prSet presAssocID="{B1E192F7-FC41-4223-8702-8D31E2E96C5F}" presName="rect2" presStyleLbl="fgImgPlace1" presStyleIdx="0" presStyleCnt="1" custLinFactNeighborX="3652" custLinFactNeighborY="2231"/>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Kukurydza z wypełnieniem pełnym"/>
        </a:ext>
      </dgm:extLst>
    </dgm:pt>
  </dgm:ptLst>
  <dgm:cxnLst>
    <dgm:cxn modelId="{3DB534D0-F25B-4256-A091-D17EB19C648A}" type="presOf" srcId="{B1E192F7-FC41-4223-8702-8D31E2E96C5F}" destId="{E5C48758-AEF0-4AA3-A23C-FFC065FD2BE9}" srcOrd="0" destOrd="0" presId="urn:microsoft.com/office/officeart/2008/layout/PictureStrips"/>
    <dgm:cxn modelId="{6120C4EA-8E82-4D8E-9789-A2F0A7FDBE74}" srcId="{F571DA97-BAE9-4E79-BE0F-6860118B1315}" destId="{B1E192F7-FC41-4223-8702-8D31E2E96C5F}" srcOrd="0" destOrd="0" parTransId="{875E3B9C-24A8-4857-A078-8AEF7C723A77}" sibTransId="{ECB7C03F-1554-45BA-AC1E-7AA29CDA1CA9}"/>
    <dgm:cxn modelId="{C41421F4-1793-4419-81BA-2A9F381CA103}" type="presOf" srcId="{F571DA97-BAE9-4E79-BE0F-6860118B1315}" destId="{BABAFBC0-CB83-4D8B-BB0A-F9740FCA32B5}" srcOrd="0" destOrd="0" presId="urn:microsoft.com/office/officeart/2008/layout/PictureStrips"/>
    <dgm:cxn modelId="{E17021B1-6556-4AA8-9E4D-4F6F8732CEC4}" type="presParOf" srcId="{BABAFBC0-CB83-4D8B-BB0A-F9740FCA32B5}" destId="{D0A06F23-1E50-4FA6-9546-7C0AFC3A2A09}" srcOrd="0" destOrd="0" presId="urn:microsoft.com/office/officeart/2008/layout/PictureStrips"/>
    <dgm:cxn modelId="{79F0B940-976D-47E1-8204-BE35E333A6C0}" type="presParOf" srcId="{D0A06F23-1E50-4FA6-9546-7C0AFC3A2A09}" destId="{E5C48758-AEF0-4AA3-A23C-FFC065FD2BE9}" srcOrd="0" destOrd="0" presId="urn:microsoft.com/office/officeart/2008/layout/PictureStrips"/>
    <dgm:cxn modelId="{D2DC701A-7E2B-4C9C-8A0F-09210C513847}" type="presParOf" srcId="{D0A06F23-1E50-4FA6-9546-7C0AFC3A2A09}" destId="{FC9C41C7-1F49-4BFA-B8AA-8EECB4E919CE}"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153962E-4836-4AE1-82B5-07997BF4D65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A16E315-FC66-4848-AD66-8E7AEE4FF187}">
      <dgm:prSet custT="1"/>
      <dgm:spPr>
        <a:ln w="38100">
          <a:solidFill>
            <a:schemeClr val="accent1"/>
          </a:solidFill>
        </a:ln>
      </dgm:spPr>
      <dgm:t>
        <a:bodyPr/>
        <a:lstStyle/>
        <a:p>
          <a:pPr algn="just">
            <a:lnSpc>
              <a:spcPct val="100000"/>
            </a:lnSpc>
          </a:pPr>
          <a:r>
            <a:rPr lang="pl-PL" sz="1800" b="1"/>
            <a:t>27. Czy producent IP przestrzega przy produkcji roślin zasad higieniczno-sanitarnych, w szczególności określonych w metodykach?</a:t>
          </a:r>
          <a:endParaRPr lang="en-US" sz="1800" b="1"/>
        </a:p>
      </dgm:t>
    </dgm:pt>
    <dgm:pt modelId="{25082B10-CAAB-4D0E-8202-5734F29BE327}" type="parTrans" cxnId="{CE37A47D-003B-4F8F-80CB-DDB9984E9A5C}">
      <dgm:prSet/>
      <dgm:spPr/>
      <dgm:t>
        <a:bodyPr/>
        <a:lstStyle/>
        <a:p>
          <a:endParaRPr lang="en-US"/>
        </a:p>
      </dgm:t>
    </dgm:pt>
    <dgm:pt modelId="{E07D0CE9-46A9-420B-9ADD-A49FF15C2FC9}" type="sibTrans" cxnId="{CE37A47D-003B-4F8F-80CB-DDB9984E9A5C}">
      <dgm:prSet/>
      <dgm:spPr/>
      <dgm:t>
        <a:bodyPr/>
        <a:lstStyle/>
        <a:p>
          <a:endParaRPr lang="en-US"/>
        </a:p>
      </dgm:t>
    </dgm:pt>
    <dgm:pt modelId="{865BF3A6-34B8-4892-8351-3F901A6EE331}" type="pres">
      <dgm:prSet presAssocID="{2153962E-4836-4AE1-82B5-07997BF4D650}" presName="Name0" presStyleCnt="0">
        <dgm:presLayoutVars>
          <dgm:dir/>
          <dgm:resizeHandles val="exact"/>
        </dgm:presLayoutVars>
      </dgm:prSet>
      <dgm:spPr/>
    </dgm:pt>
    <dgm:pt modelId="{4CF39654-8B39-4BC7-B165-993889B2C2AD}" type="pres">
      <dgm:prSet presAssocID="{BA16E315-FC66-4848-AD66-8E7AEE4FF187}" presName="composite" presStyleCnt="0"/>
      <dgm:spPr/>
    </dgm:pt>
    <dgm:pt modelId="{6AAABB48-B91C-4749-8C84-C0ED289DD490}" type="pres">
      <dgm:prSet presAssocID="{BA16E315-FC66-4848-AD66-8E7AEE4FF187}" presName="rect1" presStyleLbl="trAlignAcc1" presStyleIdx="0" presStyleCnt="1" custScaleX="136693" custLinFactNeighborX="21157" custLinFactNeighborY="-4476">
        <dgm:presLayoutVars>
          <dgm:bulletEnabled val="1"/>
        </dgm:presLayoutVars>
      </dgm:prSet>
      <dgm:spPr/>
    </dgm:pt>
    <dgm:pt modelId="{76693EE6-85DC-40EE-8FE2-B5261D2D864E}" type="pres">
      <dgm:prSet presAssocID="{BA16E315-FC66-4848-AD66-8E7AEE4FF187}" presName="rect2" presStyleLbl="fgImgPlace1" presStyleIdx="0" presStyleCnt="1" custLinFactNeighborX="-3428" custLinFactNeighborY="402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anitizer z wypełnieniem pełnym"/>
        </a:ext>
      </dgm:extLst>
    </dgm:pt>
  </dgm:ptLst>
  <dgm:cxnLst>
    <dgm:cxn modelId="{CE37A47D-003B-4F8F-80CB-DDB9984E9A5C}" srcId="{2153962E-4836-4AE1-82B5-07997BF4D650}" destId="{BA16E315-FC66-4848-AD66-8E7AEE4FF187}" srcOrd="0" destOrd="0" parTransId="{25082B10-CAAB-4D0E-8202-5734F29BE327}" sibTransId="{E07D0CE9-46A9-420B-9ADD-A49FF15C2FC9}"/>
    <dgm:cxn modelId="{826720BB-DA60-49BB-B3BC-A2F2023448F8}" type="presOf" srcId="{BA16E315-FC66-4848-AD66-8E7AEE4FF187}" destId="{6AAABB48-B91C-4749-8C84-C0ED289DD490}" srcOrd="0" destOrd="0" presId="urn:microsoft.com/office/officeart/2008/layout/PictureStrips"/>
    <dgm:cxn modelId="{BEC5F3DB-0C55-426E-835E-712DA9713A90}" type="presOf" srcId="{2153962E-4836-4AE1-82B5-07997BF4D650}" destId="{865BF3A6-34B8-4892-8351-3F901A6EE331}" srcOrd="0" destOrd="0" presId="urn:microsoft.com/office/officeart/2008/layout/PictureStrips"/>
    <dgm:cxn modelId="{037AC9F7-B929-4FB0-BE02-EA089F247607}" type="presParOf" srcId="{865BF3A6-34B8-4892-8351-3F901A6EE331}" destId="{4CF39654-8B39-4BC7-B165-993889B2C2AD}" srcOrd="0" destOrd="0" presId="urn:microsoft.com/office/officeart/2008/layout/PictureStrips"/>
    <dgm:cxn modelId="{7392071D-51C1-406E-8ADE-45AD03202AEA}" type="presParOf" srcId="{4CF39654-8B39-4BC7-B165-993889B2C2AD}" destId="{6AAABB48-B91C-4749-8C84-C0ED289DD490}" srcOrd="0" destOrd="0" presId="urn:microsoft.com/office/officeart/2008/layout/PictureStrips"/>
    <dgm:cxn modelId="{3F4E9932-DC09-4196-899B-ECEE0FC260E9}" type="presParOf" srcId="{4CF39654-8B39-4BC7-B165-993889B2C2AD}" destId="{76693EE6-85DC-40EE-8FE2-B5261D2D864E}"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571DA97-BAE9-4E79-BE0F-6860118B1315}"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B1E192F7-FC41-4223-8702-8D31E2E96C5F}">
      <dgm:prSet custT="1"/>
      <dgm:spPr>
        <a:ln w="38100">
          <a:solidFill>
            <a:schemeClr val="accent1"/>
          </a:solidFill>
        </a:ln>
      </dgm:spPr>
      <dgm:t>
        <a:bodyPr/>
        <a:lstStyle/>
        <a:p>
          <a:pPr algn="just"/>
          <a:r>
            <a:rPr lang="pl-PL" sz="2000" b="1">
              <a:solidFill>
                <a:schemeClr val="tx1"/>
              </a:solidFill>
            </a:rPr>
            <a:t>23. Czy producent posiada wydzielone miejsce do napełniania </a:t>
          </a:r>
          <a:br>
            <a:rPr lang="pl-PL" sz="2000" b="1">
              <a:solidFill>
                <a:schemeClr val="tx1"/>
              </a:solidFill>
            </a:rPr>
          </a:br>
          <a:r>
            <a:rPr lang="pl-PL" sz="2000" b="1">
              <a:solidFill>
                <a:schemeClr val="tx1"/>
              </a:solidFill>
            </a:rPr>
            <a:t>i mycia opryskiwacza? </a:t>
          </a:r>
        </a:p>
      </dgm:t>
    </dgm:pt>
    <dgm:pt modelId="{875E3B9C-24A8-4857-A078-8AEF7C723A77}" type="parTrans" cxnId="{6120C4EA-8E82-4D8E-9789-A2F0A7FDBE74}">
      <dgm:prSet/>
      <dgm:spPr/>
      <dgm:t>
        <a:bodyPr/>
        <a:lstStyle/>
        <a:p>
          <a:endParaRPr lang="pl-PL"/>
        </a:p>
      </dgm:t>
    </dgm:pt>
    <dgm:pt modelId="{ECB7C03F-1554-45BA-AC1E-7AA29CDA1CA9}" type="sibTrans" cxnId="{6120C4EA-8E82-4D8E-9789-A2F0A7FDBE74}">
      <dgm:prSet/>
      <dgm:spPr/>
      <dgm:t>
        <a:bodyPr/>
        <a:lstStyle/>
        <a:p>
          <a:endParaRPr lang="pl-PL"/>
        </a:p>
      </dgm:t>
    </dgm:pt>
    <dgm:pt modelId="{C98E4511-10B2-4564-B16B-7EEC9BAC7948}">
      <dgm:prSet custT="1"/>
      <dgm:spPr>
        <a:ln w="38100">
          <a:solidFill>
            <a:schemeClr val="accent1"/>
          </a:solidFill>
        </a:ln>
      </dgm:spPr>
      <dgm:t>
        <a:bodyPr/>
        <a:lstStyle/>
        <a:p>
          <a:pPr algn="just"/>
          <a:r>
            <a:rPr lang="pl-PL" sz="2000" b="1">
              <a:solidFill>
                <a:schemeClr val="tx1"/>
              </a:solidFill>
            </a:rPr>
            <a:t>24. Czy postępowanie z resztkami cieczy użytkowej jest zgodne </a:t>
          </a:r>
          <a:br>
            <a:rPr lang="pl-PL" sz="2000" b="1">
              <a:solidFill>
                <a:schemeClr val="tx1"/>
              </a:solidFill>
            </a:rPr>
          </a:br>
          <a:r>
            <a:rPr lang="pl-PL" sz="2000" b="1">
              <a:solidFill>
                <a:schemeClr val="tx1"/>
              </a:solidFill>
            </a:rPr>
            <a:t>z zapisami w etykietach środków ochrony roślin?</a:t>
          </a:r>
        </a:p>
      </dgm:t>
    </dgm:pt>
    <dgm:pt modelId="{39A95B92-6B1E-45DB-AE9F-8E52D4F705C2}" type="parTrans" cxnId="{811375A2-4001-4D94-9BDA-C31A17C90623}">
      <dgm:prSet/>
      <dgm:spPr/>
      <dgm:t>
        <a:bodyPr/>
        <a:lstStyle/>
        <a:p>
          <a:endParaRPr lang="pl-PL"/>
        </a:p>
      </dgm:t>
    </dgm:pt>
    <dgm:pt modelId="{E2FC9FB5-93D9-4ADD-82EC-660D43C01E27}" type="sibTrans" cxnId="{811375A2-4001-4D94-9BDA-C31A17C90623}">
      <dgm:prSet/>
      <dgm:spPr/>
      <dgm:t>
        <a:bodyPr/>
        <a:lstStyle/>
        <a:p>
          <a:endParaRPr lang="pl-PL"/>
        </a:p>
      </dgm:t>
    </dgm:pt>
    <dgm:pt modelId="{BABAFBC0-CB83-4D8B-BB0A-F9740FCA32B5}" type="pres">
      <dgm:prSet presAssocID="{F571DA97-BAE9-4E79-BE0F-6860118B1315}" presName="Name0" presStyleCnt="0">
        <dgm:presLayoutVars>
          <dgm:dir/>
          <dgm:resizeHandles val="exact"/>
        </dgm:presLayoutVars>
      </dgm:prSet>
      <dgm:spPr/>
    </dgm:pt>
    <dgm:pt modelId="{D0A06F23-1E50-4FA6-9546-7C0AFC3A2A09}" type="pres">
      <dgm:prSet presAssocID="{B1E192F7-FC41-4223-8702-8D31E2E96C5F}" presName="composite" presStyleCnt="0"/>
      <dgm:spPr/>
    </dgm:pt>
    <dgm:pt modelId="{E5C48758-AEF0-4AA3-A23C-FFC065FD2BE9}" type="pres">
      <dgm:prSet presAssocID="{B1E192F7-FC41-4223-8702-8D31E2E96C5F}" presName="rect1" presStyleLbl="trAlignAcc1" presStyleIdx="0" presStyleCnt="2" custScaleX="158640" custLinFactNeighborX="4488" custLinFactNeighborY="-9421">
        <dgm:presLayoutVars>
          <dgm:bulletEnabled val="1"/>
        </dgm:presLayoutVars>
      </dgm:prSet>
      <dgm:spPr/>
    </dgm:pt>
    <dgm:pt modelId="{FC9C41C7-1F49-4BFA-B8AA-8EECB4E919CE}" type="pres">
      <dgm:prSet presAssocID="{B1E192F7-FC41-4223-8702-8D31E2E96C5F}" presName="rect2" presStyleLbl="fgImgPlace1" presStyleIdx="0" presStyleCnt="2" custScaleX="80402" custScaleY="63322" custLinFactNeighborX="-88939" custLinFactNeighborY="8885"/>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000" r="-2000"/>
          </a:stretch>
        </a:blipFill>
      </dgm:spPr>
      <dgm:extLst>
        <a:ext uri="{E40237B7-FDA0-4F09-8148-C483321AD2D9}">
          <dgm14:cNvPr xmlns:dgm14="http://schemas.microsoft.com/office/drawing/2010/diagram" id="0" name="" descr="Ciągnik z wypełnieniem pełnym"/>
        </a:ext>
      </dgm:extLst>
    </dgm:pt>
    <dgm:pt modelId="{3709ECF1-1C4F-4962-A8A0-A967F82F0C3A}" type="pres">
      <dgm:prSet presAssocID="{ECB7C03F-1554-45BA-AC1E-7AA29CDA1CA9}" presName="sibTrans" presStyleCnt="0"/>
      <dgm:spPr/>
    </dgm:pt>
    <dgm:pt modelId="{5124FC80-A026-46DE-A0BC-EA808693EF89}" type="pres">
      <dgm:prSet presAssocID="{C98E4511-10B2-4564-B16B-7EEC9BAC7948}" presName="composite" presStyleCnt="0"/>
      <dgm:spPr/>
    </dgm:pt>
    <dgm:pt modelId="{D4898309-2078-41AB-8674-4A25AC5CBDEE}" type="pres">
      <dgm:prSet presAssocID="{C98E4511-10B2-4564-B16B-7EEC9BAC7948}" presName="rect1" presStyleLbl="trAlignAcc1" presStyleIdx="1" presStyleCnt="2" custScaleX="158805" custLinFactNeighborX="4438" custLinFactNeighborY="3110">
        <dgm:presLayoutVars>
          <dgm:bulletEnabled val="1"/>
        </dgm:presLayoutVars>
      </dgm:prSet>
      <dgm:spPr/>
    </dgm:pt>
    <dgm:pt modelId="{323FDD04-32FC-4076-93DF-0EE1C7C77963}" type="pres">
      <dgm:prSet presAssocID="{C98E4511-10B2-4564-B16B-7EEC9BAC7948}" presName="rect2" presStyleLbl="fgImgPlace1" presStyleIdx="1" presStyleCnt="2" custScaleX="81364" custScaleY="55653" custLinFactNeighborX="-89269" custLinFactNeighborY="10279"/>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Zlewka z wypełnieniem pełnym"/>
        </a:ext>
      </dgm:extLst>
    </dgm:pt>
  </dgm:ptLst>
  <dgm:cxnLst>
    <dgm:cxn modelId="{21E04817-6FE5-4546-AC67-DCF05701FB3A}" type="presOf" srcId="{C98E4511-10B2-4564-B16B-7EEC9BAC7948}" destId="{D4898309-2078-41AB-8674-4A25AC5CBDEE}" srcOrd="0" destOrd="0" presId="urn:microsoft.com/office/officeart/2008/layout/PictureStrips"/>
    <dgm:cxn modelId="{811375A2-4001-4D94-9BDA-C31A17C90623}" srcId="{F571DA97-BAE9-4E79-BE0F-6860118B1315}" destId="{C98E4511-10B2-4564-B16B-7EEC9BAC7948}" srcOrd="1" destOrd="0" parTransId="{39A95B92-6B1E-45DB-AE9F-8E52D4F705C2}" sibTransId="{E2FC9FB5-93D9-4ADD-82EC-660D43C01E27}"/>
    <dgm:cxn modelId="{3DB534D0-F25B-4256-A091-D17EB19C648A}" type="presOf" srcId="{B1E192F7-FC41-4223-8702-8D31E2E96C5F}" destId="{E5C48758-AEF0-4AA3-A23C-FFC065FD2BE9}" srcOrd="0" destOrd="0" presId="urn:microsoft.com/office/officeart/2008/layout/PictureStrips"/>
    <dgm:cxn modelId="{6120C4EA-8E82-4D8E-9789-A2F0A7FDBE74}" srcId="{F571DA97-BAE9-4E79-BE0F-6860118B1315}" destId="{B1E192F7-FC41-4223-8702-8D31E2E96C5F}" srcOrd="0" destOrd="0" parTransId="{875E3B9C-24A8-4857-A078-8AEF7C723A77}" sibTransId="{ECB7C03F-1554-45BA-AC1E-7AA29CDA1CA9}"/>
    <dgm:cxn modelId="{C41421F4-1793-4419-81BA-2A9F381CA103}" type="presOf" srcId="{F571DA97-BAE9-4E79-BE0F-6860118B1315}" destId="{BABAFBC0-CB83-4D8B-BB0A-F9740FCA32B5}" srcOrd="0" destOrd="0" presId="urn:microsoft.com/office/officeart/2008/layout/PictureStrips"/>
    <dgm:cxn modelId="{E17021B1-6556-4AA8-9E4D-4F6F8732CEC4}" type="presParOf" srcId="{BABAFBC0-CB83-4D8B-BB0A-F9740FCA32B5}" destId="{D0A06F23-1E50-4FA6-9546-7C0AFC3A2A09}" srcOrd="0" destOrd="0" presId="urn:microsoft.com/office/officeart/2008/layout/PictureStrips"/>
    <dgm:cxn modelId="{79F0B940-976D-47E1-8204-BE35E333A6C0}" type="presParOf" srcId="{D0A06F23-1E50-4FA6-9546-7C0AFC3A2A09}" destId="{E5C48758-AEF0-4AA3-A23C-FFC065FD2BE9}" srcOrd="0" destOrd="0" presId="urn:microsoft.com/office/officeart/2008/layout/PictureStrips"/>
    <dgm:cxn modelId="{D2DC701A-7E2B-4C9C-8A0F-09210C513847}" type="presParOf" srcId="{D0A06F23-1E50-4FA6-9546-7C0AFC3A2A09}" destId="{FC9C41C7-1F49-4BFA-B8AA-8EECB4E919CE}" srcOrd="1" destOrd="0" presId="urn:microsoft.com/office/officeart/2008/layout/PictureStrips"/>
    <dgm:cxn modelId="{8EABB0DE-7178-43F3-A846-C2121E727754}" type="presParOf" srcId="{BABAFBC0-CB83-4D8B-BB0A-F9740FCA32B5}" destId="{3709ECF1-1C4F-4962-A8A0-A967F82F0C3A}" srcOrd="1" destOrd="0" presId="urn:microsoft.com/office/officeart/2008/layout/PictureStrips"/>
    <dgm:cxn modelId="{4973E022-8516-455D-A6E1-DD711C6A8F86}" type="presParOf" srcId="{BABAFBC0-CB83-4D8B-BB0A-F9740FCA32B5}" destId="{5124FC80-A026-46DE-A0BC-EA808693EF89}" srcOrd="2" destOrd="0" presId="urn:microsoft.com/office/officeart/2008/layout/PictureStrips"/>
    <dgm:cxn modelId="{05079889-9650-4E7B-9EBC-7156E13E25F5}" type="presParOf" srcId="{5124FC80-A026-46DE-A0BC-EA808693EF89}" destId="{D4898309-2078-41AB-8674-4A25AC5CBDEE}" srcOrd="0" destOrd="0" presId="urn:microsoft.com/office/officeart/2008/layout/PictureStrips"/>
    <dgm:cxn modelId="{0D94041F-871D-443E-B82D-A75D67DCAF8F}" type="presParOf" srcId="{5124FC80-A026-46DE-A0BC-EA808693EF89}" destId="{323FDD04-32FC-4076-93DF-0EE1C7C77963}"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DBAAB6-29B1-4B50-BF43-0697527FFD2E}" type="doc">
      <dgm:prSet loTypeId="urn:microsoft.com/office/officeart/2005/8/layout/process5" loCatId="process" qsTypeId="urn:microsoft.com/office/officeart/2005/8/quickstyle/simple1" qsCatId="simple" csTypeId="urn:microsoft.com/office/officeart/2005/8/colors/accent1_5" csCatId="accent1" phldr="1"/>
      <dgm:spPr/>
      <dgm:t>
        <a:bodyPr/>
        <a:lstStyle/>
        <a:p>
          <a:endParaRPr lang="en-US"/>
        </a:p>
      </dgm:t>
    </dgm:pt>
    <dgm:pt modelId="{ADB96E6F-C6B1-4C75-9E57-69B681CC240F}">
      <dgm:prSet/>
      <dgm:spPr>
        <a:ln>
          <a:solidFill>
            <a:schemeClr val="accent2">
              <a:lumMod val="50000"/>
            </a:schemeClr>
          </a:solidFill>
        </a:ln>
      </dgm:spPr>
      <dgm:t>
        <a:bodyPr/>
        <a:lstStyle/>
        <a:p>
          <a:r>
            <a:rPr lang="pl-PL">
              <a:solidFill>
                <a:schemeClr val="tx1"/>
              </a:solidFill>
            </a:rPr>
            <a:t>Dotychczas płatności za IP przysługiwały także do posiadanych w gospodarstwie TUZ i to do powierzchni odpowiadającej powierzchni certyfikowanych w IP pozostałych upraw.</a:t>
          </a:r>
          <a:endParaRPr lang="en-US">
            <a:solidFill>
              <a:schemeClr val="tx1"/>
            </a:solidFill>
          </a:endParaRPr>
        </a:p>
      </dgm:t>
    </dgm:pt>
    <dgm:pt modelId="{471CCC56-C40B-49E7-8FF7-8AD2B433ED15}" type="parTrans" cxnId="{C45ABA57-0395-491D-9895-920787F39BF6}">
      <dgm:prSet/>
      <dgm:spPr/>
      <dgm:t>
        <a:bodyPr/>
        <a:lstStyle/>
        <a:p>
          <a:endParaRPr lang="en-US"/>
        </a:p>
      </dgm:t>
    </dgm:pt>
    <dgm:pt modelId="{32DE4D43-DB59-4625-885C-17E6BB65CF15}" type="sibTrans" cxnId="{C45ABA57-0395-491D-9895-920787F39BF6}">
      <dgm:prSet/>
      <dgm:spPr/>
      <dgm:t>
        <a:bodyPr/>
        <a:lstStyle/>
        <a:p>
          <a:endParaRPr lang="en-US"/>
        </a:p>
      </dgm:t>
    </dgm:pt>
    <dgm:pt modelId="{395A5F0E-D7C2-49EB-973E-7978D92C5C0F}">
      <dgm:prSet/>
      <dgm:spPr>
        <a:ln>
          <a:solidFill>
            <a:schemeClr val="accent2">
              <a:lumMod val="50000"/>
            </a:schemeClr>
          </a:solidFill>
        </a:ln>
      </dgm:spPr>
      <dgm:t>
        <a:bodyPr/>
        <a:lstStyle/>
        <a:p>
          <a:r>
            <a:rPr lang="pl-PL">
              <a:solidFill>
                <a:schemeClr val="tx1"/>
              </a:solidFill>
            </a:rPr>
            <a:t>Po zaproponowanej obecnie zmianie </a:t>
          </a:r>
          <a:r>
            <a:rPr lang="pl-PL" b="1">
              <a:solidFill>
                <a:schemeClr val="tx1"/>
              </a:solidFill>
            </a:rPr>
            <a:t>TUZ nie będą już objęte tą formą pomocy.</a:t>
          </a:r>
          <a:endParaRPr lang="en-US">
            <a:solidFill>
              <a:schemeClr val="tx1"/>
            </a:solidFill>
          </a:endParaRPr>
        </a:p>
      </dgm:t>
    </dgm:pt>
    <dgm:pt modelId="{16A0736C-C9ED-4A44-9C47-2606EE669A16}" type="parTrans" cxnId="{E9B90ABC-D665-449C-8D16-FF7CAE3ED7E4}">
      <dgm:prSet/>
      <dgm:spPr/>
      <dgm:t>
        <a:bodyPr/>
        <a:lstStyle/>
        <a:p>
          <a:endParaRPr lang="en-US"/>
        </a:p>
      </dgm:t>
    </dgm:pt>
    <dgm:pt modelId="{65F725FA-CC4B-48C1-A3C3-27591BE06B0C}" type="sibTrans" cxnId="{E9B90ABC-D665-449C-8D16-FF7CAE3ED7E4}">
      <dgm:prSet/>
      <dgm:spPr/>
      <dgm:t>
        <a:bodyPr/>
        <a:lstStyle/>
        <a:p>
          <a:endParaRPr lang="en-US"/>
        </a:p>
      </dgm:t>
    </dgm:pt>
    <dgm:pt modelId="{839CD4D8-812E-4840-B2C4-3C5CFC051168}" type="pres">
      <dgm:prSet presAssocID="{F1DBAAB6-29B1-4B50-BF43-0697527FFD2E}" presName="diagram" presStyleCnt="0">
        <dgm:presLayoutVars>
          <dgm:dir/>
          <dgm:resizeHandles val="exact"/>
        </dgm:presLayoutVars>
      </dgm:prSet>
      <dgm:spPr/>
    </dgm:pt>
    <dgm:pt modelId="{84C0EBB8-BEAC-4624-86EC-F39DC38B01C9}" type="pres">
      <dgm:prSet presAssocID="{ADB96E6F-C6B1-4C75-9E57-69B681CC240F}" presName="node" presStyleLbl="node1" presStyleIdx="0" presStyleCnt="2">
        <dgm:presLayoutVars>
          <dgm:bulletEnabled val="1"/>
        </dgm:presLayoutVars>
      </dgm:prSet>
      <dgm:spPr/>
    </dgm:pt>
    <dgm:pt modelId="{546C30E9-5C01-49D5-8EB1-FF8B509DEA16}" type="pres">
      <dgm:prSet presAssocID="{32DE4D43-DB59-4625-885C-17E6BB65CF15}" presName="sibTrans" presStyleLbl="sibTrans2D1" presStyleIdx="0" presStyleCnt="1"/>
      <dgm:spPr/>
    </dgm:pt>
    <dgm:pt modelId="{93269558-84D5-4055-8FF0-861DD06BF068}" type="pres">
      <dgm:prSet presAssocID="{32DE4D43-DB59-4625-885C-17E6BB65CF15}" presName="connectorText" presStyleLbl="sibTrans2D1" presStyleIdx="0" presStyleCnt="1"/>
      <dgm:spPr/>
    </dgm:pt>
    <dgm:pt modelId="{FC400D0B-9A7D-4FF2-BC81-3D7AC9FFF877}" type="pres">
      <dgm:prSet presAssocID="{395A5F0E-D7C2-49EB-973E-7978D92C5C0F}" presName="node" presStyleLbl="node1" presStyleIdx="1" presStyleCnt="2">
        <dgm:presLayoutVars>
          <dgm:bulletEnabled val="1"/>
        </dgm:presLayoutVars>
      </dgm:prSet>
      <dgm:spPr/>
    </dgm:pt>
  </dgm:ptLst>
  <dgm:cxnLst>
    <dgm:cxn modelId="{081D861B-9E62-4CAF-930F-7276BAF2439E}" type="presOf" srcId="{395A5F0E-D7C2-49EB-973E-7978D92C5C0F}" destId="{FC400D0B-9A7D-4FF2-BC81-3D7AC9FFF877}" srcOrd="0" destOrd="0" presId="urn:microsoft.com/office/officeart/2005/8/layout/process5"/>
    <dgm:cxn modelId="{0CD89A66-8E80-4130-9213-FE43CA587648}" type="presOf" srcId="{32DE4D43-DB59-4625-885C-17E6BB65CF15}" destId="{93269558-84D5-4055-8FF0-861DD06BF068}" srcOrd="1" destOrd="0" presId="urn:microsoft.com/office/officeart/2005/8/layout/process5"/>
    <dgm:cxn modelId="{111B3C48-5BE5-45E0-819B-60D25EC70880}" type="presOf" srcId="{ADB96E6F-C6B1-4C75-9E57-69B681CC240F}" destId="{84C0EBB8-BEAC-4624-86EC-F39DC38B01C9}" srcOrd="0" destOrd="0" presId="urn:microsoft.com/office/officeart/2005/8/layout/process5"/>
    <dgm:cxn modelId="{297DAB6F-D5A0-4EB2-8DF8-DC736B8009BE}" type="presOf" srcId="{F1DBAAB6-29B1-4B50-BF43-0697527FFD2E}" destId="{839CD4D8-812E-4840-B2C4-3C5CFC051168}" srcOrd="0" destOrd="0" presId="urn:microsoft.com/office/officeart/2005/8/layout/process5"/>
    <dgm:cxn modelId="{C45ABA57-0395-491D-9895-920787F39BF6}" srcId="{F1DBAAB6-29B1-4B50-BF43-0697527FFD2E}" destId="{ADB96E6F-C6B1-4C75-9E57-69B681CC240F}" srcOrd="0" destOrd="0" parTransId="{471CCC56-C40B-49E7-8FF7-8AD2B433ED15}" sibTransId="{32DE4D43-DB59-4625-885C-17E6BB65CF15}"/>
    <dgm:cxn modelId="{D354E079-9B05-413D-B0AC-86B4E2AB9A28}" type="presOf" srcId="{32DE4D43-DB59-4625-885C-17E6BB65CF15}" destId="{546C30E9-5C01-49D5-8EB1-FF8B509DEA16}" srcOrd="0" destOrd="0" presId="urn:microsoft.com/office/officeart/2005/8/layout/process5"/>
    <dgm:cxn modelId="{E9B90ABC-D665-449C-8D16-FF7CAE3ED7E4}" srcId="{F1DBAAB6-29B1-4B50-BF43-0697527FFD2E}" destId="{395A5F0E-D7C2-49EB-973E-7978D92C5C0F}" srcOrd="1" destOrd="0" parTransId="{16A0736C-C9ED-4A44-9C47-2606EE669A16}" sibTransId="{65F725FA-CC4B-48C1-A3C3-27591BE06B0C}"/>
    <dgm:cxn modelId="{6C94E342-948A-4FC3-B437-9A53D261C06F}" type="presParOf" srcId="{839CD4D8-812E-4840-B2C4-3C5CFC051168}" destId="{84C0EBB8-BEAC-4624-86EC-F39DC38B01C9}" srcOrd="0" destOrd="0" presId="urn:microsoft.com/office/officeart/2005/8/layout/process5"/>
    <dgm:cxn modelId="{DEFA248D-0B1F-40AC-851A-EF3F2722E9F2}" type="presParOf" srcId="{839CD4D8-812E-4840-B2C4-3C5CFC051168}" destId="{546C30E9-5C01-49D5-8EB1-FF8B509DEA16}" srcOrd="1" destOrd="0" presId="urn:microsoft.com/office/officeart/2005/8/layout/process5"/>
    <dgm:cxn modelId="{B579492F-8884-4725-B221-E9D5339D4EA9}" type="presParOf" srcId="{546C30E9-5C01-49D5-8EB1-FF8B509DEA16}" destId="{93269558-84D5-4055-8FF0-861DD06BF068}" srcOrd="0" destOrd="0" presId="urn:microsoft.com/office/officeart/2005/8/layout/process5"/>
    <dgm:cxn modelId="{B0E0A597-88EF-44FE-B4BA-C26CA8FD8F11}" type="presParOf" srcId="{839CD4D8-812E-4840-B2C4-3C5CFC051168}" destId="{FC400D0B-9A7D-4FF2-BC81-3D7AC9FFF877}" srcOrd="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1DAD8B-4E29-401D-B275-FB65B2870B82}" type="doc">
      <dgm:prSet loTypeId="urn:microsoft.com/office/officeart/2005/8/layout/process1" loCatId="process" qsTypeId="urn:microsoft.com/office/officeart/2005/8/quickstyle/simple1" qsCatId="simple" csTypeId="urn:microsoft.com/office/officeart/2005/8/colors/accent2_5" csCatId="accent2" phldr="1"/>
      <dgm:spPr/>
      <dgm:t>
        <a:bodyPr/>
        <a:lstStyle/>
        <a:p>
          <a:endParaRPr lang="pl-PL"/>
        </a:p>
      </dgm:t>
    </dgm:pt>
    <dgm:pt modelId="{9391DBC9-972F-4A64-A173-36CF9D3D4364}">
      <dgm:prSet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pPr algn="just"/>
          <a:r>
            <a:rPr lang="pl-PL" sz="2200">
              <a:solidFill>
                <a:schemeClr val="tx1"/>
              </a:solidFill>
            </a:rPr>
            <a:t>W przypadku gdy metodyka przewiduje zastosowanie metody biologicznej ochrony roślin, a nie są dostępne biologiczne środki ochrony roślin lub w danej uprawie nie ma potrzeby zastosowania ochrony przeciwko danemu </a:t>
          </a:r>
          <a:r>
            <a:rPr lang="pl-PL" sz="2200" err="1">
              <a:solidFill>
                <a:schemeClr val="tx1"/>
              </a:solidFill>
            </a:rPr>
            <a:t>agrofagowi</a:t>
          </a:r>
          <a:r>
            <a:rPr lang="pl-PL" sz="2200">
              <a:solidFill>
                <a:schemeClr val="tx1"/>
              </a:solidFill>
            </a:rPr>
            <a:t> (np. </a:t>
          </a:r>
          <a:r>
            <a:rPr lang="pl-PL" sz="2200" err="1">
              <a:solidFill>
                <a:schemeClr val="tx1"/>
              </a:solidFill>
            </a:rPr>
            <a:t>agrofag</a:t>
          </a:r>
          <a:r>
            <a:rPr lang="pl-PL" sz="2200">
              <a:solidFill>
                <a:schemeClr val="tx1"/>
              </a:solidFill>
            </a:rPr>
            <a:t> nie wystąpił lub nie został przekroczony próg ekonomicznej szkodliwości danego </a:t>
          </a:r>
          <a:r>
            <a:rPr lang="pl-PL" sz="2200" err="1">
              <a:solidFill>
                <a:schemeClr val="tx1"/>
              </a:solidFill>
            </a:rPr>
            <a:t>agrofaga</a:t>
          </a:r>
          <a:r>
            <a:rPr lang="pl-PL" sz="2200">
              <a:solidFill>
                <a:schemeClr val="tx1"/>
              </a:solidFill>
            </a:rPr>
            <a:t>), dla którego jest dostępna metoda biologiczna ochrony roślin, nie ma obowiązku stosowania takiej ochrony. </a:t>
          </a:r>
        </a:p>
      </dgm:t>
    </dgm:pt>
    <dgm:pt modelId="{489683A8-8E30-47EA-894A-B9A4AB88CF16}" type="parTrans" cxnId="{A932817B-E68E-4454-AAE7-A57790F4576E}">
      <dgm:prSet/>
      <dgm:spPr/>
      <dgm:t>
        <a:bodyPr/>
        <a:lstStyle/>
        <a:p>
          <a:endParaRPr lang="pl-PL"/>
        </a:p>
      </dgm:t>
    </dgm:pt>
    <dgm:pt modelId="{65E704E3-A39E-46C1-87CD-B0B0905DE17F}" type="sibTrans" cxnId="{A932817B-E68E-4454-AAE7-A57790F4576E}">
      <dgm:prSet/>
      <dgm:spPr/>
      <dgm:t>
        <a:bodyPr/>
        <a:lstStyle/>
        <a:p>
          <a:endParaRPr lang="pl-PL"/>
        </a:p>
      </dgm:t>
    </dgm:pt>
    <dgm:pt modelId="{860F2A02-E8DE-4C68-80A2-6FBE1BA119B6}">
      <dgm:prSet custT="1"/>
      <dgm:spPr/>
      <dgm:t>
        <a:bodyPr/>
        <a:lstStyle/>
        <a:p>
          <a:pPr algn="just"/>
          <a:r>
            <a:rPr lang="pl-PL" sz="2400" b="1">
              <a:solidFill>
                <a:schemeClr val="tx1"/>
              </a:solidFill>
            </a:rPr>
            <a:t>W liście obligatoryjnych czynności i zabiegów </a:t>
          </a:r>
          <a:br>
            <a:rPr lang="pl-PL" sz="2400" b="1">
              <a:solidFill>
                <a:schemeClr val="tx1"/>
              </a:solidFill>
            </a:rPr>
          </a:br>
          <a:r>
            <a:rPr lang="pl-PL" sz="2400" b="1">
              <a:solidFill>
                <a:schemeClr val="tx1"/>
              </a:solidFill>
            </a:rPr>
            <a:t>w integrowanej produkcji należy dokonać wówczas odpowiednich wpisów </a:t>
          </a:r>
          <a:br>
            <a:rPr lang="pl-PL" sz="2400" b="1">
              <a:solidFill>
                <a:schemeClr val="tx1"/>
              </a:solidFill>
            </a:rPr>
          </a:br>
          <a:r>
            <a:rPr lang="pl-PL" sz="2400" b="1">
              <a:solidFill>
                <a:schemeClr val="tx1"/>
              </a:solidFill>
            </a:rPr>
            <a:t>w komentarzach, wskazując dlaczego nie zastosowano ochrony biologicznej.</a:t>
          </a:r>
          <a:endParaRPr lang="pl-PL" sz="2400">
            <a:solidFill>
              <a:schemeClr val="tx1"/>
            </a:solidFill>
          </a:endParaRPr>
        </a:p>
      </dgm:t>
    </dgm:pt>
    <dgm:pt modelId="{00BEA350-C848-40FF-BD87-7E7918BF771C}" type="parTrans" cxnId="{34BC6A5A-C785-4306-87A4-6A08560628C9}">
      <dgm:prSet/>
      <dgm:spPr/>
      <dgm:t>
        <a:bodyPr/>
        <a:lstStyle/>
        <a:p>
          <a:endParaRPr lang="pl-PL"/>
        </a:p>
      </dgm:t>
    </dgm:pt>
    <dgm:pt modelId="{8AC24F91-E071-40BA-9EDB-6FB46D1493BE}" type="sibTrans" cxnId="{34BC6A5A-C785-4306-87A4-6A08560628C9}">
      <dgm:prSet/>
      <dgm:spPr/>
      <dgm:t>
        <a:bodyPr/>
        <a:lstStyle/>
        <a:p>
          <a:endParaRPr lang="pl-PL"/>
        </a:p>
      </dgm:t>
    </dgm:pt>
    <dgm:pt modelId="{2E72087C-C2BF-4A78-96ED-722AC7189E53}" type="pres">
      <dgm:prSet presAssocID="{541DAD8B-4E29-401D-B275-FB65B2870B82}" presName="Name0" presStyleCnt="0">
        <dgm:presLayoutVars>
          <dgm:dir/>
          <dgm:resizeHandles val="exact"/>
        </dgm:presLayoutVars>
      </dgm:prSet>
      <dgm:spPr/>
    </dgm:pt>
    <dgm:pt modelId="{A43B6E2A-C068-4CEF-A9DE-1164ED5594B3}" type="pres">
      <dgm:prSet presAssocID="{9391DBC9-972F-4A64-A173-36CF9D3D4364}" presName="node" presStyleLbl="node1" presStyleIdx="0" presStyleCnt="2" custScaleY="113528">
        <dgm:presLayoutVars>
          <dgm:bulletEnabled val="1"/>
        </dgm:presLayoutVars>
      </dgm:prSet>
      <dgm:spPr/>
    </dgm:pt>
    <dgm:pt modelId="{D7D5A8F3-16B0-47BA-90B7-BBF955EB9C8B}" type="pres">
      <dgm:prSet presAssocID="{65E704E3-A39E-46C1-87CD-B0B0905DE17F}" presName="sibTrans" presStyleLbl="sibTrans2D1" presStyleIdx="0" presStyleCnt="1"/>
      <dgm:spPr/>
    </dgm:pt>
    <dgm:pt modelId="{B7088D16-D780-49F5-A5F1-32BF4CB7B1F2}" type="pres">
      <dgm:prSet presAssocID="{65E704E3-A39E-46C1-87CD-B0B0905DE17F}" presName="connectorText" presStyleLbl="sibTrans2D1" presStyleIdx="0" presStyleCnt="1"/>
      <dgm:spPr/>
    </dgm:pt>
    <dgm:pt modelId="{09CA22FD-B7D2-4401-8CC3-D7BF27D1A831}" type="pres">
      <dgm:prSet presAssocID="{860F2A02-E8DE-4C68-80A2-6FBE1BA119B6}" presName="node" presStyleLbl="node1" presStyleIdx="1" presStyleCnt="2" custScaleY="113595">
        <dgm:presLayoutVars>
          <dgm:bulletEnabled val="1"/>
        </dgm:presLayoutVars>
      </dgm:prSet>
      <dgm:spPr/>
    </dgm:pt>
  </dgm:ptLst>
  <dgm:cxnLst>
    <dgm:cxn modelId="{31BCBD0A-3C09-4C09-9C02-2A0F17034026}" type="presOf" srcId="{860F2A02-E8DE-4C68-80A2-6FBE1BA119B6}" destId="{09CA22FD-B7D2-4401-8CC3-D7BF27D1A831}" srcOrd="0" destOrd="0" presId="urn:microsoft.com/office/officeart/2005/8/layout/process1"/>
    <dgm:cxn modelId="{3AF4D71D-6BD9-48D2-93F6-25D97FB67C6B}" type="presOf" srcId="{65E704E3-A39E-46C1-87CD-B0B0905DE17F}" destId="{B7088D16-D780-49F5-A5F1-32BF4CB7B1F2}" srcOrd="1" destOrd="0" presId="urn:microsoft.com/office/officeart/2005/8/layout/process1"/>
    <dgm:cxn modelId="{05FED04A-0DE1-4D01-851B-09C00C37F9C6}" type="presOf" srcId="{9391DBC9-972F-4A64-A173-36CF9D3D4364}" destId="{A43B6E2A-C068-4CEF-A9DE-1164ED5594B3}" srcOrd="0" destOrd="0" presId="urn:microsoft.com/office/officeart/2005/8/layout/process1"/>
    <dgm:cxn modelId="{34BC6A5A-C785-4306-87A4-6A08560628C9}" srcId="{541DAD8B-4E29-401D-B275-FB65B2870B82}" destId="{860F2A02-E8DE-4C68-80A2-6FBE1BA119B6}" srcOrd="1" destOrd="0" parTransId="{00BEA350-C848-40FF-BD87-7E7918BF771C}" sibTransId="{8AC24F91-E071-40BA-9EDB-6FB46D1493BE}"/>
    <dgm:cxn modelId="{A932817B-E68E-4454-AAE7-A57790F4576E}" srcId="{541DAD8B-4E29-401D-B275-FB65B2870B82}" destId="{9391DBC9-972F-4A64-A173-36CF9D3D4364}" srcOrd="0" destOrd="0" parTransId="{489683A8-8E30-47EA-894A-B9A4AB88CF16}" sibTransId="{65E704E3-A39E-46C1-87CD-B0B0905DE17F}"/>
    <dgm:cxn modelId="{665118F0-C68A-430F-937F-E6801CF64D7F}" type="presOf" srcId="{65E704E3-A39E-46C1-87CD-B0B0905DE17F}" destId="{D7D5A8F3-16B0-47BA-90B7-BBF955EB9C8B}" srcOrd="0" destOrd="0" presId="urn:microsoft.com/office/officeart/2005/8/layout/process1"/>
    <dgm:cxn modelId="{A83C96FA-71F7-4647-8A42-967DEDAD7A3B}" type="presOf" srcId="{541DAD8B-4E29-401D-B275-FB65B2870B82}" destId="{2E72087C-C2BF-4A78-96ED-722AC7189E53}" srcOrd="0" destOrd="0" presId="urn:microsoft.com/office/officeart/2005/8/layout/process1"/>
    <dgm:cxn modelId="{C72BE3AB-70B7-4C1D-8B75-E255B0B4DCD9}" type="presParOf" srcId="{2E72087C-C2BF-4A78-96ED-722AC7189E53}" destId="{A43B6E2A-C068-4CEF-A9DE-1164ED5594B3}" srcOrd="0" destOrd="0" presId="urn:microsoft.com/office/officeart/2005/8/layout/process1"/>
    <dgm:cxn modelId="{AEFAEDDF-E7AE-4284-87BD-49DEF9AFCDF7}" type="presParOf" srcId="{2E72087C-C2BF-4A78-96ED-722AC7189E53}" destId="{D7D5A8F3-16B0-47BA-90B7-BBF955EB9C8B}" srcOrd="1" destOrd="0" presId="urn:microsoft.com/office/officeart/2005/8/layout/process1"/>
    <dgm:cxn modelId="{AB0302C3-5626-4231-9F63-42AE36C51AC9}" type="presParOf" srcId="{D7D5A8F3-16B0-47BA-90B7-BBF955EB9C8B}" destId="{B7088D16-D780-49F5-A5F1-32BF4CB7B1F2}" srcOrd="0" destOrd="0" presId="urn:microsoft.com/office/officeart/2005/8/layout/process1"/>
    <dgm:cxn modelId="{443B1C2B-6E1B-4A7C-9F5B-A62C5FD8B629}" type="presParOf" srcId="{2E72087C-C2BF-4A78-96ED-722AC7189E53}" destId="{09CA22FD-B7D2-4401-8CC3-D7BF27D1A831}"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F17630-603B-4C3B-9DBF-8B596952457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42BBC03-6597-4553-B42D-55867E0AC850}">
      <dgm:prSet/>
      <dgm:spPr/>
      <dgm:t>
        <a:bodyPr/>
        <a:lstStyle/>
        <a:p>
          <a:pPr>
            <a:lnSpc>
              <a:spcPct val="100000"/>
            </a:lnSpc>
          </a:pPr>
          <a:r>
            <a:rPr lang="pl-PL" b="1"/>
            <a:t>Uprawa roślin w systemie integrowanej produkcji roślin (IP) nieodłącznie związana jest z prowadzeniem lub posiadaniem przez producenta rolnego różnego rodzaju dokumentacji.</a:t>
          </a:r>
          <a:endParaRPr lang="en-US" b="1"/>
        </a:p>
      </dgm:t>
    </dgm:pt>
    <dgm:pt modelId="{E84AA96F-1AA0-4AB5-AA39-830D62C3587B}" type="parTrans" cxnId="{3540579D-7380-42F3-A945-CDD60B65AB1C}">
      <dgm:prSet/>
      <dgm:spPr/>
      <dgm:t>
        <a:bodyPr/>
        <a:lstStyle/>
        <a:p>
          <a:endParaRPr lang="en-US"/>
        </a:p>
      </dgm:t>
    </dgm:pt>
    <dgm:pt modelId="{7E2F21B2-CA24-457F-B837-86A520A87117}" type="sibTrans" cxnId="{3540579D-7380-42F3-A945-CDD60B65AB1C}">
      <dgm:prSet/>
      <dgm:spPr/>
      <dgm:t>
        <a:bodyPr/>
        <a:lstStyle/>
        <a:p>
          <a:endParaRPr lang="en-US"/>
        </a:p>
      </dgm:t>
    </dgm:pt>
    <dgm:pt modelId="{9C33D89E-4962-4C5C-B6AB-1C8F5B502A50}">
      <dgm:prSet/>
      <dgm:spPr/>
      <dgm:t>
        <a:bodyPr/>
        <a:lstStyle/>
        <a:p>
          <a:pPr>
            <a:lnSpc>
              <a:spcPct val="100000"/>
            </a:lnSpc>
          </a:pPr>
          <a:r>
            <a:rPr lang="pl-PL" b="1"/>
            <a:t>Wśród tych dokumentów jednym z najważniejszych jest notatnik IP. </a:t>
          </a:r>
          <a:endParaRPr lang="en-US" b="1"/>
        </a:p>
      </dgm:t>
    </dgm:pt>
    <dgm:pt modelId="{1E715976-01B7-49E2-AC94-180BAACCCCB2}" type="parTrans" cxnId="{D8F366D0-88D8-42F3-8DE9-40768DEEE9B8}">
      <dgm:prSet/>
      <dgm:spPr/>
      <dgm:t>
        <a:bodyPr/>
        <a:lstStyle/>
        <a:p>
          <a:endParaRPr lang="en-US"/>
        </a:p>
      </dgm:t>
    </dgm:pt>
    <dgm:pt modelId="{52B5FA56-514A-490A-B76B-6B39EDF8E82E}" type="sibTrans" cxnId="{D8F366D0-88D8-42F3-8DE9-40768DEEE9B8}">
      <dgm:prSet/>
      <dgm:spPr/>
      <dgm:t>
        <a:bodyPr/>
        <a:lstStyle/>
        <a:p>
          <a:endParaRPr lang="en-US"/>
        </a:p>
      </dgm:t>
    </dgm:pt>
    <dgm:pt modelId="{FCAE090B-29F2-42A5-9A50-9A27180325A1}">
      <dgm:prSet/>
      <dgm:spPr/>
      <dgm:t>
        <a:bodyPr/>
        <a:lstStyle/>
        <a:p>
          <a:pPr>
            <a:lnSpc>
              <a:spcPct val="100000"/>
            </a:lnSpc>
          </a:pPr>
          <a:r>
            <a:rPr lang="pl-PL" b="1"/>
            <a:t>Wzory notatników są zamieszczone w załącznikach do rozporządzenia Ministra Rolnictwa i Rozwoju Wsi z dnia24 czerwca 2013 r. w sprawie dokumentowania działań związanych z integrowaną produkcją roślin</a:t>
          </a:r>
          <a:r>
            <a:rPr lang="pl-PL"/>
            <a:t>.</a:t>
          </a:r>
          <a:endParaRPr lang="en-US"/>
        </a:p>
      </dgm:t>
    </dgm:pt>
    <dgm:pt modelId="{2DA261A6-6F07-49C8-887F-58A8F35EC164}" type="parTrans" cxnId="{8FEFAD9E-00BD-40E4-A737-59CFF49D45AB}">
      <dgm:prSet/>
      <dgm:spPr/>
      <dgm:t>
        <a:bodyPr/>
        <a:lstStyle/>
        <a:p>
          <a:endParaRPr lang="en-US"/>
        </a:p>
      </dgm:t>
    </dgm:pt>
    <dgm:pt modelId="{F7C44295-1040-438B-9102-FACED634EBB3}" type="sibTrans" cxnId="{8FEFAD9E-00BD-40E4-A737-59CFF49D45AB}">
      <dgm:prSet/>
      <dgm:spPr/>
      <dgm:t>
        <a:bodyPr/>
        <a:lstStyle/>
        <a:p>
          <a:endParaRPr lang="en-US"/>
        </a:p>
      </dgm:t>
    </dgm:pt>
    <dgm:pt modelId="{A9987944-D938-4156-B936-A385149AE957}" type="pres">
      <dgm:prSet presAssocID="{DBF17630-603B-4C3B-9DBF-8B596952457A}" presName="root" presStyleCnt="0">
        <dgm:presLayoutVars>
          <dgm:dir/>
          <dgm:resizeHandles val="exact"/>
        </dgm:presLayoutVars>
      </dgm:prSet>
      <dgm:spPr/>
    </dgm:pt>
    <dgm:pt modelId="{1EBF0C88-1C41-4BCF-A3F1-D103C36F20F5}" type="pres">
      <dgm:prSet presAssocID="{442BBC03-6597-4553-B42D-55867E0AC850}" presName="compNode" presStyleCnt="0"/>
      <dgm:spPr/>
    </dgm:pt>
    <dgm:pt modelId="{F2390C11-3A18-4512-B0D0-DCFB9BCFDDF5}" type="pres">
      <dgm:prSet presAssocID="{442BBC03-6597-4553-B42D-55867E0AC850}" presName="bgRect" presStyleLbl="bgShp" presStyleIdx="0" presStyleCnt="3"/>
      <dgm:spPr/>
    </dgm:pt>
    <dgm:pt modelId="{CA9E58F9-2E2E-4CE1-9A85-0151317D2091}" type="pres">
      <dgm:prSet presAssocID="{442BBC03-6597-4553-B42D-55867E0AC850}"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kulenty"/>
        </a:ext>
      </dgm:extLst>
    </dgm:pt>
    <dgm:pt modelId="{9265D30E-D4A4-4204-AE27-1171E6D323C6}" type="pres">
      <dgm:prSet presAssocID="{442BBC03-6597-4553-B42D-55867E0AC850}" presName="spaceRect" presStyleCnt="0"/>
      <dgm:spPr/>
    </dgm:pt>
    <dgm:pt modelId="{801B2316-FCE5-4818-814B-991CB8481F61}" type="pres">
      <dgm:prSet presAssocID="{442BBC03-6597-4553-B42D-55867E0AC850}" presName="parTx" presStyleLbl="revTx" presStyleIdx="0" presStyleCnt="3">
        <dgm:presLayoutVars>
          <dgm:chMax val="0"/>
          <dgm:chPref val="0"/>
        </dgm:presLayoutVars>
      </dgm:prSet>
      <dgm:spPr/>
    </dgm:pt>
    <dgm:pt modelId="{E264276D-7ADA-4630-9067-AA2EE52BBF31}" type="pres">
      <dgm:prSet presAssocID="{7E2F21B2-CA24-457F-B837-86A520A87117}" presName="sibTrans" presStyleCnt="0"/>
      <dgm:spPr/>
    </dgm:pt>
    <dgm:pt modelId="{3DF493AA-2F86-4416-8803-A0FC002EDCC6}" type="pres">
      <dgm:prSet presAssocID="{9C33D89E-4962-4C5C-B6AB-1C8F5B502A50}" presName="compNode" presStyleCnt="0"/>
      <dgm:spPr/>
    </dgm:pt>
    <dgm:pt modelId="{2A6F112F-6762-4B69-BBDF-82EBE139EF53}" type="pres">
      <dgm:prSet presAssocID="{9C33D89E-4962-4C5C-B6AB-1C8F5B502A50}" presName="bgRect" presStyleLbl="bgShp" presStyleIdx="1" presStyleCnt="3"/>
      <dgm:spPr/>
    </dgm:pt>
    <dgm:pt modelId="{6DE24B19-CCBE-41CD-BD3B-4E4CF38CB0C1}" type="pres">
      <dgm:prSet presAssocID="{9C33D89E-4962-4C5C-B6AB-1C8F5B502A50}"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aptop"/>
        </a:ext>
      </dgm:extLst>
    </dgm:pt>
    <dgm:pt modelId="{7D055805-FC5A-4945-A5DE-1E2B5F096CA5}" type="pres">
      <dgm:prSet presAssocID="{9C33D89E-4962-4C5C-B6AB-1C8F5B502A50}" presName="spaceRect" presStyleCnt="0"/>
      <dgm:spPr/>
    </dgm:pt>
    <dgm:pt modelId="{4A1EF9FF-A970-4EE4-9BED-CC4F41FE75B8}" type="pres">
      <dgm:prSet presAssocID="{9C33D89E-4962-4C5C-B6AB-1C8F5B502A50}" presName="parTx" presStyleLbl="revTx" presStyleIdx="1" presStyleCnt="3">
        <dgm:presLayoutVars>
          <dgm:chMax val="0"/>
          <dgm:chPref val="0"/>
        </dgm:presLayoutVars>
      </dgm:prSet>
      <dgm:spPr/>
    </dgm:pt>
    <dgm:pt modelId="{A165C973-6C1C-4E20-86DA-7D462813DDD2}" type="pres">
      <dgm:prSet presAssocID="{52B5FA56-514A-490A-B76B-6B39EDF8E82E}" presName="sibTrans" presStyleCnt="0"/>
      <dgm:spPr/>
    </dgm:pt>
    <dgm:pt modelId="{7AC5768B-59A3-456B-9ECB-D692A5E9DA8B}" type="pres">
      <dgm:prSet presAssocID="{FCAE090B-29F2-42A5-9A50-9A27180325A1}" presName="compNode" presStyleCnt="0"/>
      <dgm:spPr/>
    </dgm:pt>
    <dgm:pt modelId="{7451F4B2-FBAF-4849-AE74-A36FE3AE8A93}" type="pres">
      <dgm:prSet presAssocID="{FCAE090B-29F2-42A5-9A50-9A27180325A1}" presName="bgRect" presStyleLbl="bgShp" presStyleIdx="2" presStyleCnt="3"/>
      <dgm:spPr/>
    </dgm:pt>
    <dgm:pt modelId="{763F273E-39CB-4B87-8ED6-A46CB6FBDA48}" type="pres">
      <dgm:prSet presAssocID="{FCAE090B-29F2-42A5-9A50-9A27180325A1}"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Znacznik wyboru"/>
        </a:ext>
      </dgm:extLst>
    </dgm:pt>
    <dgm:pt modelId="{8013B3F8-38C4-4F81-A6AE-4062FF9473A4}" type="pres">
      <dgm:prSet presAssocID="{FCAE090B-29F2-42A5-9A50-9A27180325A1}" presName="spaceRect" presStyleCnt="0"/>
      <dgm:spPr/>
    </dgm:pt>
    <dgm:pt modelId="{42382414-82F4-4529-BA91-1D0D913297EF}" type="pres">
      <dgm:prSet presAssocID="{FCAE090B-29F2-42A5-9A50-9A27180325A1}" presName="parTx" presStyleLbl="revTx" presStyleIdx="2" presStyleCnt="3">
        <dgm:presLayoutVars>
          <dgm:chMax val="0"/>
          <dgm:chPref val="0"/>
        </dgm:presLayoutVars>
      </dgm:prSet>
      <dgm:spPr/>
    </dgm:pt>
  </dgm:ptLst>
  <dgm:cxnLst>
    <dgm:cxn modelId="{CF4B3A48-9973-49D4-B551-DF6B5248E8EE}" type="presOf" srcId="{FCAE090B-29F2-42A5-9A50-9A27180325A1}" destId="{42382414-82F4-4529-BA91-1D0D913297EF}" srcOrd="0" destOrd="0" presId="urn:microsoft.com/office/officeart/2018/2/layout/IconVerticalSolidList"/>
    <dgm:cxn modelId="{3540579D-7380-42F3-A945-CDD60B65AB1C}" srcId="{DBF17630-603B-4C3B-9DBF-8B596952457A}" destId="{442BBC03-6597-4553-B42D-55867E0AC850}" srcOrd="0" destOrd="0" parTransId="{E84AA96F-1AA0-4AB5-AA39-830D62C3587B}" sibTransId="{7E2F21B2-CA24-457F-B837-86A520A87117}"/>
    <dgm:cxn modelId="{8FEFAD9E-00BD-40E4-A737-59CFF49D45AB}" srcId="{DBF17630-603B-4C3B-9DBF-8B596952457A}" destId="{FCAE090B-29F2-42A5-9A50-9A27180325A1}" srcOrd="2" destOrd="0" parTransId="{2DA261A6-6F07-49C8-887F-58A8F35EC164}" sibTransId="{F7C44295-1040-438B-9102-FACED634EBB3}"/>
    <dgm:cxn modelId="{64EB3DAE-7369-49AA-B804-3DF19E7878F0}" type="presOf" srcId="{DBF17630-603B-4C3B-9DBF-8B596952457A}" destId="{A9987944-D938-4156-B936-A385149AE957}" srcOrd="0" destOrd="0" presId="urn:microsoft.com/office/officeart/2018/2/layout/IconVerticalSolidList"/>
    <dgm:cxn modelId="{6A9962C9-AF84-4E30-AB6B-048F9D66FD11}" type="presOf" srcId="{442BBC03-6597-4553-B42D-55867E0AC850}" destId="{801B2316-FCE5-4818-814B-991CB8481F61}" srcOrd="0" destOrd="0" presId="urn:microsoft.com/office/officeart/2018/2/layout/IconVerticalSolidList"/>
    <dgm:cxn modelId="{D8F366D0-88D8-42F3-8DE9-40768DEEE9B8}" srcId="{DBF17630-603B-4C3B-9DBF-8B596952457A}" destId="{9C33D89E-4962-4C5C-B6AB-1C8F5B502A50}" srcOrd="1" destOrd="0" parTransId="{1E715976-01B7-49E2-AC94-180BAACCCCB2}" sibTransId="{52B5FA56-514A-490A-B76B-6B39EDF8E82E}"/>
    <dgm:cxn modelId="{6A3462FB-2254-4354-B887-F81423FCB0DF}" type="presOf" srcId="{9C33D89E-4962-4C5C-B6AB-1C8F5B502A50}" destId="{4A1EF9FF-A970-4EE4-9BED-CC4F41FE75B8}" srcOrd="0" destOrd="0" presId="urn:microsoft.com/office/officeart/2018/2/layout/IconVerticalSolidList"/>
    <dgm:cxn modelId="{2D8AC00E-EB25-4159-A885-914863EC4704}" type="presParOf" srcId="{A9987944-D938-4156-B936-A385149AE957}" destId="{1EBF0C88-1C41-4BCF-A3F1-D103C36F20F5}" srcOrd="0" destOrd="0" presId="urn:microsoft.com/office/officeart/2018/2/layout/IconVerticalSolidList"/>
    <dgm:cxn modelId="{25AA5647-8DCF-48BB-ADEA-A2F5DAF428D7}" type="presParOf" srcId="{1EBF0C88-1C41-4BCF-A3F1-D103C36F20F5}" destId="{F2390C11-3A18-4512-B0D0-DCFB9BCFDDF5}" srcOrd="0" destOrd="0" presId="urn:microsoft.com/office/officeart/2018/2/layout/IconVerticalSolidList"/>
    <dgm:cxn modelId="{D11353FA-60B1-4DF1-ABCC-A38EBA8A93BF}" type="presParOf" srcId="{1EBF0C88-1C41-4BCF-A3F1-D103C36F20F5}" destId="{CA9E58F9-2E2E-4CE1-9A85-0151317D2091}" srcOrd="1" destOrd="0" presId="urn:microsoft.com/office/officeart/2018/2/layout/IconVerticalSolidList"/>
    <dgm:cxn modelId="{6F671C3B-E1D1-4417-8C7E-FE5FA443C9B8}" type="presParOf" srcId="{1EBF0C88-1C41-4BCF-A3F1-D103C36F20F5}" destId="{9265D30E-D4A4-4204-AE27-1171E6D323C6}" srcOrd="2" destOrd="0" presId="urn:microsoft.com/office/officeart/2018/2/layout/IconVerticalSolidList"/>
    <dgm:cxn modelId="{62CA6FD5-2E0B-452B-86B5-46F1823AE1D7}" type="presParOf" srcId="{1EBF0C88-1C41-4BCF-A3F1-D103C36F20F5}" destId="{801B2316-FCE5-4818-814B-991CB8481F61}" srcOrd="3" destOrd="0" presId="urn:microsoft.com/office/officeart/2018/2/layout/IconVerticalSolidList"/>
    <dgm:cxn modelId="{D636406A-D214-43BB-980E-868BA43D6DFA}" type="presParOf" srcId="{A9987944-D938-4156-B936-A385149AE957}" destId="{E264276D-7ADA-4630-9067-AA2EE52BBF31}" srcOrd="1" destOrd="0" presId="urn:microsoft.com/office/officeart/2018/2/layout/IconVerticalSolidList"/>
    <dgm:cxn modelId="{98AF2B01-5722-4AF3-9889-404231BF78DD}" type="presParOf" srcId="{A9987944-D938-4156-B936-A385149AE957}" destId="{3DF493AA-2F86-4416-8803-A0FC002EDCC6}" srcOrd="2" destOrd="0" presId="urn:microsoft.com/office/officeart/2018/2/layout/IconVerticalSolidList"/>
    <dgm:cxn modelId="{AA388996-1BE2-4A42-9A2A-C3DF92A7193B}" type="presParOf" srcId="{3DF493AA-2F86-4416-8803-A0FC002EDCC6}" destId="{2A6F112F-6762-4B69-BBDF-82EBE139EF53}" srcOrd="0" destOrd="0" presId="urn:microsoft.com/office/officeart/2018/2/layout/IconVerticalSolidList"/>
    <dgm:cxn modelId="{D1CA9617-CD4D-4E33-BAFC-52AE144778E0}" type="presParOf" srcId="{3DF493AA-2F86-4416-8803-A0FC002EDCC6}" destId="{6DE24B19-CCBE-41CD-BD3B-4E4CF38CB0C1}" srcOrd="1" destOrd="0" presId="urn:microsoft.com/office/officeart/2018/2/layout/IconVerticalSolidList"/>
    <dgm:cxn modelId="{7282CE79-4E16-415D-A325-52EC89853A0D}" type="presParOf" srcId="{3DF493AA-2F86-4416-8803-A0FC002EDCC6}" destId="{7D055805-FC5A-4945-A5DE-1E2B5F096CA5}" srcOrd="2" destOrd="0" presId="urn:microsoft.com/office/officeart/2018/2/layout/IconVerticalSolidList"/>
    <dgm:cxn modelId="{C8774002-6D5B-47D3-8DF4-CF85ADAF4C1B}" type="presParOf" srcId="{3DF493AA-2F86-4416-8803-A0FC002EDCC6}" destId="{4A1EF9FF-A970-4EE4-9BED-CC4F41FE75B8}" srcOrd="3" destOrd="0" presId="urn:microsoft.com/office/officeart/2018/2/layout/IconVerticalSolidList"/>
    <dgm:cxn modelId="{DBBF820C-FDA9-4FFD-AF73-006CBCD96C4F}" type="presParOf" srcId="{A9987944-D938-4156-B936-A385149AE957}" destId="{A165C973-6C1C-4E20-86DA-7D462813DDD2}" srcOrd="3" destOrd="0" presId="urn:microsoft.com/office/officeart/2018/2/layout/IconVerticalSolidList"/>
    <dgm:cxn modelId="{AA777314-445E-4F05-A5EE-532588BC6EA5}" type="presParOf" srcId="{A9987944-D938-4156-B936-A385149AE957}" destId="{7AC5768B-59A3-456B-9ECB-D692A5E9DA8B}" srcOrd="4" destOrd="0" presId="urn:microsoft.com/office/officeart/2018/2/layout/IconVerticalSolidList"/>
    <dgm:cxn modelId="{70E5CA3E-3F42-4E4C-B326-C5DBB88D7BC6}" type="presParOf" srcId="{7AC5768B-59A3-456B-9ECB-D692A5E9DA8B}" destId="{7451F4B2-FBAF-4849-AE74-A36FE3AE8A93}" srcOrd="0" destOrd="0" presId="urn:microsoft.com/office/officeart/2018/2/layout/IconVerticalSolidList"/>
    <dgm:cxn modelId="{A5FF01FD-1C00-4419-8EFD-C2B9DEF254D5}" type="presParOf" srcId="{7AC5768B-59A3-456B-9ECB-D692A5E9DA8B}" destId="{763F273E-39CB-4B87-8ED6-A46CB6FBDA48}" srcOrd="1" destOrd="0" presId="urn:microsoft.com/office/officeart/2018/2/layout/IconVerticalSolidList"/>
    <dgm:cxn modelId="{DCFC089F-8D3D-4CB9-A29B-378C68375C0C}" type="presParOf" srcId="{7AC5768B-59A3-456B-9ECB-D692A5E9DA8B}" destId="{8013B3F8-38C4-4F81-A6AE-4062FF9473A4}" srcOrd="2" destOrd="0" presId="urn:microsoft.com/office/officeart/2018/2/layout/IconVerticalSolidList"/>
    <dgm:cxn modelId="{F7030694-A80E-4186-825E-217B7A787F8E}" type="presParOf" srcId="{7AC5768B-59A3-456B-9ECB-D692A5E9DA8B}" destId="{42382414-82F4-4529-BA91-1D0D913297E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53962E-4836-4AE1-82B5-07997BF4D65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A16E315-FC66-4848-AD66-8E7AEE4FF187}">
      <dgm:prSet/>
      <dgm:spPr/>
      <dgm:t>
        <a:bodyPr/>
        <a:lstStyle/>
        <a:p>
          <a:pPr>
            <a:lnSpc>
              <a:spcPct val="100000"/>
            </a:lnSpc>
          </a:pPr>
          <a:r>
            <a:rPr lang="pl-PL" b="1" i="0"/>
            <a:t>W trakcie prowadzonej uprawy producent rolny zobowiązany jest na bieżąco prowadzić dokumentację działań związanych z integrowaną produkcją roślin </a:t>
          </a:r>
          <a:r>
            <a:rPr lang="en-US" b="1" i="0"/>
            <a:t>​</a:t>
          </a:r>
          <a:r>
            <a:rPr lang="pl-PL" b="1" i="0"/>
            <a:t>w notatniku IP. </a:t>
          </a:r>
          <a:r>
            <a:rPr lang="en-US" b="1" i="0"/>
            <a:t>​</a:t>
          </a:r>
          <a:endParaRPr lang="en-US" b="1"/>
        </a:p>
      </dgm:t>
    </dgm:pt>
    <dgm:pt modelId="{25082B10-CAAB-4D0E-8202-5734F29BE327}" type="parTrans" cxnId="{CE37A47D-003B-4F8F-80CB-DDB9984E9A5C}">
      <dgm:prSet/>
      <dgm:spPr/>
      <dgm:t>
        <a:bodyPr/>
        <a:lstStyle/>
        <a:p>
          <a:endParaRPr lang="en-US"/>
        </a:p>
      </dgm:t>
    </dgm:pt>
    <dgm:pt modelId="{E07D0CE9-46A9-420B-9ADD-A49FF15C2FC9}" type="sibTrans" cxnId="{CE37A47D-003B-4F8F-80CB-DDB9984E9A5C}">
      <dgm:prSet/>
      <dgm:spPr/>
      <dgm:t>
        <a:bodyPr/>
        <a:lstStyle/>
        <a:p>
          <a:endParaRPr lang="en-US"/>
        </a:p>
      </dgm:t>
    </dgm:pt>
    <dgm:pt modelId="{58159A12-9FA9-454D-A3F3-82601A81A9BD}">
      <dgm:prSet/>
      <dgm:spPr/>
      <dgm:t>
        <a:bodyPr/>
        <a:lstStyle/>
        <a:p>
          <a:pPr>
            <a:lnSpc>
              <a:spcPct val="100000"/>
            </a:lnSpc>
          </a:pPr>
          <a:r>
            <a:rPr lang="pl-PL" b="1" i="0"/>
            <a:t>Rodzaj notatnika dobieramy odpowiednio do gatunku rośliny uprawnej, która została zgłoszona do jednostki certyfikującej. </a:t>
          </a:r>
          <a:r>
            <a:rPr lang="en-US" b="1" i="0"/>
            <a:t>​</a:t>
          </a:r>
          <a:endParaRPr lang="en-US" b="1"/>
        </a:p>
      </dgm:t>
    </dgm:pt>
    <dgm:pt modelId="{F3E19E8A-FF87-4820-AD30-C6B696731629}" type="parTrans" cxnId="{65EA2CC3-EB4D-4E4E-BCED-418A420C4389}">
      <dgm:prSet/>
      <dgm:spPr/>
      <dgm:t>
        <a:bodyPr/>
        <a:lstStyle/>
        <a:p>
          <a:endParaRPr lang="en-US"/>
        </a:p>
      </dgm:t>
    </dgm:pt>
    <dgm:pt modelId="{C9D0B797-3B63-4E2A-8A18-FCD7C7F637AA}" type="sibTrans" cxnId="{65EA2CC3-EB4D-4E4E-BCED-418A420C4389}">
      <dgm:prSet/>
      <dgm:spPr/>
      <dgm:t>
        <a:bodyPr/>
        <a:lstStyle/>
        <a:p>
          <a:endParaRPr lang="en-US"/>
        </a:p>
      </dgm:t>
    </dgm:pt>
    <dgm:pt modelId="{5870C874-A7D5-419E-8C88-41E83BFFFD04}">
      <dgm:prSet/>
      <dgm:spPr/>
      <dgm:t>
        <a:bodyPr/>
        <a:lstStyle/>
        <a:p>
          <a:pPr>
            <a:lnSpc>
              <a:spcPct val="100000"/>
            </a:lnSpc>
          </a:pPr>
          <a:r>
            <a:rPr lang="pl-PL" b="1" i="0"/>
            <a:t>W przypadku ubiegania się o certyfikat dla </a:t>
          </a:r>
          <a:r>
            <a:rPr lang="pl-PL" b="1" i="0" u="sng"/>
            <a:t>więcej niż jednego gatunku </a:t>
          </a:r>
          <a:r>
            <a:rPr lang="pl-PL" b="1" i="0"/>
            <a:t>roślin należy prowadzić </a:t>
          </a:r>
          <a:r>
            <a:rPr lang="pl-PL" b="1" i="0" u="sng"/>
            <a:t>notatniki IP indywidualnie dla każdej uprawy.​</a:t>
          </a:r>
          <a:endParaRPr lang="en-US" b="1"/>
        </a:p>
      </dgm:t>
    </dgm:pt>
    <dgm:pt modelId="{E437E4FD-05CB-45AF-8E71-F0E647715CE0}" type="parTrans" cxnId="{014E23F2-9AD3-4BC9-ADB4-6A651502B542}">
      <dgm:prSet/>
      <dgm:spPr/>
      <dgm:t>
        <a:bodyPr/>
        <a:lstStyle/>
        <a:p>
          <a:endParaRPr lang="en-US"/>
        </a:p>
      </dgm:t>
    </dgm:pt>
    <dgm:pt modelId="{3B34B97A-2ED3-41F7-A4D2-4D9E7A259B90}" type="sibTrans" cxnId="{014E23F2-9AD3-4BC9-ADB4-6A651502B542}">
      <dgm:prSet/>
      <dgm:spPr/>
      <dgm:t>
        <a:bodyPr/>
        <a:lstStyle/>
        <a:p>
          <a:endParaRPr lang="en-US"/>
        </a:p>
      </dgm:t>
    </dgm:pt>
    <dgm:pt modelId="{A2045A01-4070-4928-9CEA-A6334754A89A}">
      <dgm:prSet/>
      <dgm:spPr/>
      <dgm:t>
        <a:bodyPr/>
        <a:lstStyle/>
        <a:p>
          <a:pPr>
            <a:lnSpc>
              <a:spcPct val="100000"/>
            </a:lnSpc>
          </a:pPr>
          <a:r>
            <a:rPr lang="pl-PL" b="1" i="0"/>
            <a:t>Dla upraw rolniczych notatnik należy wypełniać według poniższego schematu - przykład kukurydza.</a:t>
          </a:r>
          <a:endParaRPr lang="en-US" b="1"/>
        </a:p>
      </dgm:t>
    </dgm:pt>
    <dgm:pt modelId="{ED2C8285-3502-4D42-9498-9BA3785A7E0A}" type="parTrans" cxnId="{007F40C6-8C37-4065-93B9-149C65FEA21A}">
      <dgm:prSet/>
      <dgm:spPr/>
      <dgm:t>
        <a:bodyPr/>
        <a:lstStyle/>
        <a:p>
          <a:endParaRPr lang="en-US"/>
        </a:p>
      </dgm:t>
    </dgm:pt>
    <dgm:pt modelId="{6AAC700F-E36A-4A37-8B16-EC5910B2ADB1}" type="sibTrans" cxnId="{007F40C6-8C37-4065-93B9-149C65FEA21A}">
      <dgm:prSet/>
      <dgm:spPr/>
      <dgm:t>
        <a:bodyPr/>
        <a:lstStyle/>
        <a:p>
          <a:endParaRPr lang="en-US"/>
        </a:p>
      </dgm:t>
    </dgm:pt>
    <dgm:pt modelId="{B75C3199-F7BB-426F-B735-65414D10CB9E}" type="pres">
      <dgm:prSet presAssocID="{2153962E-4836-4AE1-82B5-07997BF4D650}" presName="root" presStyleCnt="0">
        <dgm:presLayoutVars>
          <dgm:dir/>
          <dgm:resizeHandles val="exact"/>
        </dgm:presLayoutVars>
      </dgm:prSet>
      <dgm:spPr/>
    </dgm:pt>
    <dgm:pt modelId="{5ECF7546-73D6-4F6E-9D0E-811C4A9698AC}" type="pres">
      <dgm:prSet presAssocID="{BA16E315-FC66-4848-AD66-8E7AEE4FF187}" presName="compNode" presStyleCnt="0"/>
      <dgm:spPr/>
    </dgm:pt>
    <dgm:pt modelId="{39F5138A-6D8B-47A8-8E43-B672E5362AEE}" type="pres">
      <dgm:prSet presAssocID="{BA16E315-FC66-4848-AD66-8E7AEE4FF187}" presName="bgRect" presStyleLbl="bgShp" presStyleIdx="0" presStyleCnt="4"/>
      <dgm:spPr/>
    </dgm:pt>
    <dgm:pt modelId="{81536F48-7FAE-43B8-A568-C719D09CA9C7}" type="pres">
      <dgm:prSet presAssocID="{BA16E315-FC66-4848-AD66-8E7AEE4FF187}"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oślina"/>
        </a:ext>
      </dgm:extLst>
    </dgm:pt>
    <dgm:pt modelId="{86AF48B3-DAFD-4336-937C-D4196C8D9322}" type="pres">
      <dgm:prSet presAssocID="{BA16E315-FC66-4848-AD66-8E7AEE4FF187}" presName="spaceRect" presStyleCnt="0"/>
      <dgm:spPr/>
    </dgm:pt>
    <dgm:pt modelId="{721F8D87-1295-4681-95C1-4107ACC4F169}" type="pres">
      <dgm:prSet presAssocID="{BA16E315-FC66-4848-AD66-8E7AEE4FF187}" presName="parTx" presStyleLbl="revTx" presStyleIdx="0" presStyleCnt="4">
        <dgm:presLayoutVars>
          <dgm:chMax val="0"/>
          <dgm:chPref val="0"/>
        </dgm:presLayoutVars>
      </dgm:prSet>
      <dgm:spPr/>
    </dgm:pt>
    <dgm:pt modelId="{125E4C10-03D3-4717-81D0-658ABD046B72}" type="pres">
      <dgm:prSet presAssocID="{E07D0CE9-46A9-420B-9ADD-A49FF15C2FC9}" presName="sibTrans" presStyleCnt="0"/>
      <dgm:spPr/>
    </dgm:pt>
    <dgm:pt modelId="{386B3987-0D12-4FEE-898E-408DB736728C}" type="pres">
      <dgm:prSet presAssocID="{58159A12-9FA9-454D-A3F3-82601A81A9BD}" presName="compNode" presStyleCnt="0"/>
      <dgm:spPr/>
    </dgm:pt>
    <dgm:pt modelId="{2CAE2C5F-A631-4614-926D-1A61C5F70A4A}" type="pres">
      <dgm:prSet presAssocID="{58159A12-9FA9-454D-A3F3-82601A81A9BD}" presName="bgRect" presStyleLbl="bgShp" presStyleIdx="1" presStyleCnt="4"/>
      <dgm:spPr/>
    </dgm:pt>
    <dgm:pt modelId="{E7B08BF8-59C4-4327-BE2A-9EC6237AC20B}" type="pres">
      <dgm:prSet presAssocID="{58159A12-9FA9-454D-A3F3-82601A81A9BD}"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kulenty"/>
        </a:ext>
      </dgm:extLst>
    </dgm:pt>
    <dgm:pt modelId="{01ED16F6-1134-4CD9-B162-B51DCACD1462}" type="pres">
      <dgm:prSet presAssocID="{58159A12-9FA9-454D-A3F3-82601A81A9BD}" presName="spaceRect" presStyleCnt="0"/>
      <dgm:spPr/>
    </dgm:pt>
    <dgm:pt modelId="{2BD047ED-73DE-4101-A03D-8380BDE58450}" type="pres">
      <dgm:prSet presAssocID="{58159A12-9FA9-454D-A3F3-82601A81A9BD}" presName="parTx" presStyleLbl="revTx" presStyleIdx="1" presStyleCnt="4">
        <dgm:presLayoutVars>
          <dgm:chMax val="0"/>
          <dgm:chPref val="0"/>
        </dgm:presLayoutVars>
      </dgm:prSet>
      <dgm:spPr/>
    </dgm:pt>
    <dgm:pt modelId="{52B19309-4CE0-4D16-B9BC-A782BDA9D60A}" type="pres">
      <dgm:prSet presAssocID="{C9D0B797-3B63-4E2A-8A18-FCD7C7F637AA}" presName="sibTrans" presStyleCnt="0"/>
      <dgm:spPr/>
    </dgm:pt>
    <dgm:pt modelId="{3A761D94-7BCB-45B9-A832-093AF189C0BB}" type="pres">
      <dgm:prSet presAssocID="{5870C874-A7D5-419E-8C88-41E83BFFFD04}" presName="compNode" presStyleCnt="0"/>
      <dgm:spPr/>
    </dgm:pt>
    <dgm:pt modelId="{46B4AF32-046F-46D7-B25B-A96FB81825D3}" type="pres">
      <dgm:prSet presAssocID="{5870C874-A7D5-419E-8C88-41E83BFFFD04}" presName="bgRect" presStyleLbl="bgShp" presStyleIdx="2" presStyleCnt="4"/>
      <dgm:spPr/>
    </dgm:pt>
    <dgm:pt modelId="{346D0C32-1F8F-476B-8A78-8600D7F60DE8}" type="pres">
      <dgm:prSet presAssocID="{5870C874-A7D5-419E-8C88-41E83BFFFD04}"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ść"/>
        </a:ext>
      </dgm:extLst>
    </dgm:pt>
    <dgm:pt modelId="{C071E3AC-0D9D-417F-A8CE-F0148401D048}" type="pres">
      <dgm:prSet presAssocID="{5870C874-A7D5-419E-8C88-41E83BFFFD04}" presName="spaceRect" presStyleCnt="0"/>
      <dgm:spPr/>
    </dgm:pt>
    <dgm:pt modelId="{590F438F-1304-4EE7-AD5A-DF820A3919A8}" type="pres">
      <dgm:prSet presAssocID="{5870C874-A7D5-419E-8C88-41E83BFFFD04}" presName="parTx" presStyleLbl="revTx" presStyleIdx="2" presStyleCnt="4">
        <dgm:presLayoutVars>
          <dgm:chMax val="0"/>
          <dgm:chPref val="0"/>
        </dgm:presLayoutVars>
      </dgm:prSet>
      <dgm:spPr/>
    </dgm:pt>
    <dgm:pt modelId="{EFCDF169-B8A1-423C-B8D3-F2C87860AD57}" type="pres">
      <dgm:prSet presAssocID="{3B34B97A-2ED3-41F7-A4D2-4D9E7A259B90}" presName="sibTrans" presStyleCnt="0"/>
      <dgm:spPr/>
    </dgm:pt>
    <dgm:pt modelId="{4339742C-5105-430F-8E9B-CDA66DA3213B}" type="pres">
      <dgm:prSet presAssocID="{A2045A01-4070-4928-9CEA-A6334754A89A}" presName="compNode" presStyleCnt="0"/>
      <dgm:spPr/>
    </dgm:pt>
    <dgm:pt modelId="{EBCE45EE-4347-4353-B191-80ED37036613}" type="pres">
      <dgm:prSet presAssocID="{A2045A01-4070-4928-9CEA-A6334754A89A}" presName="bgRect" presStyleLbl="bgShp" presStyleIdx="3" presStyleCnt="4"/>
      <dgm:spPr/>
    </dgm:pt>
    <dgm:pt modelId="{3B86BB2B-54F9-4525-88E4-54091F4EC3CE}" type="pres">
      <dgm:prSet presAssocID="{A2045A01-4070-4928-9CEA-A6334754A89A}"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Kukurydza"/>
        </a:ext>
      </dgm:extLst>
    </dgm:pt>
    <dgm:pt modelId="{3AE7B297-9031-4DDB-A663-57A1AD3EC7D7}" type="pres">
      <dgm:prSet presAssocID="{A2045A01-4070-4928-9CEA-A6334754A89A}" presName="spaceRect" presStyleCnt="0"/>
      <dgm:spPr/>
    </dgm:pt>
    <dgm:pt modelId="{753A3816-FFD9-4A50-8146-407901CF1A7C}" type="pres">
      <dgm:prSet presAssocID="{A2045A01-4070-4928-9CEA-A6334754A89A}" presName="parTx" presStyleLbl="revTx" presStyleIdx="3" presStyleCnt="4">
        <dgm:presLayoutVars>
          <dgm:chMax val="0"/>
          <dgm:chPref val="0"/>
        </dgm:presLayoutVars>
      </dgm:prSet>
      <dgm:spPr/>
    </dgm:pt>
  </dgm:ptLst>
  <dgm:cxnLst>
    <dgm:cxn modelId="{1889181C-377B-44F9-B7B0-95CA56977BD0}" type="presOf" srcId="{2153962E-4836-4AE1-82B5-07997BF4D650}" destId="{B75C3199-F7BB-426F-B735-65414D10CB9E}" srcOrd="0" destOrd="0" presId="urn:microsoft.com/office/officeart/2018/2/layout/IconVerticalSolidList"/>
    <dgm:cxn modelId="{9D06F243-5241-4A89-85FC-EC50F4A19848}" type="presOf" srcId="{A2045A01-4070-4928-9CEA-A6334754A89A}" destId="{753A3816-FFD9-4A50-8146-407901CF1A7C}" srcOrd="0" destOrd="0" presId="urn:microsoft.com/office/officeart/2018/2/layout/IconVerticalSolidList"/>
    <dgm:cxn modelId="{E7B26C57-0712-4FC4-953C-190676EA496E}" type="presOf" srcId="{BA16E315-FC66-4848-AD66-8E7AEE4FF187}" destId="{721F8D87-1295-4681-95C1-4107ACC4F169}" srcOrd="0" destOrd="0" presId="urn:microsoft.com/office/officeart/2018/2/layout/IconVerticalSolidList"/>
    <dgm:cxn modelId="{8519F578-4A47-46A2-AB7D-BC14297D9134}" type="presOf" srcId="{5870C874-A7D5-419E-8C88-41E83BFFFD04}" destId="{590F438F-1304-4EE7-AD5A-DF820A3919A8}" srcOrd="0" destOrd="0" presId="urn:microsoft.com/office/officeart/2018/2/layout/IconVerticalSolidList"/>
    <dgm:cxn modelId="{CE37A47D-003B-4F8F-80CB-DDB9984E9A5C}" srcId="{2153962E-4836-4AE1-82B5-07997BF4D650}" destId="{BA16E315-FC66-4848-AD66-8E7AEE4FF187}" srcOrd="0" destOrd="0" parTransId="{25082B10-CAAB-4D0E-8202-5734F29BE327}" sibTransId="{E07D0CE9-46A9-420B-9ADD-A49FF15C2FC9}"/>
    <dgm:cxn modelId="{65EA2CC3-EB4D-4E4E-BCED-418A420C4389}" srcId="{2153962E-4836-4AE1-82B5-07997BF4D650}" destId="{58159A12-9FA9-454D-A3F3-82601A81A9BD}" srcOrd="1" destOrd="0" parTransId="{F3E19E8A-FF87-4820-AD30-C6B696731629}" sibTransId="{C9D0B797-3B63-4E2A-8A18-FCD7C7F637AA}"/>
    <dgm:cxn modelId="{007F40C6-8C37-4065-93B9-149C65FEA21A}" srcId="{2153962E-4836-4AE1-82B5-07997BF4D650}" destId="{A2045A01-4070-4928-9CEA-A6334754A89A}" srcOrd="3" destOrd="0" parTransId="{ED2C8285-3502-4D42-9498-9BA3785A7E0A}" sibTransId="{6AAC700F-E36A-4A37-8B16-EC5910B2ADB1}"/>
    <dgm:cxn modelId="{4937C4D3-099A-46CD-A2F3-5A2487FA7D9B}" type="presOf" srcId="{58159A12-9FA9-454D-A3F3-82601A81A9BD}" destId="{2BD047ED-73DE-4101-A03D-8380BDE58450}" srcOrd="0" destOrd="0" presId="urn:microsoft.com/office/officeart/2018/2/layout/IconVerticalSolidList"/>
    <dgm:cxn modelId="{014E23F2-9AD3-4BC9-ADB4-6A651502B542}" srcId="{2153962E-4836-4AE1-82B5-07997BF4D650}" destId="{5870C874-A7D5-419E-8C88-41E83BFFFD04}" srcOrd="2" destOrd="0" parTransId="{E437E4FD-05CB-45AF-8E71-F0E647715CE0}" sibTransId="{3B34B97A-2ED3-41F7-A4D2-4D9E7A259B90}"/>
    <dgm:cxn modelId="{FAB2DC58-422C-4FA1-900F-4C2597680991}" type="presParOf" srcId="{B75C3199-F7BB-426F-B735-65414D10CB9E}" destId="{5ECF7546-73D6-4F6E-9D0E-811C4A9698AC}" srcOrd="0" destOrd="0" presId="urn:microsoft.com/office/officeart/2018/2/layout/IconVerticalSolidList"/>
    <dgm:cxn modelId="{35D06885-A20A-4B5A-A03C-C90E6B9CB2F8}" type="presParOf" srcId="{5ECF7546-73D6-4F6E-9D0E-811C4A9698AC}" destId="{39F5138A-6D8B-47A8-8E43-B672E5362AEE}" srcOrd="0" destOrd="0" presId="urn:microsoft.com/office/officeart/2018/2/layout/IconVerticalSolidList"/>
    <dgm:cxn modelId="{84AEB6E7-40F5-40E3-8A8C-84880A7C10E4}" type="presParOf" srcId="{5ECF7546-73D6-4F6E-9D0E-811C4A9698AC}" destId="{81536F48-7FAE-43B8-A568-C719D09CA9C7}" srcOrd="1" destOrd="0" presId="urn:microsoft.com/office/officeart/2018/2/layout/IconVerticalSolidList"/>
    <dgm:cxn modelId="{5B43331A-CE4F-4168-840B-AC6293540355}" type="presParOf" srcId="{5ECF7546-73D6-4F6E-9D0E-811C4A9698AC}" destId="{86AF48B3-DAFD-4336-937C-D4196C8D9322}" srcOrd="2" destOrd="0" presId="urn:microsoft.com/office/officeart/2018/2/layout/IconVerticalSolidList"/>
    <dgm:cxn modelId="{DB6177E2-F725-4824-B9C5-9173E2758362}" type="presParOf" srcId="{5ECF7546-73D6-4F6E-9D0E-811C4A9698AC}" destId="{721F8D87-1295-4681-95C1-4107ACC4F169}" srcOrd="3" destOrd="0" presId="urn:microsoft.com/office/officeart/2018/2/layout/IconVerticalSolidList"/>
    <dgm:cxn modelId="{186A4AE1-F865-421F-AC81-F702281B1731}" type="presParOf" srcId="{B75C3199-F7BB-426F-B735-65414D10CB9E}" destId="{125E4C10-03D3-4717-81D0-658ABD046B72}" srcOrd="1" destOrd="0" presId="urn:microsoft.com/office/officeart/2018/2/layout/IconVerticalSolidList"/>
    <dgm:cxn modelId="{9A0E79BA-F1A1-4BD7-BA3A-515225F5C934}" type="presParOf" srcId="{B75C3199-F7BB-426F-B735-65414D10CB9E}" destId="{386B3987-0D12-4FEE-898E-408DB736728C}" srcOrd="2" destOrd="0" presId="urn:microsoft.com/office/officeart/2018/2/layout/IconVerticalSolidList"/>
    <dgm:cxn modelId="{54D7F723-C302-4658-B054-A2F044FD7034}" type="presParOf" srcId="{386B3987-0D12-4FEE-898E-408DB736728C}" destId="{2CAE2C5F-A631-4614-926D-1A61C5F70A4A}" srcOrd="0" destOrd="0" presId="urn:microsoft.com/office/officeart/2018/2/layout/IconVerticalSolidList"/>
    <dgm:cxn modelId="{CA8603EC-EAD5-46C3-948A-47023E0CEB1F}" type="presParOf" srcId="{386B3987-0D12-4FEE-898E-408DB736728C}" destId="{E7B08BF8-59C4-4327-BE2A-9EC6237AC20B}" srcOrd="1" destOrd="0" presId="urn:microsoft.com/office/officeart/2018/2/layout/IconVerticalSolidList"/>
    <dgm:cxn modelId="{94DCE7ED-AD9F-47B0-9C0A-C5F6F30D1B51}" type="presParOf" srcId="{386B3987-0D12-4FEE-898E-408DB736728C}" destId="{01ED16F6-1134-4CD9-B162-B51DCACD1462}" srcOrd="2" destOrd="0" presId="urn:microsoft.com/office/officeart/2018/2/layout/IconVerticalSolidList"/>
    <dgm:cxn modelId="{53D4863E-4340-4DD0-8F42-C3FA5A7F832D}" type="presParOf" srcId="{386B3987-0D12-4FEE-898E-408DB736728C}" destId="{2BD047ED-73DE-4101-A03D-8380BDE58450}" srcOrd="3" destOrd="0" presId="urn:microsoft.com/office/officeart/2018/2/layout/IconVerticalSolidList"/>
    <dgm:cxn modelId="{90825A8A-92E5-423D-BB50-E0AE3E80F6BA}" type="presParOf" srcId="{B75C3199-F7BB-426F-B735-65414D10CB9E}" destId="{52B19309-4CE0-4D16-B9BC-A782BDA9D60A}" srcOrd="3" destOrd="0" presId="urn:microsoft.com/office/officeart/2018/2/layout/IconVerticalSolidList"/>
    <dgm:cxn modelId="{2B4BB353-185E-4AF8-9CE3-787B6B6372DD}" type="presParOf" srcId="{B75C3199-F7BB-426F-B735-65414D10CB9E}" destId="{3A761D94-7BCB-45B9-A832-093AF189C0BB}" srcOrd="4" destOrd="0" presId="urn:microsoft.com/office/officeart/2018/2/layout/IconVerticalSolidList"/>
    <dgm:cxn modelId="{C8FE3104-DAEB-4935-801F-6E5EF00B5877}" type="presParOf" srcId="{3A761D94-7BCB-45B9-A832-093AF189C0BB}" destId="{46B4AF32-046F-46D7-B25B-A96FB81825D3}" srcOrd="0" destOrd="0" presId="urn:microsoft.com/office/officeart/2018/2/layout/IconVerticalSolidList"/>
    <dgm:cxn modelId="{38A6963C-FD53-4BC4-AA27-66590EDDD518}" type="presParOf" srcId="{3A761D94-7BCB-45B9-A832-093AF189C0BB}" destId="{346D0C32-1F8F-476B-8A78-8600D7F60DE8}" srcOrd="1" destOrd="0" presId="urn:microsoft.com/office/officeart/2018/2/layout/IconVerticalSolidList"/>
    <dgm:cxn modelId="{B5ECE691-9D31-4A17-B215-355C739677D1}" type="presParOf" srcId="{3A761D94-7BCB-45B9-A832-093AF189C0BB}" destId="{C071E3AC-0D9D-417F-A8CE-F0148401D048}" srcOrd="2" destOrd="0" presId="urn:microsoft.com/office/officeart/2018/2/layout/IconVerticalSolidList"/>
    <dgm:cxn modelId="{65F359B4-E79E-4A81-88D0-4382DFD68FF6}" type="presParOf" srcId="{3A761D94-7BCB-45B9-A832-093AF189C0BB}" destId="{590F438F-1304-4EE7-AD5A-DF820A3919A8}" srcOrd="3" destOrd="0" presId="urn:microsoft.com/office/officeart/2018/2/layout/IconVerticalSolidList"/>
    <dgm:cxn modelId="{E389A0C8-3038-4139-B357-2CEB14826B24}" type="presParOf" srcId="{B75C3199-F7BB-426F-B735-65414D10CB9E}" destId="{EFCDF169-B8A1-423C-B8D3-F2C87860AD57}" srcOrd="5" destOrd="0" presId="urn:microsoft.com/office/officeart/2018/2/layout/IconVerticalSolidList"/>
    <dgm:cxn modelId="{B7E83205-A8C0-401C-B5B9-B2618A2C33B1}" type="presParOf" srcId="{B75C3199-F7BB-426F-B735-65414D10CB9E}" destId="{4339742C-5105-430F-8E9B-CDA66DA3213B}" srcOrd="6" destOrd="0" presId="urn:microsoft.com/office/officeart/2018/2/layout/IconVerticalSolidList"/>
    <dgm:cxn modelId="{8EB92C23-6D16-4E4B-A41D-FFDD28EF98C6}" type="presParOf" srcId="{4339742C-5105-430F-8E9B-CDA66DA3213B}" destId="{EBCE45EE-4347-4353-B191-80ED37036613}" srcOrd="0" destOrd="0" presId="urn:microsoft.com/office/officeart/2018/2/layout/IconVerticalSolidList"/>
    <dgm:cxn modelId="{7A3995CA-82A9-44B4-87EE-4B8F32BC81FF}" type="presParOf" srcId="{4339742C-5105-430F-8E9B-CDA66DA3213B}" destId="{3B86BB2B-54F9-4525-88E4-54091F4EC3CE}" srcOrd="1" destOrd="0" presId="urn:microsoft.com/office/officeart/2018/2/layout/IconVerticalSolidList"/>
    <dgm:cxn modelId="{AFBE6CF4-0ADD-4B6C-BCE0-51B8C6BFA115}" type="presParOf" srcId="{4339742C-5105-430F-8E9B-CDA66DA3213B}" destId="{3AE7B297-9031-4DDB-A663-57A1AD3EC7D7}" srcOrd="2" destOrd="0" presId="urn:microsoft.com/office/officeart/2018/2/layout/IconVerticalSolidList"/>
    <dgm:cxn modelId="{214B00D1-9524-4A3C-93CB-1354DB6A8856}" type="presParOf" srcId="{4339742C-5105-430F-8E9B-CDA66DA3213B}" destId="{753A3816-FFD9-4A50-8146-407901CF1A7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C7B3CFD-3C88-4452-8CB6-B658B7290955}" type="doc">
      <dgm:prSet loTypeId="urn:microsoft.com/office/officeart/2008/layout/PictureStrips" loCatId="list" qsTypeId="urn:microsoft.com/office/officeart/2005/8/quickstyle/simple1" qsCatId="simple" csTypeId="urn:microsoft.com/office/officeart/2005/8/colors/accent1_4" csCatId="accent1" phldr="1"/>
      <dgm:spPr/>
      <dgm:t>
        <a:bodyPr/>
        <a:lstStyle/>
        <a:p>
          <a:endParaRPr lang="en-US"/>
        </a:p>
      </dgm:t>
    </dgm:pt>
    <dgm:pt modelId="{9DC67D88-E7F1-4367-8AA2-6A1535C3508A}">
      <dgm:prSet custT="1"/>
      <dgm:spPr>
        <a:ln w="38100">
          <a:solidFill>
            <a:schemeClr val="accent1"/>
          </a:solidFill>
        </a:ln>
      </dgm:spPr>
      <dgm:t>
        <a:bodyPr/>
        <a:lstStyle/>
        <a:p>
          <a:pPr algn="l"/>
          <a:r>
            <a:rPr lang="pl-PL" sz="1800" b="1"/>
            <a:t>1. Czy producent prowadzi produkcję </a:t>
          </a:r>
          <a:br>
            <a:rPr lang="pl-PL" sz="1800" b="1"/>
          </a:br>
          <a:r>
            <a:rPr lang="pl-PL" sz="1800" b="1"/>
            <a:t>i ochronę roślin według szczegółowych metodyk zatwierdzonych przez Głównego Inspektora? </a:t>
          </a:r>
          <a:endParaRPr lang="en-US" sz="1800" b="1"/>
        </a:p>
      </dgm:t>
    </dgm:pt>
    <dgm:pt modelId="{36804D15-1319-4CF7-890D-2426137FDDDA}" type="parTrans" cxnId="{959C8EA0-1E9C-4E68-8D80-465B2E68722B}">
      <dgm:prSet/>
      <dgm:spPr/>
      <dgm:t>
        <a:bodyPr/>
        <a:lstStyle/>
        <a:p>
          <a:endParaRPr lang="en-US"/>
        </a:p>
      </dgm:t>
    </dgm:pt>
    <dgm:pt modelId="{275DA7CC-411D-4912-A55A-1DC7742F3B75}" type="sibTrans" cxnId="{959C8EA0-1E9C-4E68-8D80-465B2E68722B}">
      <dgm:prSet/>
      <dgm:spPr/>
      <dgm:t>
        <a:bodyPr/>
        <a:lstStyle/>
        <a:p>
          <a:endParaRPr lang="en-US"/>
        </a:p>
      </dgm:t>
    </dgm:pt>
    <dgm:pt modelId="{77EF5AE4-DA3D-458D-B465-82EBE5DCC866}">
      <dgm:prSet custT="1"/>
      <dgm:spPr>
        <a:ln w="38100">
          <a:solidFill>
            <a:schemeClr val="accent1"/>
          </a:solidFill>
        </a:ln>
      </dgm:spPr>
      <dgm:t>
        <a:bodyPr/>
        <a:lstStyle/>
        <a:p>
          <a:r>
            <a:rPr lang="pl-PL" sz="1800" b="1"/>
            <a:t>2. Czy producent posiada aktualne szkolenie IP potwierdzone zaświadczeniem z zastrzeżeniem art. 64 ust. 4, 5, 7 i 8 ustawy o środkach ochrony roślin?</a:t>
          </a:r>
          <a:endParaRPr lang="en-US" sz="1800" b="1"/>
        </a:p>
      </dgm:t>
    </dgm:pt>
    <dgm:pt modelId="{F7B382AE-9148-4943-B6E0-A4FD73423982}" type="parTrans" cxnId="{EA36BBA5-14CD-4787-9DFB-5B9B156DD84E}">
      <dgm:prSet/>
      <dgm:spPr/>
      <dgm:t>
        <a:bodyPr/>
        <a:lstStyle/>
        <a:p>
          <a:endParaRPr lang="en-US"/>
        </a:p>
      </dgm:t>
    </dgm:pt>
    <dgm:pt modelId="{1BBF37CE-EBB1-4AD6-AA9A-412EAB252DCE}" type="sibTrans" cxnId="{EA36BBA5-14CD-4787-9DFB-5B9B156DD84E}">
      <dgm:prSet/>
      <dgm:spPr/>
      <dgm:t>
        <a:bodyPr/>
        <a:lstStyle/>
        <a:p>
          <a:endParaRPr lang="en-US"/>
        </a:p>
      </dgm:t>
    </dgm:pt>
    <dgm:pt modelId="{EA6EEB0C-C615-4CA3-8868-E13FEA153737}">
      <dgm:prSet custT="1"/>
      <dgm:spPr>
        <a:ln w="38100">
          <a:solidFill>
            <a:schemeClr val="accent1"/>
          </a:solidFill>
        </a:ln>
      </dgm:spPr>
      <dgm:t>
        <a:bodyPr/>
        <a:lstStyle/>
        <a:p>
          <a:r>
            <a:rPr lang="pl-PL" sz="1800" b="1"/>
            <a:t>4. Czy w gospodarstwie znajdują </a:t>
          </a:r>
          <a:br>
            <a:rPr lang="pl-PL" sz="1800" b="1"/>
          </a:br>
          <a:r>
            <a:rPr lang="pl-PL" sz="1800" b="1"/>
            <a:t>się i są przechowywane wszystkie wymagane dokumenty (np. metodyki, notatniki)?</a:t>
          </a:r>
          <a:endParaRPr lang="en-US" sz="1800" b="1"/>
        </a:p>
      </dgm:t>
    </dgm:pt>
    <dgm:pt modelId="{1917D6BB-CF5B-4BDD-9E3D-F41A64FEDE47}" type="parTrans" cxnId="{2D4CB9F3-6BAF-48B5-923B-35960415E3E2}">
      <dgm:prSet/>
      <dgm:spPr/>
      <dgm:t>
        <a:bodyPr/>
        <a:lstStyle/>
        <a:p>
          <a:endParaRPr lang="en-US"/>
        </a:p>
      </dgm:t>
    </dgm:pt>
    <dgm:pt modelId="{980F05E3-6820-4DCE-96BC-43AB73723879}" type="sibTrans" cxnId="{2D4CB9F3-6BAF-48B5-923B-35960415E3E2}">
      <dgm:prSet/>
      <dgm:spPr/>
      <dgm:t>
        <a:bodyPr/>
        <a:lstStyle/>
        <a:p>
          <a:endParaRPr lang="en-US"/>
        </a:p>
      </dgm:t>
    </dgm:pt>
    <dgm:pt modelId="{36D35670-8272-414A-845F-8DD0E0408F6A}">
      <dgm:prSet custT="1"/>
      <dgm:spPr>
        <a:ln w="38100">
          <a:solidFill>
            <a:schemeClr val="accent1"/>
          </a:solidFill>
        </a:ln>
      </dgm:spPr>
      <dgm:t>
        <a:bodyPr/>
        <a:lstStyle/>
        <a:p>
          <a:r>
            <a:rPr lang="pl-PL" sz="1800" b="1"/>
            <a:t>5. Czy Notatnik IP jest prowadzony prawidłowo i na bieżąco?</a:t>
          </a:r>
          <a:endParaRPr lang="en-US" sz="1800" b="1"/>
        </a:p>
      </dgm:t>
    </dgm:pt>
    <dgm:pt modelId="{17BBEC02-6329-4E5C-A7F6-CF9E943C46ED}" type="parTrans" cxnId="{BEB28FED-A1F8-4017-8F5C-FC507201753D}">
      <dgm:prSet/>
      <dgm:spPr/>
      <dgm:t>
        <a:bodyPr/>
        <a:lstStyle/>
        <a:p>
          <a:endParaRPr lang="en-US"/>
        </a:p>
      </dgm:t>
    </dgm:pt>
    <dgm:pt modelId="{DDB58AEC-8EA3-4FDF-BAE9-BDA0F5123AFA}" type="sibTrans" cxnId="{BEB28FED-A1F8-4017-8F5C-FC507201753D}">
      <dgm:prSet/>
      <dgm:spPr/>
      <dgm:t>
        <a:bodyPr/>
        <a:lstStyle/>
        <a:p>
          <a:endParaRPr lang="en-US"/>
        </a:p>
      </dgm:t>
    </dgm:pt>
    <dgm:pt modelId="{214D83ED-0743-44AB-A302-F5DC7159010E}" type="pres">
      <dgm:prSet presAssocID="{FC7B3CFD-3C88-4452-8CB6-B658B7290955}" presName="Name0" presStyleCnt="0">
        <dgm:presLayoutVars>
          <dgm:dir/>
          <dgm:resizeHandles val="exact"/>
        </dgm:presLayoutVars>
      </dgm:prSet>
      <dgm:spPr/>
    </dgm:pt>
    <dgm:pt modelId="{4D47F315-C34C-4479-AC1D-7B622861A489}" type="pres">
      <dgm:prSet presAssocID="{9DC67D88-E7F1-4367-8AA2-6A1535C3508A}" presName="composite" presStyleCnt="0"/>
      <dgm:spPr/>
    </dgm:pt>
    <dgm:pt modelId="{2B4A0CB7-40B0-49A4-A604-88706123741F}" type="pres">
      <dgm:prSet presAssocID="{9DC67D88-E7F1-4367-8AA2-6A1535C3508A}" presName="rect1" presStyleLbl="trAlignAcc1" presStyleIdx="0" presStyleCnt="4">
        <dgm:presLayoutVars>
          <dgm:bulletEnabled val="1"/>
        </dgm:presLayoutVars>
      </dgm:prSet>
      <dgm:spPr/>
    </dgm:pt>
    <dgm:pt modelId="{3B134B54-266C-4BDF-AE14-2DA353129427}" type="pres">
      <dgm:prSet presAssocID="{9DC67D88-E7F1-4367-8AA2-6A1535C3508A}" presName="rect2"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kulenty"/>
        </a:ext>
      </dgm:extLst>
    </dgm:pt>
    <dgm:pt modelId="{FCFC5397-B534-47ED-AEDF-AE3BB6DDD1A2}" type="pres">
      <dgm:prSet presAssocID="{275DA7CC-411D-4912-A55A-1DC7742F3B75}" presName="sibTrans" presStyleCnt="0"/>
      <dgm:spPr/>
    </dgm:pt>
    <dgm:pt modelId="{D33D2C74-7D5A-43EE-AC5E-CC21E47DE1F4}" type="pres">
      <dgm:prSet presAssocID="{77EF5AE4-DA3D-458D-B465-82EBE5DCC866}" presName="composite" presStyleCnt="0"/>
      <dgm:spPr/>
    </dgm:pt>
    <dgm:pt modelId="{169AD1B3-5B4A-4E83-8155-71054F6EE08E}" type="pres">
      <dgm:prSet presAssocID="{77EF5AE4-DA3D-458D-B465-82EBE5DCC866}" presName="rect1" presStyleLbl="trAlignAcc1" presStyleIdx="1" presStyleCnt="4">
        <dgm:presLayoutVars>
          <dgm:bulletEnabled val="1"/>
        </dgm:presLayoutVars>
      </dgm:prSet>
      <dgm:spPr/>
    </dgm:pt>
    <dgm:pt modelId="{B3BFFE40-C916-4A87-8F7B-C2A6A5D735C0}" type="pres">
      <dgm:prSet presAssocID="{77EF5AE4-DA3D-458D-B465-82EBE5DCC866}" presName="rect2" presStyleLbl="fgImgPlac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nd Chime"/>
        </a:ext>
      </dgm:extLst>
    </dgm:pt>
    <dgm:pt modelId="{19F9C63E-D738-4DFD-8435-FDCC37C1A449}" type="pres">
      <dgm:prSet presAssocID="{1BBF37CE-EBB1-4AD6-AA9A-412EAB252DCE}" presName="sibTrans" presStyleCnt="0"/>
      <dgm:spPr/>
    </dgm:pt>
    <dgm:pt modelId="{EE725E2F-5A41-4CC4-8E79-DFB3F2B146DC}" type="pres">
      <dgm:prSet presAssocID="{EA6EEB0C-C615-4CA3-8868-E13FEA153737}" presName="composite" presStyleCnt="0"/>
      <dgm:spPr/>
    </dgm:pt>
    <dgm:pt modelId="{042A8383-8422-4E37-B63E-857EACB94611}" type="pres">
      <dgm:prSet presAssocID="{EA6EEB0C-C615-4CA3-8868-E13FEA153737}" presName="rect1" presStyleLbl="trAlignAcc1" presStyleIdx="2" presStyleCnt="4">
        <dgm:presLayoutVars>
          <dgm:bulletEnabled val="1"/>
        </dgm:presLayoutVars>
      </dgm:prSet>
      <dgm:spPr/>
    </dgm:pt>
    <dgm:pt modelId="{6726555C-99ED-4036-A596-049AD40BC66F}" type="pres">
      <dgm:prSet presAssocID="{EA6EEB0C-C615-4CA3-8868-E13FEA153737}" presName="rect2" presStyleLbl="fgImgPlac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olba"/>
        </a:ext>
      </dgm:extLst>
    </dgm:pt>
    <dgm:pt modelId="{7DFDC109-14DB-45F6-91E6-F54A5432F02A}" type="pres">
      <dgm:prSet presAssocID="{980F05E3-6820-4DCE-96BC-43AB73723879}" presName="sibTrans" presStyleCnt="0"/>
      <dgm:spPr/>
    </dgm:pt>
    <dgm:pt modelId="{8231ECBD-CB4B-4BDE-BBA1-A2F33FFBBD45}" type="pres">
      <dgm:prSet presAssocID="{36D35670-8272-414A-845F-8DD0E0408F6A}" presName="composite" presStyleCnt="0"/>
      <dgm:spPr/>
    </dgm:pt>
    <dgm:pt modelId="{E9FAC3A3-E1D7-4EB1-9CB3-78DD07A41718}" type="pres">
      <dgm:prSet presAssocID="{36D35670-8272-414A-845F-8DD0E0408F6A}" presName="rect1" presStyleLbl="trAlignAcc1" presStyleIdx="3" presStyleCnt="4">
        <dgm:presLayoutVars>
          <dgm:bulletEnabled val="1"/>
        </dgm:presLayoutVars>
      </dgm:prSet>
      <dgm:spPr/>
    </dgm:pt>
    <dgm:pt modelId="{CCEF5EA3-CCC9-4073-94FD-E25336E9B336}" type="pres">
      <dgm:prSet presAssocID="{36D35670-8272-414A-845F-8DD0E0408F6A}" presName="rect2" presStyleLbl="fgImgPlac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Znacznik wyboru"/>
        </a:ext>
      </dgm:extLst>
    </dgm:pt>
  </dgm:ptLst>
  <dgm:cxnLst>
    <dgm:cxn modelId="{2619C40C-2B53-4C88-885F-C366D42BEA07}" type="presOf" srcId="{FC7B3CFD-3C88-4452-8CB6-B658B7290955}" destId="{214D83ED-0743-44AB-A302-F5DC7159010E}" srcOrd="0" destOrd="0" presId="urn:microsoft.com/office/officeart/2008/layout/PictureStrips"/>
    <dgm:cxn modelId="{60BC7250-0044-4D96-85F2-3FD2ECE6BD12}" type="presOf" srcId="{36D35670-8272-414A-845F-8DD0E0408F6A}" destId="{E9FAC3A3-E1D7-4EB1-9CB3-78DD07A41718}" srcOrd="0" destOrd="0" presId="urn:microsoft.com/office/officeart/2008/layout/PictureStrips"/>
    <dgm:cxn modelId="{7F2AA154-E675-491B-AECF-C3ED513F8A6F}" type="presOf" srcId="{EA6EEB0C-C615-4CA3-8868-E13FEA153737}" destId="{042A8383-8422-4E37-B63E-857EACB94611}" srcOrd="0" destOrd="0" presId="urn:microsoft.com/office/officeart/2008/layout/PictureStrips"/>
    <dgm:cxn modelId="{895B1293-907F-4060-9FCA-F4E43F9DAAF7}" type="presOf" srcId="{77EF5AE4-DA3D-458D-B465-82EBE5DCC866}" destId="{169AD1B3-5B4A-4E83-8155-71054F6EE08E}" srcOrd="0" destOrd="0" presId="urn:microsoft.com/office/officeart/2008/layout/PictureStrips"/>
    <dgm:cxn modelId="{959C8EA0-1E9C-4E68-8D80-465B2E68722B}" srcId="{FC7B3CFD-3C88-4452-8CB6-B658B7290955}" destId="{9DC67D88-E7F1-4367-8AA2-6A1535C3508A}" srcOrd="0" destOrd="0" parTransId="{36804D15-1319-4CF7-890D-2426137FDDDA}" sibTransId="{275DA7CC-411D-4912-A55A-1DC7742F3B75}"/>
    <dgm:cxn modelId="{EA36BBA5-14CD-4787-9DFB-5B9B156DD84E}" srcId="{FC7B3CFD-3C88-4452-8CB6-B658B7290955}" destId="{77EF5AE4-DA3D-458D-B465-82EBE5DCC866}" srcOrd="1" destOrd="0" parTransId="{F7B382AE-9148-4943-B6E0-A4FD73423982}" sibTransId="{1BBF37CE-EBB1-4AD6-AA9A-412EAB252DCE}"/>
    <dgm:cxn modelId="{51B796CB-68D5-4FA1-B538-793DEF969F33}" type="presOf" srcId="{9DC67D88-E7F1-4367-8AA2-6A1535C3508A}" destId="{2B4A0CB7-40B0-49A4-A604-88706123741F}" srcOrd="0" destOrd="0" presId="urn:microsoft.com/office/officeart/2008/layout/PictureStrips"/>
    <dgm:cxn modelId="{BEB28FED-A1F8-4017-8F5C-FC507201753D}" srcId="{FC7B3CFD-3C88-4452-8CB6-B658B7290955}" destId="{36D35670-8272-414A-845F-8DD0E0408F6A}" srcOrd="3" destOrd="0" parTransId="{17BBEC02-6329-4E5C-A7F6-CF9E943C46ED}" sibTransId="{DDB58AEC-8EA3-4FDF-BAE9-BDA0F5123AFA}"/>
    <dgm:cxn modelId="{2D4CB9F3-6BAF-48B5-923B-35960415E3E2}" srcId="{FC7B3CFD-3C88-4452-8CB6-B658B7290955}" destId="{EA6EEB0C-C615-4CA3-8868-E13FEA153737}" srcOrd="2" destOrd="0" parTransId="{1917D6BB-CF5B-4BDD-9E3D-F41A64FEDE47}" sibTransId="{980F05E3-6820-4DCE-96BC-43AB73723879}"/>
    <dgm:cxn modelId="{AD2541C4-9DDF-4FF4-9205-B02D1835E1BB}" type="presParOf" srcId="{214D83ED-0743-44AB-A302-F5DC7159010E}" destId="{4D47F315-C34C-4479-AC1D-7B622861A489}" srcOrd="0" destOrd="0" presId="urn:microsoft.com/office/officeart/2008/layout/PictureStrips"/>
    <dgm:cxn modelId="{F740147E-AAFB-4B79-8236-9719AA5D105E}" type="presParOf" srcId="{4D47F315-C34C-4479-AC1D-7B622861A489}" destId="{2B4A0CB7-40B0-49A4-A604-88706123741F}" srcOrd="0" destOrd="0" presId="urn:microsoft.com/office/officeart/2008/layout/PictureStrips"/>
    <dgm:cxn modelId="{56F01A8E-A613-43EC-9BE7-D9120D17B5D8}" type="presParOf" srcId="{4D47F315-C34C-4479-AC1D-7B622861A489}" destId="{3B134B54-266C-4BDF-AE14-2DA353129427}" srcOrd="1" destOrd="0" presId="urn:microsoft.com/office/officeart/2008/layout/PictureStrips"/>
    <dgm:cxn modelId="{85B47413-D1E9-4240-B67C-55AB8C6640C9}" type="presParOf" srcId="{214D83ED-0743-44AB-A302-F5DC7159010E}" destId="{FCFC5397-B534-47ED-AEDF-AE3BB6DDD1A2}" srcOrd="1" destOrd="0" presId="urn:microsoft.com/office/officeart/2008/layout/PictureStrips"/>
    <dgm:cxn modelId="{83D4D38F-D62F-4EC2-A0E0-13D3FAB41268}" type="presParOf" srcId="{214D83ED-0743-44AB-A302-F5DC7159010E}" destId="{D33D2C74-7D5A-43EE-AC5E-CC21E47DE1F4}" srcOrd="2" destOrd="0" presId="urn:microsoft.com/office/officeart/2008/layout/PictureStrips"/>
    <dgm:cxn modelId="{209C4B23-71C4-4D7E-B056-9FC385EAFFA1}" type="presParOf" srcId="{D33D2C74-7D5A-43EE-AC5E-CC21E47DE1F4}" destId="{169AD1B3-5B4A-4E83-8155-71054F6EE08E}" srcOrd="0" destOrd="0" presId="urn:microsoft.com/office/officeart/2008/layout/PictureStrips"/>
    <dgm:cxn modelId="{8E8080BF-B8EE-454C-8721-2A175ACBC6E0}" type="presParOf" srcId="{D33D2C74-7D5A-43EE-AC5E-CC21E47DE1F4}" destId="{B3BFFE40-C916-4A87-8F7B-C2A6A5D735C0}" srcOrd="1" destOrd="0" presId="urn:microsoft.com/office/officeart/2008/layout/PictureStrips"/>
    <dgm:cxn modelId="{5CB38346-7731-45DF-AD24-8A872458AD40}" type="presParOf" srcId="{214D83ED-0743-44AB-A302-F5DC7159010E}" destId="{19F9C63E-D738-4DFD-8435-FDCC37C1A449}" srcOrd="3" destOrd="0" presId="urn:microsoft.com/office/officeart/2008/layout/PictureStrips"/>
    <dgm:cxn modelId="{85ACC0E8-9C12-4EE8-816B-523D0844497B}" type="presParOf" srcId="{214D83ED-0743-44AB-A302-F5DC7159010E}" destId="{EE725E2F-5A41-4CC4-8E79-DFB3F2B146DC}" srcOrd="4" destOrd="0" presId="urn:microsoft.com/office/officeart/2008/layout/PictureStrips"/>
    <dgm:cxn modelId="{B2792318-4DD5-4192-AB46-AF2154E3C22E}" type="presParOf" srcId="{EE725E2F-5A41-4CC4-8E79-DFB3F2B146DC}" destId="{042A8383-8422-4E37-B63E-857EACB94611}" srcOrd="0" destOrd="0" presId="urn:microsoft.com/office/officeart/2008/layout/PictureStrips"/>
    <dgm:cxn modelId="{127403DE-8788-4FD6-B1C2-F7E90AE0CB32}" type="presParOf" srcId="{EE725E2F-5A41-4CC4-8E79-DFB3F2B146DC}" destId="{6726555C-99ED-4036-A596-049AD40BC66F}" srcOrd="1" destOrd="0" presId="urn:microsoft.com/office/officeart/2008/layout/PictureStrips"/>
    <dgm:cxn modelId="{1AB9F596-C293-47A3-911B-D082362A9D86}" type="presParOf" srcId="{214D83ED-0743-44AB-A302-F5DC7159010E}" destId="{7DFDC109-14DB-45F6-91E6-F54A5432F02A}" srcOrd="5" destOrd="0" presId="urn:microsoft.com/office/officeart/2008/layout/PictureStrips"/>
    <dgm:cxn modelId="{42A9B0DF-1DBB-4D58-B262-38B478F79EED}" type="presParOf" srcId="{214D83ED-0743-44AB-A302-F5DC7159010E}" destId="{8231ECBD-CB4B-4BDE-BBA1-A2F33FFBBD45}" srcOrd="6" destOrd="0" presId="urn:microsoft.com/office/officeart/2008/layout/PictureStrips"/>
    <dgm:cxn modelId="{A189B4FB-D6CA-4AB8-86A4-D6E82BCD8C4E}" type="presParOf" srcId="{8231ECBD-CB4B-4BDE-BBA1-A2F33FFBBD45}" destId="{E9FAC3A3-E1D7-4EB1-9CB3-78DD07A41718}" srcOrd="0" destOrd="0" presId="urn:microsoft.com/office/officeart/2008/layout/PictureStrips"/>
    <dgm:cxn modelId="{1CF9E15B-040E-4469-BB76-AA046A85CD16}" type="presParOf" srcId="{8231ECBD-CB4B-4BDE-BBA1-A2F33FFBBD45}" destId="{CCEF5EA3-CCC9-4073-94FD-E25336E9B336}"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C7B3CFD-3C88-4452-8CB6-B658B7290955}" type="doc">
      <dgm:prSet loTypeId="urn:microsoft.com/office/officeart/2008/layout/PictureStrips" loCatId="list" qsTypeId="urn:microsoft.com/office/officeart/2005/8/quickstyle/simple1" qsCatId="simple" csTypeId="urn:microsoft.com/office/officeart/2005/8/colors/accent1_4" csCatId="accent1" phldr="1"/>
      <dgm:spPr/>
      <dgm:t>
        <a:bodyPr/>
        <a:lstStyle/>
        <a:p>
          <a:endParaRPr lang="en-US"/>
        </a:p>
      </dgm:t>
    </dgm:pt>
    <dgm:pt modelId="{9DC67D88-E7F1-4367-8AA2-6A1535C3508A}">
      <dgm:prSet custT="1"/>
      <dgm:spPr>
        <a:ln w="38100">
          <a:solidFill>
            <a:schemeClr val="accent1"/>
          </a:solidFill>
        </a:ln>
      </dgm:spPr>
      <dgm:t>
        <a:bodyPr/>
        <a:lstStyle/>
        <a:p>
          <a:pPr algn="just"/>
          <a:r>
            <a:rPr lang="pl-PL" sz="1800" b="1"/>
            <a:t>11. Stworzenie odpowiednich warunków do obecności ptaków drapieżnych,</a:t>
          </a:r>
          <a:br>
            <a:rPr lang="pl-PL" sz="1800" b="1"/>
          </a:br>
          <a:r>
            <a:rPr lang="pl-PL" sz="1800" b="1"/>
            <a:t>tj. ustawienie tyczek spoczynkowych w ilości przynajmniej 1 na 10 ha, </a:t>
          </a:r>
          <a:br>
            <a:rPr lang="pl-PL" sz="1800" b="1"/>
          </a:br>
          <a:r>
            <a:rPr lang="pl-PL" sz="1800" b="1"/>
            <a:t>a w przypadku większych plantacji – kilku sztuk (rozdz. 9).</a:t>
          </a:r>
          <a:endParaRPr lang="en-US" sz="1800" b="1"/>
        </a:p>
      </dgm:t>
    </dgm:pt>
    <dgm:pt modelId="{36804D15-1319-4CF7-890D-2426137FDDDA}" type="parTrans" cxnId="{959C8EA0-1E9C-4E68-8D80-465B2E68722B}">
      <dgm:prSet/>
      <dgm:spPr/>
      <dgm:t>
        <a:bodyPr/>
        <a:lstStyle/>
        <a:p>
          <a:endParaRPr lang="en-US"/>
        </a:p>
      </dgm:t>
    </dgm:pt>
    <dgm:pt modelId="{275DA7CC-411D-4912-A55A-1DC7742F3B75}" type="sibTrans" cxnId="{959C8EA0-1E9C-4E68-8D80-465B2E68722B}">
      <dgm:prSet/>
      <dgm:spPr/>
      <dgm:t>
        <a:bodyPr/>
        <a:lstStyle/>
        <a:p>
          <a:endParaRPr lang="en-US"/>
        </a:p>
      </dgm:t>
    </dgm:pt>
    <dgm:pt modelId="{214D83ED-0743-44AB-A302-F5DC7159010E}" type="pres">
      <dgm:prSet presAssocID="{FC7B3CFD-3C88-4452-8CB6-B658B7290955}" presName="Name0" presStyleCnt="0">
        <dgm:presLayoutVars>
          <dgm:dir/>
          <dgm:resizeHandles val="exact"/>
        </dgm:presLayoutVars>
      </dgm:prSet>
      <dgm:spPr/>
    </dgm:pt>
    <dgm:pt modelId="{4D47F315-C34C-4479-AC1D-7B622861A489}" type="pres">
      <dgm:prSet presAssocID="{9DC67D88-E7F1-4367-8AA2-6A1535C3508A}" presName="composite" presStyleCnt="0"/>
      <dgm:spPr/>
    </dgm:pt>
    <dgm:pt modelId="{2B4A0CB7-40B0-49A4-A604-88706123741F}" type="pres">
      <dgm:prSet presAssocID="{9DC67D88-E7F1-4367-8AA2-6A1535C3508A}" presName="rect1" presStyleLbl="trAlignAcc1" presStyleIdx="0" presStyleCnt="1" custScaleX="150573" custScaleY="70976" custLinFactNeighborX="799" custLinFactNeighborY="4376">
        <dgm:presLayoutVars>
          <dgm:bulletEnabled val="1"/>
        </dgm:presLayoutVars>
      </dgm:prSet>
      <dgm:spPr/>
    </dgm:pt>
    <dgm:pt modelId="{3B134B54-266C-4BDF-AE14-2DA353129427}" type="pres">
      <dgm:prSet presAssocID="{9DC67D88-E7F1-4367-8AA2-6A1535C3508A}" presName="rect2" presStyleLbl="fgImgPlace1" presStyleIdx="0" presStyleCnt="1" custScaleX="73856" custScaleY="47413" custLinFactNeighborX="-98496" custLinFactNeighborY="15330"/>
      <dgm:spPr>
        <a:blipFill>
          <a:blip xmlns:r="http://schemas.openxmlformats.org/officeDocument/2006/relationships" r:embed="rId1">
            <a:extLst>
              <a:ext uri="{96DAC541-7B7A-43D3-8B79-37D633B846F1}">
                <asvg:svgBlip xmlns:asvg="http://schemas.microsoft.com/office/drawing/2016/SVG/main" r:embed="rId2"/>
              </a:ext>
            </a:extLst>
          </a:blip>
          <a:srcRect/>
          <a:stretch>
            <a:fillRect t="-8000" b="-8000"/>
          </a:stretch>
        </a:blipFill>
      </dgm:spPr>
      <dgm:extLst>
        <a:ext uri="{E40237B7-FDA0-4F09-8148-C483321AD2D9}">
          <dgm14:cNvPr xmlns:dgm14="http://schemas.microsoft.com/office/drawing/2010/diagram" id="0" name="" descr="Orzeł z wypełnieniem pełnym"/>
        </a:ext>
      </dgm:extLst>
    </dgm:pt>
  </dgm:ptLst>
  <dgm:cxnLst>
    <dgm:cxn modelId="{2619C40C-2B53-4C88-885F-C366D42BEA07}" type="presOf" srcId="{FC7B3CFD-3C88-4452-8CB6-B658B7290955}" destId="{214D83ED-0743-44AB-A302-F5DC7159010E}" srcOrd="0" destOrd="0" presId="urn:microsoft.com/office/officeart/2008/layout/PictureStrips"/>
    <dgm:cxn modelId="{959C8EA0-1E9C-4E68-8D80-465B2E68722B}" srcId="{FC7B3CFD-3C88-4452-8CB6-B658B7290955}" destId="{9DC67D88-E7F1-4367-8AA2-6A1535C3508A}" srcOrd="0" destOrd="0" parTransId="{36804D15-1319-4CF7-890D-2426137FDDDA}" sibTransId="{275DA7CC-411D-4912-A55A-1DC7742F3B75}"/>
    <dgm:cxn modelId="{51B796CB-68D5-4FA1-B538-793DEF969F33}" type="presOf" srcId="{9DC67D88-E7F1-4367-8AA2-6A1535C3508A}" destId="{2B4A0CB7-40B0-49A4-A604-88706123741F}" srcOrd="0" destOrd="0" presId="urn:microsoft.com/office/officeart/2008/layout/PictureStrips"/>
    <dgm:cxn modelId="{AD2541C4-9DDF-4FF4-9205-B02D1835E1BB}" type="presParOf" srcId="{214D83ED-0743-44AB-A302-F5DC7159010E}" destId="{4D47F315-C34C-4479-AC1D-7B622861A489}" srcOrd="0" destOrd="0" presId="urn:microsoft.com/office/officeart/2008/layout/PictureStrips"/>
    <dgm:cxn modelId="{F740147E-AAFB-4B79-8236-9719AA5D105E}" type="presParOf" srcId="{4D47F315-C34C-4479-AC1D-7B622861A489}" destId="{2B4A0CB7-40B0-49A4-A604-88706123741F}" srcOrd="0" destOrd="0" presId="urn:microsoft.com/office/officeart/2008/layout/PictureStrips"/>
    <dgm:cxn modelId="{56F01A8E-A613-43EC-9BE7-D9120D17B5D8}" type="presParOf" srcId="{4D47F315-C34C-4479-AC1D-7B622861A489}" destId="{3B134B54-266C-4BDF-AE14-2DA353129427}"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0968186-5A52-437F-A988-CFF7CB904EE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215BDEBB-76DB-4E46-ABB1-3A0AE233C288}">
      <dgm:prSet custT="1"/>
      <dgm:spPr>
        <a:ln w="38100">
          <a:solidFill>
            <a:schemeClr val="accent1"/>
          </a:solidFill>
        </a:ln>
      </dgm:spPr>
      <dgm:t>
        <a:bodyPr/>
        <a:lstStyle/>
        <a:p>
          <a:r>
            <a:rPr lang="pl-PL" sz="1800" b="1"/>
            <a:t>	28. Czy są zapewnione odpowiednie warunki dla rozwoju i ochrony pożytecznych 	organizmów?</a:t>
          </a:r>
        </a:p>
      </dgm:t>
    </dgm:pt>
    <dgm:pt modelId="{145CF7BE-E17E-413A-9844-B698503BEC72}" type="parTrans" cxnId="{D96EA655-01E3-4814-A1D8-BC8F249D2799}">
      <dgm:prSet/>
      <dgm:spPr/>
      <dgm:t>
        <a:bodyPr/>
        <a:lstStyle/>
        <a:p>
          <a:endParaRPr lang="pl-PL"/>
        </a:p>
      </dgm:t>
    </dgm:pt>
    <dgm:pt modelId="{9DE54275-5F25-480B-88C6-E176C1BFA03B}" type="sibTrans" cxnId="{D96EA655-01E3-4814-A1D8-BC8F249D2799}">
      <dgm:prSet/>
      <dgm:spPr/>
      <dgm:t>
        <a:bodyPr/>
        <a:lstStyle/>
        <a:p>
          <a:endParaRPr lang="pl-PL"/>
        </a:p>
      </dgm:t>
    </dgm:pt>
    <dgm:pt modelId="{A31F10CF-E542-40C7-AB32-27F90A4DE085}" type="pres">
      <dgm:prSet presAssocID="{B0968186-5A52-437F-A988-CFF7CB904EEE}" presName="Name0" presStyleCnt="0">
        <dgm:presLayoutVars>
          <dgm:dir/>
          <dgm:resizeHandles val="exact"/>
        </dgm:presLayoutVars>
      </dgm:prSet>
      <dgm:spPr/>
    </dgm:pt>
    <dgm:pt modelId="{077715C0-27F3-4897-B53F-B05B4D71D88E}" type="pres">
      <dgm:prSet presAssocID="{215BDEBB-76DB-4E46-ABB1-3A0AE233C288}" presName="composite" presStyleCnt="0"/>
      <dgm:spPr/>
    </dgm:pt>
    <dgm:pt modelId="{64B27369-54D4-471E-8BDA-4E625B2D796D}" type="pres">
      <dgm:prSet presAssocID="{215BDEBB-76DB-4E46-ABB1-3A0AE233C288}" presName="rect1" presStyleLbl="trAlignAcc1" presStyleIdx="0" presStyleCnt="1" custScaleX="781884" custScaleY="283335">
        <dgm:presLayoutVars>
          <dgm:bulletEnabled val="1"/>
        </dgm:presLayoutVars>
      </dgm:prSet>
      <dgm:spPr/>
    </dgm:pt>
    <dgm:pt modelId="{D9799366-A6B1-439E-BC99-9C4B13318143}" type="pres">
      <dgm:prSet presAssocID="{215BDEBB-76DB-4E46-ABB1-3A0AE233C288}" presName="rect2" presStyleLbl="fgImgPlace1" presStyleIdx="0" presStyleCnt="1" custScaleX="314637" custScaleY="207172" custLinFactX="-691872" custLinFactNeighborX="-700000" custLinFactNeighborY="-3764"/>
      <dgm:spPr>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Konik polny z wypełnieniem pełnym"/>
        </a:ext>
      </dgm:extLst>
    </dgm:pt>
  </dgm:ptLst>
  <dgm:cxnLst>
    <dgm:cxn modelId="{D96EA655-01E3-4814-A1D8-BC8F249D2799}" srcId="{B0968186-5A52-437F-A988-CFF7CB904EEE}" destId="{215BDEBB-76DB-4E46-ABB1-3A0AE233C288}" srcOrd="0" destOrd="0" parTransId="{145CF7BE-E17E-413A-9844-B698503BEC72}" sibTransId="{9DE54275-5F25-480B-88C6-E176C1BFA03B}"/>
    <dgm:cxn modelId="{F10CCE99-9541-4593-9AED-F8547850F5C1}" type="presOf" srcId="{215BDEBB-76DB-4E46-ABB1-3A0AE233C288}" destId="{64B27369-54D4-471E-8BDA-4E625B2D796D}" srcOrd="0" destOrd="0" presId="urn:microsoft.com/office/officeart/2008/layout/PictureStrips"/>
    <dgm:cxn modelId="{BA8273C1-AC76-43A5-BA34-DFE22F160715}" type="presOf" srcId="{B0968186-5A52-437F-A988-CFF7CB904EEE}" destId="{A31F10CF-E542-40C7-AB32-27F90A4DE085}" srcOrd="0" destOrd="0" presId="urn:microsoft.com/office/officeart/2008/layout/PictureStrips"/>
    <dgm:cxn modelId="{98C8AD90-92B8-43F9-8D02-8580311DFC10}" type="presParOf" srcId="{A31F10CF-E542-40C7-AB32-27F90A4DE085}" destId="{077715C0-27F3-4897-B53F-B05B4D71D88E}" srcOrd="0" destOrd="0" presId="urn:microsoft.com/office/officeart/2008/layout/PictureStrips"/>
    <dgm:cxn modelId="{64E4666D-A73D-4D4E-8B4F-2EBA6F1C6199}" type="presParOf" srcId="{077715C0-27F3-4897-B53F-B05B4D71D88E}" destId="{64B27369-54D4-471E-8BDA-4E625B2D796D}" srcOrd="0" destOrd="0" presId="urn:microsoft.com/office/officeart/2008/layout/PictureStrips"/>
    <dgm:cxn modelId="{0A7DB6FA-01B5-40F5-8F98-998DB397CC58}" type="presParOf" srcId="{077715C0-27F3-4897-B53F-B05B4D71D88E}" destId="{D9799366-A6B1-439E-BC99-9C4B13318143}" srcOrd="1" destOrd="0" presId="urn:microsoft.com/office/officeart/2008/layout/PictureStrip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1E5C3-9DBF-41F1-85E2-6BBBE288548C}">
      <dsp:nvSpPr>
        <dsp:cNvPr id="0" name=""/>
        <dsp:cNvSpPr/>
      </dsp:nvSpPr>
      <dsp:spPr>
        <a:xfrm>
          <a:off x="0" y="5820"/>
          <a:ext cx="7371895" cy="12750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2EA05F9-E6FE-4DC8-B109-1E0077E43326}">
      <dsp:nvSpPr>
        <dsp:cNvPr id="0" name=""/>
        <dsp:cNvSpPr/>
      </dsp:nvSpPr>
      <dsp:spPr>
        <a:xfrm>
          <a:off x="385700" y="292705"/>
          <a:ext cx="701958" cy="70127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5E84132-58D6-45DC-B4D0-9546F657C729}">
      <dsp:nvSpPr>
        <dsp:cNvPr id="0" name=""/>
        <dsp:cNvSpPr/>
      </dsp:nvSpPr>
      <dsp:spPr>
        <a:xfrm>
          <a:off x="1473359" y="5820"/>
          <a:ext cx="5853909" cy="1354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76" tIns="143376" rIns="143376" bIns="143376" numCol="1" spcCol="1270" anchor="ctr" anchorCtr="0">
          <a:noAutofit/>
        </a:bodyPr>
        <a:lstStyle/>
        <a:p>
          <a:pPr marL="0" lvl="0" indent="0" algn="l" defTabSz="800100">
            <a:lnSpc>
              <a:spcPct val="100000"/>
            </a:lnSpc>
            <a:spcBef>
              <a:spcPct val="0"/>
            </a:spcBef>
            <a:spcAft>
              <a:spcPct val="35000"/>
            </a:spcAft>
            <a:buNone/>
          </a:pPr>
          <a:r>
            <a:rPr lang="pl-PL" sz="1800" kern="1200"/>
            <a:t>Ograniczając liczbę zabiegów ochrony roślin do niezbędnych osiąga się równocześnie zmniejszenie kosztów produkcji. </a:t>
          </a:r>
          <a:endParaRPr lang="en-US" sz="1800" kern="1200"/>
        </a:p>
      </dsp:txBody>
      <dsp:txXfrm>
        <a:off x="1473359" y="5820"/>
        <a:ext cx="5853909" cy="1354732"/>
      </dsp:txXfrm>
    </dsp:sp>
    <dsp:sp modelId="{7FCC5C8A-2F95-46D0-97C9-91B6BA0CC73C}">
      <dsp:nvSpPr>
        <dsp:cNvPr id="0" name=""/>
        <dsp:cNvSpPr/>
      </dsp:nvSpPr>
      <dsp:spPr>
        <a:xfrm>
          <a:off x="0" y="1699236"/>
          <a:ext cx="7371895" cy="12750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39B64F8-812D-4AE9-A447-866BB4D71F9B}">
      <dsp:nvSpPr>
        <dsp:cNvPr id="0" name=""/>
        <dsp:cNvSpPr/>
      </dsp:nvSpPr>
      <dsp:spPr>
        <a:xfrm>
          <a:off x="385700" y="1986120"/>
          <a:ext cx="701958" cy="70127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34D767D-C3C3-48FE-A070-91FF0F80564E}">
      <dsp:nvSpPr>
        <dsp:cNvPr id="0" name=""/>
        <dsp:cNvSpPr/>
      </dsp:nvSpPr>
      <dsp:spPr>
        <a:xfrm>
          <a:off x="1473359" y="1699236"/>
          <a:ext cx="5853909" cy="1354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76" tIns="143376" rIns="143376" bIns="143376" numCol="1" spcCol="1270" anchor="ctr" anchorCtr="0">
          <a:noAutofit/>
        </a:bodyPr>
        <a:lstStyle/>
        <a:p>
          <a:pPr marL="0" lvl="0" indent="0" algn="l" defTabSz="800100">
            <a:lnSpc>
              <a:spcPct val="100000"/>
            </a:lnSpc>
            <a:spcBef>
              <a:spcPct val="0"/>
            </a:spcBef>
            <a:spcAft>
              <a:spcPct val="35000"/>
            </a:spcAft>
            <a:buNone/>
          </a:pPr>
          <a:r>
            <a:rPr lang="pl-PL" sz="1800" b="1" kern="1200"/>
            <a:t>Od tradycyjnej produkcji odróżnia ją to, że podlega instytucjonalnej kontroli. </a:t>
          </a:r>
          <a:endParaRPr lang="en-US" sz="1800" kern="1200"/>
        </a:p>
      </dsp:txBody>
      <dsp:txXfrm>
        <a:off x="1473359" y="1699236"/>
        <a:ext cx="5853909" cy="1354732"/>
      </dsp:txXfrm>
    </dsp:sp>
    <dsp:sp modelId="{00662F72-350E-4B28-A2A4-1C15D5984554}">
      <dsp:nvSpPr>
        <dsp:cNvPr id="0" name=""/>
        <dsp:cNvSpPr/>
      </dsp:nvSpPr>
      <dsp:spPr>
        <a:xfrm>
          <a:off x="0" y="3392652"/>
          <a:ext cx="7371895" cy="12750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43BD9EC-AC19-4287-96E6-A334F07B4034}">
      <dsp:nvSpPr>
        <dsp:cNvPr id="0" name=""/>
        <dsp:cNvSpPr/>
      </dsp:nvSpPr>
      <dsp:spPr>
        <a:xfrm>
          <a:off x="385700" y="3679536"/>
          <a:ext cx="701958" cy="70127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895DA6D-5965-4C8C-8F71-DE66925A0F40}">
      <dsp:nvSpPr>
        <dsp:cNvPr id="0" name=""/>
        <dsp:cNvSpPr/>
      </dsp:nvSpPr>
      <dsp:spPr>
        <a:xfrm>
          <a:off x="1473359" y="3392652"/>
          <a:ext cx="5853909" cy="1354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76" tIns="143376" rIns="143376" bIns="143376" numCol="1" spcCol="1270" anchor="ctr" anchorCtr="0">
          <a:noAutofit/>
        </a:bodyPr>
        <a:lstStyle/>
        <a:p>
          <a:pPr marL="0" lvl="0" indent="0" algn="l" defTabSz="800100">
            <a:lnSpc>
              <a:spcPct val="100000"/>
            </a:lnSpc>
            <a:spcBef>
              <a:spcPct val="0"/>
            </a:spcBef>
            <a:spcAft>
              <a:spcPct val="35000"/>
            </a:spcAft>
            <a:buNone/>
          </a:pPr>
          <a:r>
            <a:rPr lang="pl-PL" sz="1800" kern="1200"/>
            <a:t>Metoda integrowana nie ogranicza się tylko do integrowanej ochrony roślin, obejmującej różne metody zwalczania chorób, szkodników i chwastów. </a:t>
          </a:r>
          <a:endParaRPr lang="en-US" sz="1800" kern="1200"/>
        </a:p>
      </dsp:txBody>
      <dsp:txXfrm>
        <a:off x="1473359" y="3392652"/>
        <a:ext cx="5853909" cy="1354732"/>
      </dsp:txXfrm>
    </dsp:sp>
    <dsp:sp modelId="{BB162B13-B8D1-49B9-B3D0-B741FF41984F}">
      <dsp:nvSpPr>
        <dsp:cNvPr id="0" name=""/>
        <dsp:cNvSpPr/>
      </dsp:nvSpPr>
      <dsp:spPr>
        <a:xfrm>
          <a:off x="0" y="5086067"/>
          <a:ext cx="7371895" cy="12750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55AF990-15AF-4625-A1FE-73CCF7EA697C}">
      <dsp:nvSpPr>
        <dsp:cNvPr id="0" name=""/>
        <dsp:cNvSpPr/>
      </dsp:nvSpPr>
      <dsp:spPr>
        <a:xfrm>
          <a:off x="386077" y="5372952"/>
          <a:ext cx="701958" cy="701273"/>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7E78288-F634-4FE1-9EBE-B6397FAE0F66}">
      <dsp:nvSpPr>
        <dsp:cNvPr id="0" name=""/>
        <dsp:cNvSpPr/>
      </dsp:nvSpPr>
      <dsp:spPr>
        <a:xfrm>
          <a:off x="1474113" y="5086067"/>
          <a:ext cx="5805649" cy="1354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76" tIns="143376" rIns="143376" bIns="143376" numCol="1" spcCol="1270" anchor="ctr" anchorCtr="0">
          <a:noAutofit/>
        </a:bodyPr>
        <a:lstStyle/>
        <a:p>
          <a:pPr marL="0" lvl="0" indent="0" algn="l" defTabSz="800100">
            <a:lnSpc>
              <a:spcPct val="100000"/>
            </a:lnSpc>
            <a:spcBef>
              <a:spcPct val="0"/>
            </a:spcBef>
            <a:spcAft>
              <a:spcPct val="35000"/>
            </a:spcAft>
            <a:buNone/>
          </a:pPr>
          <a:r>
            <a:rPr lang="pl-PL" sz="1800" b="1" kern="1200"/>
            <a:t>Obejmuje ona cały kompleks działań mających na celu wyprodukowanie  najwyższej jakości równocześnie z jak najmniejszymi negatywnymi skutkami tej produkcji dla środowiska.</a:t>
          </a:r>
          <a:endParaRPr lang="en-US" sz="1800" kern="1200"/>
        </a:p>
      </dsp:txBody>
      <dsp:txXfrm>
        <a:off x="1474113" y="5086067"/>
        <a:ext cx="5805649" cy="13547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4E48A-25F5-4485-B276-39D68668CE40}">
      <dsp:nvSpPr>
        <dsp:cNvPr id="0" name=""/>
        <dsp:cNvSpPr/>
      </dsp:nvSpPr>
      <dsp:spPr>
        <a:xfrm>
          <a:off x="421678" y="163810"/>
          <a:ext cx="9672243" cy="2191114"/>
        </a:xfrm>
        <a:prstGeom prst="rect">
          <a:avLst/>
        </a:prstGeom>
        <a:solidFill>
          <a:schemeClr val="lt1">
            <a:alpha val="40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84115" tIns="68580" rIns="68580" bIns="68580" numCol="1" spcCol="1270" anchor="ctr" anchorCtr="0">
          <a:noAutofit/>
        </a:bodyPr>
        <a:lstStyle/>
        <a:p>
          <a:pPr marL="0" lvl="0" indent="0" algn="just" defTabSz="800100">
            <a:lnSpc>
              <a:spcPct val="90000"/>
            </a:lnSpc>
            <a:spcBef>
              <a:spcPct val="0"/>
            </a:spcBef>
            <a:spcAft>
              <a:spcPct val="35000"/>
            </a:spcAft>
            <a:buNone/>
          </a:pPr>
          <a:r>
            <a:rPr lang="pl-PL" sz="1800" b="1" kern="1200"/>
            <a:t>25. Czy środki ochrony roślin są przechowywane w oznakowanym zamkniętym pomieszczeniu w sposób zabezpieczający przed skażeniem środowiska?</a:t>
          </a:r>
          <a:endParaRPr lang="pl-PL" sz="1800" kern="1200"/>
        </a:p>
      </dsp:txBody>
      <dsp:txXfrm>
        <a:off x="421678" y="163810"/>
        <a:ext cx="9672243" cy="2191114"/>
      </dsp:txXfrm>
    </dsp:sp>
    <dsp:sp modelId="{C21800C3-C772-48E5-9BCC-4857777BDFEA}">
      <dsp:nvSpPr>
        <dsp:cNvPr id="0" name=""/>
        <dsp:cNvSpPr/>
      </dsp:nvSpPr>
      <dsp:spPr>
        <a:xfrm>
          <a:off x="544394" y="589339"/>
          <a:ext cx="1307102" cy="125338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2000" b="-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4A0CB7-40B0-49A4-A604-88706123741F}">
      <dsp:nvSpPr>
        <dsp:cNvPr id="0" name=""/>
        <dsp:cNvSpPr/>
      </dsp:nvSpPr>
      <dsp:spPr>
        <a:xfrm>
          <a:off x="103972" y="149177"/>
          <a:ext cx="11330321" cy="1918953"/>
        </a:xfrm>
        <a:prstGeom prst="rect">
          <a:avLst/>
        </a:prstGeom>
        <a:solidFill>
          <a:schemeClr val="lt1">
            <a:alpha val="55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55116" tIns="68580" rIns="68580" bIns="68580" numCol="1" spcCol="1270" anchor="ctr" anchorCtr="0">
          <a:noAutofit/>
        </a:bodyPr>
        <a:lstStyle/>
        <a:p>
          <a:pPr marL="0" lvl="0" indent="0" algn="just" defTabSz="800100">
            <a:lnSpc>
              <a:spcPct val="90000"/>
            </a:lnSpc>
            <a:spcBef>
              <a:spcPct val="0"/>
            </a:spcBef>
            <a:spcAft>
              <a:spcPct val="35000"/>
            </a:spcAft>
            <a:buNone/>
          </a:pPr>
          <a:r>
            <a:rPr lang="pl-PL" sz="1800" b="1" kern="1200"/>
            <a:t>10. Czy zabiegi środkami ochrony roślin są wykonywane wyłącznie przez osoby posiadające aktualne, na czas wykonywania zabiegów, zaświadczenie o ukończeniu szkolenia w zakresie stosowania środków ochrony roślin lub doradztwa dotyczącego środków ochrony roślin, lub integrowanej produkcji roślin, lub innego dokumentu potwierdzającego uprawnienia do stosowania środków ochrony roślin? </a:t>
          </a:r>
          <a:endParaRPr lang="en-US" sz="1800" b="1" kern="1200"/>
        </a:p>
      </dsp:txBody>
      <dsp:txXfrm>
        <a:off x="103972" y="149177"/>
        <a:ext cx="11330321" cy="1918953"/>
      </dsp:txXfrm>
    </dsp:sp>
    <dsp:sp modelId="{3B134B54-266C-4BDF-AE14-2DA353129427}">
      <dsp:nvSpPr>
        <dsp:cNvPr id="0" name=""/>
        <dsp:cNvSpPr/>
      </dsp:nvSpPr>
      <dsp:spPr>
        <a:xfrm>
          <a:off x="14702" y="92122"/>
          <a:ext cx="1193771" cy="179065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9AD1B3-5B4A-4E83-8155-71054F6EE08E}">
      <dsp:nvSpPr>
        <dsp:cNvPr id="0" name=""/>
        <dsp:cNvSpPr/>
      </dsp:nvSpPr>
      <dsp:spPr>
        <a:xfrm>
          <a:off x="132459" y="2226555"/>
          <a:ext cx="5457239" cy="1944499"/>
        </a:xfrm>
        <a:prstGeom prst="rect">
          <a:avLst/>
        </a:prstGeom>
        <a:solidFill>
          <a:schemeClr val="lt1">
            <a:alpha val="55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55116"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a:t>21. Czy opryskiwacze wymienione </a:t>
          </a:r>
          <a:br>
            <a:rPr lang="pl-PL" sz="1800" b="1" kern="1200"/>
          </a:br>
          <a:r>
            <a:rPr lang="pl-PL" sz="1800" b="1" kern="1200"/>
            <a:t>w Notatniku IP są sprawne i mają aktualne badania techniczne? </a:t>
          </a:r>
        </a:p>
      </dsp:txBody>
      <dsp:txXfrm>
        <a:off x="132459" y="2226555"/>
        <a:ext cx="5457239" cy="1944499"/>
      </dsp:txXfrm>
    </dsp:sp>
    <dsp:sp modelId="{B3BFFE40-C916-4A87-8F7B-C2A6A5D735C0}">
      <dsp:nvSpPr>
        <dsp:cNvPr id="0" name=""/>
        <dsp:cNvSpPr/>
      </dsp:nvSpPr>
      <dsp:spPr>
        <a:xfrm>
          <a:off x="172861" y="2486332"/>
          <a:ext cx="933672" cy="150812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2A8383-8422-4E37-B63E-857EACB94611}">
      <dsp:nvSpPr>
        <dsp:cNvPr id="0" name=""/>
        <dsp:cNvSpPr/>
      </dsp:nvSpPr>
      <dsp:spPr>
        <a:xfrm>
          <a:off x="5998807" y="2237183"/>
          <a:ext cx="5457239" cy="1924597"/>
        </a:xfrm>
        <a:prstGeom prst="rect">
          <a:avLst/>
        </a:prstGeom>
        <a:solidFill>
          <a:schemeClr val="lt1">
            <a:alpha val="55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55116"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a:t>22. Czy producent przeprowadza systematyczną kalibrację opryskiwacza/-y?  </a:t>
          </a:r>
          <a:endParaRPr lang="en-US" sz="1800" b="1" kern="1200"/>
        </a:p>
      </dsp:txBody>
      <dsp:txXfrm>
        <a:off x="5998807" y="2237183"/>
        <a:ext cx="5457239" cy="1924597"/>
      </dsp:txXfrm>
    </dsp:sp>
    <dsp:sp modelId="{6726555C-99ED-4036-A596-049AD40BC66F}">
      <dsp:nvSpPr>
        <dsp:cNvPr id="0" name=""/>
        <dsp:cNvSpPr/>
      </dsp:nvSpPr>
      <dsp:spPr>
        <a:xfrm>
          <a:off x="5870793" y="2323379"/>
          <a:ext cx="1193771" cy="179065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AE815-C069-46C2-85B2-D0165BFF26BD}">
      <dsp:nvSpPr>
        <dsp:cNvPr id="0" name=""/>
        <dsp:cNvSpPr/>
      </dsp:nvSpPr>
      <dsp:spPr>
        <a:xfrm>
          <a:off x="88622" y="71683"/>
          <a:ext cx="11096054" cy="898858"/>
        </a:xfrm>
        <a:prstGeom prst="rect">
          <a:avLst/>
        </a:prstGeom>
        <a:solidFill>
          <a:schemeClr val="lt1">
            <a:alpha val="40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8827"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a:t>10. Stosowanie wyłącznie środków ochrony roślin z listy dopuszczonych do stosowania </a:t>
          </a:r>
          <a:br>
            <a:rPr lang="pl-PL" sz="1800" b="1" kern="1200"/>
          </a:br>
          <a:r>
            <a:rPr lang="pl-PL" sz="1800" b="1" kern="1200"/>
            <a:t>w integrowanej produkcji kukurydzy (rozdz. 7.1.3, 7.2.4, 7.3.4).</a:t>
          </a:r>
          <a:endParaRPr lang="pl-PL" sz="1800" kern="1200"/>
        </a:p>
      </dsp:txBody>
      <dsp:txXfrm>
        <a:off x="88622" y="71683"/>
        <a:ext cx="11096054" cy="898858"/>
      </dsp:txXfrm>
    </dsp:sp>
    <dsp:sp modelId="{FA5774B2-FC02-483F-A1F1-3003BDB1C56E}">
      <dsp:nvSpPr>
        <dsp:cNvPr id="0" name=""/>
        <dsp:cNvSpPr/>
      </dsp:nvSpPr>
      <dsp:spPr>
        <a:xfrm>
          <a:off x="158427" y="167846"/>
          <a:ext cx="532939" cy="70004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6000" r="-1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B3CC0-2F46-44AF-9339-B1EDACB8AA0E}">
      <dsp:nvSpPr>
        <dsp:cNvPr id="0" name=""/>
        <dsp:cNvSpPr/>
      </dsp:nvSpPr>
      <dsp:spPr>
        <a:xfrm>
          <a:off x="98156" y="113238"/>
          <a:ext cx="5589920" cy="1415530"/>
        </a:xfrm>
        <a:prstGeom prst="rect">
          <a:avLst/>
        </a:prstGeom>
        <a:solidFill>
          <a:schemeClr val="lt1">
            <a:alpha val="40000"/>
            <a:hueOff val="0"/>
            <a:satOff val="0"/>
            <a:lumOff val="0"/>
            <a:alphaOff val="0"/>
          </a:schemeClr>
        </a:solidFill>
        <a:ln w="28575"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8786"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a:t>3. Czy producent stosuje środki ochrony roślin wyłącznie z wykazu środków zalecanych do IP?</a:t>
          </a:r>
          <a:endParaRPr lang="pl-PL" sz="1800" kern="1200"/>
        </a:p>
      </dsp:txBody>
      <dsp:txXfrm>
        <a:off x="98156" y="113238"/>
        <a:ext cx="5589920" cy="1415530"/>
      </dsp:txXfrm>
    </dsp:sp>
    <dsp:sp modelId="{C2E6AE33-B455-4999-9B65-370253475AFB}">
      <dsp:nvSpPr>
        <dsp:cNvPr id="0" name=""/>
        <dsp:cNvSpPr/>
      </dsp:nvSpPr>
      <dsp:spPr>
        <a:xfrm>
          <a:off x="278998" y="465045"/>
          <a:ext cx="639667" cy="65877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ED4D50-D75D-4587-A6CC-AA08D9A20391}">
      <dsp:nvSpPr>
        <dsp:cNvPr id="0" name=""/>
        <dsp:cNvSpPr/>
      </dsp:nvSpPr>
      <dsp:spPr>
        <a:xfrm>
          <a:off x="5856515" y="113684"/>
          <a:ext cx="5318627" cy="1414637"/>
        </a:xfrm>
        <a:prstGeom prst="rect">
          <a:avLst/>
        </a:prstGeom>
        <a:solidFill>
          <a:schemeClr val="lt1">
            <a:alpha val="40000"/>
            <a:hueOff val="0"/>
            <a:satOff val="0"/>
            <a:lumOff val="0"/>
            <a:alphaOff val="0"/>
          </a:schemeClr>
        </a:solidFill>
        <a:ln w="28575"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8181"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a:t>11. Czy aplikowane środki ochrony roślin są dopuszczone do stosowania w danej uprawie - roślinie?</a:t>
          </a:r>
          <a:endParaRPr lang="pl-PL" sz="1800" kern="1200"/>
        </a:p>
      </dsp:txBody>
      <dsp:txXfrm>
        <a:off x="5856515" y="113684"/>
        <a:ext cx="5318627" cy="1414637"/>
      </dsp:txXfrm>
    </dsp:sp>
    <dsp:sp modelId="{DE0796A5-149B-4E2D-A31B-B9F2D40AACBA}">
      <dsp:nvSpPr>
        <dsp:cNvPr id="0" name=""/>
        <dsp:cNvSpPr/>
      </dsp:nvSpPr>
      <dsp:spPr>
        <a:xfrm>
          <a:off x="5967693" y="466235"/>
          <a:ext cx="658761" cy="66445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61F3-8BBD-40C7-8AD7-4460B1999E27}">
      <dsp:nvSpPr>
        <dsp:cNvPr id="0" name=""/>
        <dsp:cNvSpPr/>
      </dsp:nvSpPr>
      <dsp:spPr>
        <a:xfrm>
          <a:off x="377032" y="608526"/>
          <a:ext cx="10130342" cy="2214493"/>
        </a:xfrm>
        <a:prstGeom prst="rect">
          <a:avLst/>
        </a:prstGeom>
        <a:solidFill>
          <a:schemeClr val="lt1">
            <a:alpha val="40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860703" tIns="68580" rIns="68580" bIns="68580" numCol="1" spcCol="1270" anchor="ctr" anchorCtr="0">
          <a:noAutofit/>
        </a:bodyPr>
        <a:lstStyle/>
        <a:p>
          <a:pPr marL="0" lvl="0" indent="0" algn="just" defTabSz="800100">
            <a:lnSpc>
              <a:spcPct val="90000"/>
            </a:lnSpc>
            <a:spcBef>
              <a:spcPct val="0"/>
            </a:spcBef>
            <a:spcAft>
              <a:spcPct val="35000"/>
            </a:spcAft>
            <a:buNone/>
          </a:pPr>
          <a:r>
            <a:rPr lang="pl-PL" sz="1800" b="1" kern="1200"/>
            <a:t>1. Stosowanie odpowiedniego płodozmianu – wykorzystując przedplony wskazane w metodyce oraz unikanie wysiewu przed i zaraz po kukurydzy </a:t>
          </a:r>
          <a:br>
            <a:rPr lang="pl-PL" sz="1800" b="1" kern="1200"/>
          </a:br>
          <a:r>
            <a:rPr lang="pl-PL" sz="1800" b="1" kern="1200"/>
            <a:t>innych zbóż będących żywicielami dla </a:t>
          </a:r>
          <a:r>
            <a:rPr lang="pl-PL" sz="1800" b="1" kern="1200" err="1"/>
            <a:t>Fusarium</a:t>
          </a:r>
          <a:r>
            <a:rPr lang="pl-PL" sz="1800" b="1" kern="1200"/>
            <a:t> </a:t>
          </a:r>
          <a:r>
            <a:rPr lang="pl-PL" sz="1800" b="1" kern="1200" err="1"/>
            <a:t>spp</a:t>
          </a:r>
          <a:r>
            <a:rPr lang="pl-PL" sz="1800" b="1" kern="1200"/>
            <a:t>. (rozdz. 3.3)</a:t>
          </a:r>
        </a:p>
      </dsp:txBody>
      <dsp:txXfrm>
        <a:off x="377032" y="608526"/>
        <a:ext cx="10130342" cy="2214493"/>
      </dsp:txXfrm>
    </dsp:sp>
    <dsp:sp modelId="{4B8CF9A8-3001-4EAC-9F1B-FC631A27C68C}">
      <dsp:nvSpPr>
        <dsp:cNvPr id="0" name=""/>
        <dsp:cNvSpPr/>
      </dsp:nvSpPr>
      <dsp:spPr>
        <a:xfrm>
          <a:off x="450237" y="661874"/>
          <a:ext cx="1650582" cy="210562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000" b="-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69616-AF86-4DA7-8731-9313DB7948B4}">
      <dsp:nvSpPr>
        <dsp:cNvPr id="0" name=""/>
        <dsp:cNvSpPr/>
      </dsp:nvSpPr>
      <dsp:spPr>
        <a:xfrm>
          <a:off x="0" y="313746"/>
          <a:ext cx="11003555" cy="1450867"/>
        </a:xfrm>
        <a:prstGeom prst="rect">
          <a:avLst/>
        </a:prstGeom>
        <a:solidFill>
          <a:schemeClr val="lt1">
            <a:alpha val="40000"/>
            <a:hueOff val="0"/>
            <a:satOff val="0"/>
            <a:lumOff val="0"/>
            <a:alphaOff val="0"/>
          </a:schemeClr>
        </a:solidFill>
        <a:ln w="28575"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8594"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a:t>2. Dobór odmian o wczesności dostosowanej do regionu uprawy, w tym o zwiększonej tolerancji na niektóre szkodniki np. omacnicę prosowiankę oraz choroby np. fuzariozę kolb ora zgniliznę korzeni i zgorzel podstawy łodyg oraz zwiększonej tolerancji na wiosenne chłody oraz na niedobory wody w okresie wegetacji.</a:t>
          </a:r>
        </a:p>
      </dsp:txBody>
      <dsp:txXfrm>
        <a:off x="0" y="313746"/>
        <a:ext cx="11003555" cy="1450867"/>
      </dsp:txXfrm>
    </dsp:sp>
    <dsp:sp modelId="{EADAA91E-9AF6-4DB6-96EA-5B9F2D8F6D0D}">
      <dsp:nvSpPr>
        <dsp:cNvPr id="0" name=""/>
        <dsp:cNvSpPr/>
      </dsp:nvSpPr>
      <dsp:spPr>
        <a:xfrm>
          <a:off x="76844" y="572383"/>
          <a:ext cx="889806" cy="85101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2000" b="-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2FB913-33F9-409A-B2DE-C351BA291BFD}">
      <dsp:nvSpPr>
        <dsp:cNvPr id="0" name=""/>
        <dsp:cNvSpPr/>
      </dsp:nvSpPr>
      <dsp:spPr>
        <a:xfrm>
          <a:off x="0" y="2027025"/>
          <a:ext cx="10957291" cy="1338565"/>
        </a:xfrm>
        <a:prstGeom prst="rect">
          <a:avLst/>
        </a:prstGeom>
        <a:solidFill>
          <a:schemeClr val="lt1">
            <a:alpha val="40000"/>
            <a:hueOff val="0"/>
            <a:satOff val="0"/>
            <a:lumOff val="0"/>
            <a:alphaOff val="0"/>
          </a:schemeClr>
        </a:solidFill>
        <a:ln w="28575"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27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a:t>3. </a:t>
          </a:r>
          <a:r>
            <a:rPr lang="pl-PL" sz="1800" b="1" u="sng" kern="1200"/>
            <a:t>Stosowanie kwalifikowanego materiału siewnego </a:t>
          </a:r>
          <a:r>
            <a:rPr lang="pl-PL" sz="1800" kern="1200"/>
            <a:t>i wykonanie siewu w odpowiednim dla danego rejonu terminie, z właściwą normą i parametrami siewu (rozdz. 5.2).</a:t>
          </a:r>
        </a:p>
      </dsp:txBody>
      <dsp:txXfrm>
        <a:off x="0" y="2027025"/>
        <a:ext cx="10957291" cy="1338565"/>
      </dsp:txXfrm>
    </dsp:sp>
    <dsp:sp modelId="{F7FE8D28-7453-4C5F-8048-087532FB804E}">
      <dsp:nvSpPr>
        <dsp:cNvPr id="0" name=""/>
        <dsp:cNvSpPr/>
      </dsp:nvSpPr>
      <dsp:spPr>
        <a:xfrm>
          <a:off x="76855" y="2224754"/>
          <a:ext cx="989111" cy="90218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5000" b="-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FB913-33F9-409A-B2DE-C351BA291BFD}">
      <dsp:nvSpPr>
        <dsp:cNvPr id="0" name=""/>
        <dsp:cNvSpPr/>
      </dsp:nvSpPr>
      <dsp:spPr>
        <a:xfrm>
          <a:off x="0" y="873308"/>
          <a:ext cx="10147674" cy="1239660"/>
        </a:xfrm>
        <a:prstGeom prst="rect">
          <a:avLst/>
        </a:prstGeom>
        <a:solidFill>
          <a:schemeClr val="lt1">
            <a:alpha val="40000"/>
            <a:hueOff val="0"/>
            <a:satOff val="0"/>
            <a:lumOff val="0"/>
            <a:alphaOff val="0"/>
          </a:schemeClr>
        </a:solidFill>
        <a:ln w="28575"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86099" tIns="68580" rIns="68580" bIns="68580" numCol="1" spcCol="1270" anchor="ctr" anchorCtr="0">
          <a:noAutofit/>
        </a:bodyPr>
        <a:lstStyle/>
        <a:p>
          <a:pPr marL="0" lvl="0" indent="0" algn="just" defTabSz="800100">
            <a:lnSpc>
              <a:spcPct val="90000"/>
            </a:lnSpc>
            <a:spcBef>
              <a:spcPct val="0"/>
            </a:spcBef>
            <a:spcAft>
              <a:spcPct val="35000"/>
            </a:spcAft>
            <a:buNone/>
          </a:pPr>
          <a:r>
            <a:rPr lang="pl-PL" sz="1800" b="0" u="none" kern="1200"/>
            <a:t>3. Stosowanie kwalifikowanego materiału siewnego i </a:t>
          </a:r>
          <a:r>
            <a:rPr lang="pl-PL" sz="1800" b="1" u="sng" kern="1200"/>
            <a:t>wykonanie siewu w odpowiednim dla danego rejonu terminie, z właściwą normą i parametrami siewu (rozdz. 5.2).</a:t>
          </a:r>
        </a:p>
      </dsp:txBody>
      <dsp:txXfrm>
        <a:off x="0" y="873308"/>
        <a:ext cx="10147674" cy="1239660"/>
      </dsp:txXfrm>
    </dsp:sp>
    <dsp:sp modelId="{F7FE8D28-7453-4C5F-8048-087532FB804E}">
      <dsp:nvSpPr>
        <dsp:cNvPr id="0" name=""/>
        <dsp:cNvSpPr/>
      </dsp:nvSpPr>
      <dsp:spPr>
        <a:xfrm>
          <a:off x="48668" y="1049682"/>
          <a:ext cx="916027" cy="8355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5000" b="-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7C8AD-EA3C-4911-92C9-F4D562A249F1}">
      <dsp:nvSpPr>
        <dsp:cNvPr id="0" name=""/>
        <dsp:cNvSpPr/>
      </dsp:nvSpPr>
      <dsp:spPr>
        <a:xfrm>
          <a:off x="429733" y="168608"/>
          <a:ext cx="9656132" cy="2255296"/>
        </a:xfrm>
        <a:prstGeom prst="rect">
          <a:avLst/>
        </a:prstGeom>
        <a:solidFill>
          <a:schemeClr val="lt1">
            <a:alpha val="40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7587" tIns="68580" rIns="68580" bIns="68580" numCol="1" spcCol="1270" anchor="ctr" anchorCtr="0">
          <a:noAutofit/>
        </a:bodyPr>
        <a:lstStyle/>
        <a:p>
          <a:pPr marL="0" lvl="0" indent="0" algn="just" defTabSz="800100">
            <a:lnSpc>
              <a:spcPct val="90000"/>
            </a:lnSpc>
            <a:spcBef>
              <a:spcPct val="0"/>
            </a:spcBef>
            <a:spcAft>
              <a:spcPct val="35000"/>
            </a:spcAft>
            <a:buNone/>
          </a:pPr>
          <a:r>
            <a:rPr lang="pl-PL" sz="1800" b="1" kern="1200"/>
            <a:t>4. Stosowanie w odpowiednich terminach i dawkach nawożenia makro </a:t>
          </a:r>
          <a:br>
            <a:rPr lang="pl-PL" sz="1800" b="1" kern="1200"/>
          </a:br>
          <a:r>
            <a:rPr lang="pl-PL" sz="1800" b="1" kern="1200"/>
            <a:t>i mikroelementami w zależności od typu i </a:t>
          </a:r>
          <a:r>
            <a:rPr lang="pl-PL" sz="1800" b="1" kern="1200" err="1"/>
            <a:t>pH</a:t>
          </a:r>
          <a:r>
            <a:rPr lang="pl-PL" sz="1800" b="1" kern="1200"/>
            <a:t> gleby po uprzednim przeprowadzeniu bilansu składników pokarmowych (rozdz. 6).</a:t>
          </a:r>
        </a:p>
      </dsp:txBody>
      <dsp:txXfrm>
        <a:off x="429733" y="168608"/>
        <a:ext cx="9656132" cy="2255296"/>
      </dsp:txXfrm>
    </dsp:sp>
    <dsp:sp modelId="{511B51FF-B92E-4109-9C1A-4C05C392D3C0}">
      <dsp:nvSpPr>
        <dsp:cNvPr id="0" name=""/>
        <dsp:cNvSpPr/>
      </dsp:nvSpPr>
      <dsp:spPr>
        <a:xfrm>
          <a:off x="668678" y="613552"/>
          <a:ext cx="1096143" cy="127164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8000" r="-8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B164D-1EE3-43AF-BED1-8E5163B258AD}">
      <dsp:nvSpPr>
        <dsp:cNvPr id="0" name=""/>
        <dsp:cNvSpPr/>
      </dsp:nvSpPr>
      <dsp:spPr>
        <a:xfrm>
          <a:off x="122099" y="438773"/>
          <a:ext cx="5057346" cy="1580420"/>
        </a:xfrm>
        <a:prstGeom prst="rect">
          <a:avLst/>
        </a:prstGeom>
        <a:solidFill>
          <a:schemeClr val="lt1">
            <a:alpha val="40000"/>
            <a:hueOff val="0"/>
            <a:satOff val="0"/>
            <a:lumOff val="0"/>
            <a:alphaOff val="0"/>
          </a:schemeClr>
        </a:solidFill>
        <a:ln w="28575"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0472" tIns="60960" rIns="60960" bIns="60960" numCol="1" spcCol="1270" anchor="ctr" anchorCtr="0">
          <a:noAutofit/>
        </a:bodyPr>
        <a:lstStyle/>
        <a:p>
          <a:pPr marL="0" lvl="0" indent="0" algn="just" defTabSz="711200">
            <a:lnSpc>
              <a:spcPct val="90000"/>
            </a:lnSpc>
            <a:spcBef>
              <a:spcPct val="0"/>
            </a:spcBef>
            <a:spcAft>
              <a:spcPct val="35000"/>
            </a:spcAft>
            <a:buNone/>
          </a:pPr>
          <a:r>
            <a:rPr lang="pl-PL" sz="1600" b="1" kern="1200"/>
            <a:t>6. Czy producent systematycznie dokonuje obserwacji kontrolnych upraw </a:t>
          </a:r>
          <a:br>
            <a:rPr lang="pl-PL" sz="1600" b="1" kern="1200"/>
          </a:br>
          <a:r>
            <a:rPr lang="pl-PL" sz="1600" b="1" kern="1200"/>
            <a:t>i odnotowuje je w notatniku?</a:t>
          </a:r>
          <a:endParaRPr lang="pl-PL" sz="1600" kern="1200"/>
        </a:p>
      </dsp:txBody>
      <dsp:txXfrm>
        <a:off x="122099" y="438773"/>
        <a:ext cx="5057346" cy="1580420"/>
      </dsp:txXfrm>
    </dsp:sp>
    <dsp:sp modelId="{8B7B12D3-BE2D-44D7-A3A3-B78A5E6A30D6}">
      <dsp:nvSpPr>
        <dsp:cNvPr id="0" name=""/>
        <dsp:cNvSpPr/>
      </dsp:nvSpPr>
      <dsp:spPr>
        <a:xfrm>
          <a:off x="148682" y="542465"/>
          <a:ext cx="840020" cy="115112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3520BD-BBE9-47B7-A392-16F63B4C4684}">
      <dsp:nvSpPr>
        <dsp:cNvPr id="0" name=""/>
        <dsp:cNvSpPr/>
      </dsp:nvSpPr>
      <dsp:spPr>
        <a:xfrm>
          <a:off x="5457283" y="430065"/>
          <a:ext cx="5057346" cy="1580420"/>
        </a:xfrm>
        <a:prstGeom prst="rect">
          <a:avLst/>
        </a:prstGeom>
        <a:solidFill>
          <a:schemeClr val="lt1">
            <a:alpha val="40000"/>
            <a:hueOff val="0"/>
            <a:satOff val="0"/>
            <a:lumOff val="0"/>
            <a:alphaOff val="0"/>
          </a:schemeClr>
        </a:solidFill>
        <a:ln w="28575"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0472" tIns="68580" rIns="68580" bIns="68580" numCol="1" spcCol="1270" anchor="ctr" anchorCtr="0">
          <a:noAutofit/>
        </a:bodyPr>
        <a:lstStyle/>
        <a:p>
          <a:pPr marL="0" lvl="0" indent="0" algn="just" defTabSz="800100">
            <a:lnSpc>
              <a:spcPct val="90000"/>
            </a:lnSpc>
            <a:spcBef>
              <a:spcPct val="0"/>
            </a:spcBef>
            <a:spcAft>
              <a:spcPct val="35000"/>
            </a:spcAft>
            <a:buNone/>
          </a:pPr>
          <a:r>
            <a:rPr lang="pl-PL" sz="1800" b="1" kern="1200"/>
            <a:t>8</a:t>
          </a:r>
          <a:r>
            <a:rPr lang="pl-PL" sz="1600" b="1" kern="1200"/>
            <a:t>. Czy ochrona chemiczna roślin jest zastępowana metodami alternatywnymi wszędzie tam gdzie jest to uzasadnione?</a:t>
          </a:r>
          <a:endParaRPr lang="pl-PL" sz="1500" kern="1200"/>
        </a:p>
      </dsp:txBody>
      <dsp:txXfrm>
        <a:off x="5457283" y="430065"/>
        <a:ext cx="5057346" cy="1580420"/>
      </dsp:txXfrm>
    </dsp:sp>
    <dsp:sp modelId="{3D762CF7-5A19-4C82-A8E1-F535F694F14B}">
      <dsp:nvSpPr>
        <dsp:cNvPr id="0" name=""/>
        <dsp:cNvSpPr/>
      </dsp:nvSpPr>
      <dsp:spPr>
        <a:xfrm>
          <a:off x="5492744" y="694645"/>
          <a:ext cx="906608" cy="92419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F390FC-3638-493B-A3BB-F474C1A0D457}">
      <dsp:nvSpPr>
        <dsp:cNvPr id="0" name=""/>
        <dsp:cNvSpPr/>
      </dsp:nvSpPr>
      <dsp:spPr>
        <a:xfrm>
          <a:off x="125119" y="2191356"/>
          <a:ext cx="5057346" cy="1580420"/>
        </a:xfrm>
        <a:prstGeom prst="rect">
          <a:avLst/>
        </a:prstGeom>
        <a:solidFill>
          <a:schemeClr val="lt1">
            <a:alpha val="40000"/>
            <a:hueOff val="0"/>
            <a:satOff val="0"/>
            <a:lumOff val="0"/>
            <a:alphaOff val="0"/>
          </a:schemeClr>
        </a:solidFill>
        <a:ln w="28575"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0472" tIns="60960" rIns="60960" bIns="60960" numCol="1" spcCol="1270" anchor="ctr" anchorCtr="0">
          <a:noAutofit/>
        </a:bodyPr>
        <a:lstStyle/>
        <a:p>
          <a:pPr marL="0" lvl="0" indent="0" algn="just" defTabSz="711200">
            <a:lnSpc>
              <a:spcPct val="90000"/>
            </a:lnSpc>
            <a:spcBef>
              <a:spcPct val="0"/>
            </a:spcBef>
            <a:spcAft>
              <a:spcPct val="35000"/>
            </a:spcAft>
            <a:buNone/>
          </a:pPr>
          <a:r>
            <a:rPr lang="pl-PL" sz="1600" b="1" kern="1200"/>
            <a:t>9. Czy ochrona chemiczna roślin jest prowadzona w oparciu o progi zagrożenia </a:t>
          </a:r>
          <a:br>
            <a:rPr lang="pl-PL" sz="1600" b="1" kern="1200"/>
          </a:br>
          <a:r>
            <a:rPr lang="pl-PL" sz="1600" b="1" kern="1200"/>
            <a:t>i sygnalizację organizmów szkodliwych (tam gdzie to jest możliwe)?</a:t>
          </a:r>
          <a:endParaRPr lang="pl-PL" sz="1600" kern="1200"/>
        </a:p>
      </dsp:txBody>
      <dsp:txXfrm>
        <a:off x="125119" y="2191356"/>
        <a:ext cx="5057346" cy="1580420"/>
      </dsp:txXfrm>
    </dsp:sp>
    <dsp:sp modelId="{172BCAAA-607F-49C7-A18D-6354C9D2FC58}">
      <dsp:nvSpPr>
        <dsp:cNvPr id="0" name=""/>
        <dsp:cNvSpPr/>
      </dsp:nvSpPr>
      <dsp:spPr>
        <a:xfrm>
          <a:off x="161028" y="2421726"/>
          <a:ext cx="878209" cy="89998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EEF76A-A778-41A6-AED9-9DC5D2F4A7E4}">
      <dsp:nvSpPr>
        <dsp:cNvPr id="0" name=""/>
        <dsp:cNvSpPr/>
      </dsp:nvSpPr>
      <dsp:spPr>
        <a:xfrm>
          <a:off x="5429814" y="2191356"/>
          <a:ext cx="5057346" cy="1580420"/>
        </a:xfrm>
        <a:prstGeom prst="rect">
          <a:avLst/>
        </a:prstGeom>
        <a:solidFill>
          <a:schemeClr val="lt1">
            <a:alpha val="40000"/>
            <a:hueOff val="0"/>
            <a:satOff val="0"/>
            <a:lumOff val="0"/>
            <a:alphaOff val="0"/>
          </a:schemeClr>
        </a:solidFill>
        <a:ln w="28575"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0472" tIns="57150" rIns="57150" bIns="57150" numCol="1" spcCol="1270" anchor="ctr" anchorCtr="0">
          <a:noAutofit/>
        </a:bodyPr>
        <a:lstStyle/>
        <a:p>
          <a:pPr marL="0" lvl="0" indent="0" algn="just" defTabSz="666750">
            <a:lnSpc>
              <a:spcPct val="90000"/>
            </a:lnSpc>
            <a:spcBef>
              <a:spcPct val="0"/>
            </a:spcBef>
            <a:spcAft>
              <a:spcPct val="35000"/>
            </a:spcAft>
            <a:buNone/>
          </a:pPr>
          <a:r>
            <a:rPr lang="pl-PL" sz="1500" b="1" kern="1200"/>
            <a:t>12. Czy każde zastosowanie środków ochrony roślin jest zanotowane w Notatniku IP </a:t>
          </a:r>
          <a:br>
            <a:rPr lang="pl-PL" sz="1500" b="1" kern="1200"/>
          </a:br>
          <a:r>
            <a:rPr lang="pl-PL" sz="1500" b="1" kern="1200"/>
            <a:t>z uwzględnieniem powodu stosowania, daty </a:t>
          </a:r>
          <a:br>
            <a:rPr lang="pl-PL" sz="1500" b="1" kern="1200"/>
          </a:br>
          <a:r>
            <a:rPr lang="pl-PL" sz="1500" b="1" kern="1200"/>
            <a:t>i miejsca stosowania oraz powierzchni uprawy, dawki preparatu i ilości cieczy użytkowej na jednostkę powierzchni? </a:t>
          </a:r>
          <a:endParaRPr lang="pl-PL" sz="1500" kern="1200"/>
        </a:p>
      </dsp:txBody>
      <dsp:txXfrm>
        <a:off x="5429814" y="2191356"/>
        <a:ext cx="5057346" cy="1580420"/>
      </dsp:txXfrm>
    </dsp:sp>
    <dsp:sp modelId="{C78F638E-9C9E-4FAA-9CC4-05D283BD8934}">
      <dsp:nvSpPr>
        <dsp:cNvPr id="0" name=""/>
        <dsp:cNvSpPr/>
      </dsp:nvSpPr>
      <dsp:spPr>
        <a:xfrm>
          <a:off x="5487478" y="2339476"/>
          <a:ext cx="758541" cy="101114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D1E9F-0246-4679-8C1D-8E309569C299}">
      <dsp:nvSpPr>
        <dsp:cNvPr id="0" name=""/>
        <dsp:cNvSpPr/>
      </dsp:nvSpPr>
      <dsp:spPr>
        <a:xfrm>
          <a:off x="170323" y="559261"/>
          <a:ext cx="4921218" cy="1515885"/>
        </a:xfrm>
        <a:prstGeom prst="rect">
          <a:avLst/>
        </a:prstGeom>
        <a:solidFill>
          <a:schemeClr val="lt1">
            <a:alpha val="40000"/>
            <a:hueOff val="0"/>
            <a:satOff val="0"/>
            <a:lumOff val="0"/>
            <a:alphaOff val="0"/>
          </a:schemeClr>
        </a:solidFill>
        <a:ln w="28575"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6760" tIns="68580" rIns="68580" bIns="68580" numCol="1" spcCol="1270" anchor="ctr" anchorCtr="0">
          <a:noAutofit/>
        </a:bodyPr>
        <a:lstStyle/>
        <a:p>
          <a:pPr marL="0" lvl="0" indent="0" algn="just" defTabSz="800100">
            <a:lnSpc>
              <a:spcPct val="90000"/>
            </a:lnSpc>
            <a:spcBef>
              <a:spcPct val="0"/>
            </a:spcBef>
            <a:spcAft>
              <a:spcPct val="35000"/>
            </a:spcAft>
            <a:buNone/>
          </a:pPr>
          <a:r>
            <a:rPr lang="pl-PL" sz="1800" b="1" kern="1200"/>
            <a:t>13. Czy zabiegi ochrony roślin były przeprowadzane w odpowiednich warunkach (optymalna temperatura, wiatr poniżej 4m/s)?</a:t>
          </a:r>
          <a:endParaRPr lang="pl-PL" sz="1800" kern="1200"/>
        </a:p>
      </dsp:txBody>
      <dsp:txXfrm>
        <a:off x="170323" y="559261"/>
        <a:ext cx="4921218" cy="1515885"/>
      </dsp:txXfrm>
    </dsp:sp>
    <dsp:sp modelId="{483C72AD-FF8D-4381-8E61-6410500A7874}">
      <dsp:nvSpPr>
        <dsp:cNvPr id="0" name=""/>
        <dsp:cNvSpPr/>
      </dsp:nvSpPr>
      <dsp:spPr>
        <a:xfrm>
          <a:off x="3398" y="609644"/>
          <a:ext cx="1061119" cy="105299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13EFF4-8907-4FAF-9B7D-D811B65F1125}">
      <dsp:nvSpPr>
        <dsp:cNvPr id="0" name=""/>
        <dsp:cNvSpPr/>
      </dsp:nvSpPr>
      <dsp:spPr>
        <a:xfrm>
          <a:off x="5504571" y="559261"/>
          <a:ext cx="4850833" cy="1515885"/>
        </a:xfrm>
        <a:prstGeom prst="rect">
          <a:avLst/>
        </a:prstGeom>
        <a:solidFill>
          <a:schemeClr val="lt1">
            <a:alpha val="40000"/>
            <a:hueOff val="0"/>
            <a:satOff val="0"/>
            <a:lumOff val="0"/>
            <a:alphaOff val="0"/>
          </a:schemeClr>
        </a:solidFill>
        <a:ln w="28575"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6760" tIns="68580" rIns="68580" bIns="68580" numCol="1" spcCol="1270" anchor="ctr" anchorCtr="0">
          <a:noAutofit/>
        </a:bodyPr>
        <a:lstStyle/>
        <a:p>
          <a:pPr marL="0" lvl="0" indent="0" algn="just" defTabSz="800100">
            <a:lnSpc>
              <a:spcPct val="90000"/>
            </a:lnSpc>
            <a:spcBef>
              <a:spcPct val="0"/>
            </a:spcBef>
            <a:spcAft>
              <a:spcPct val="35000"/>
            </a:spcAft>
            <a:buNone/>
          </a:pPr>
          <a:r>
            <a:rPr lang="pl-PL" sz="1800" b="1" kern="1200"/>
            <a:t>14. Czy przestrzega się rotacji substancji czynnych środków ochrony roślin wykorzystywanych do wykonywania zabiegów – jeśli jest to możliwe? </a:t>
          </a:r>
          <a:endParaRPr lang="pl-PL" sz="1800" kern="1200"/>
        </a:p>
      </dsp:txBody>
      <dsp:txXfrm>
        <a:off x="5504571" y="559261"/>
        <a:ext cx="4850833" cy="1515885"/>
      </dsp:txXfrm>
    </dsp:sp>
    <dsp:sp modelId="{33917BCA-4E1D-48EB-8DF7-0A4482C42723}">
      <dsp:nvSpPr>
        <dsp:cNvPr id="0" name=""/>
        <dsp:cNvSpPr/>
      </dsp:nvSpPr>
      <dsp:spPr>
        <a:xfrm>
          <a:off x="5389539" y="639050"/>
          <a:ext cx="1061119" cy="113440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3000" r="-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AC463F-D76C-4845-B1D8-4AE410DEAC85}">
      <dsp:nvSpPr>
        <dsp:cNvPr id="0" name=""/>
        <dsp:cNvSpPr/>
      </dsp:nvSpPr>
      <dsp:spPr>
        <a:xfrm>
          <a:off x="223112" y="2248631"/>
          <a:ext cx="4850833" cy="1515885"/>
        </a:xfrm>
        <a:prstGeom prst="rect">
          <a:avLst/>
        </a:prstGeom>
        <a:solidFill>
          <a:schemeClr val="lt1">
            <a:alpha val="40000"/>
            <a:hueOff val="0"/>
            <a:satOff val="0"/>
            <a:lumOff val="0"/>
            <a:alphaOff val="0"/>
          </a:schemeClr>
        </a:solidFill>
        <a:ln w="28575"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6760"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a:t>15. Czy producent ogranicza liczbę zabiegów i ilość stosowanych środków ochrony roślin do niezbędnego minimum ?</a:t>
          </a:r>
          <a:endParaRPr lang="pl-PL" sz="1800" kern="1200"/>
        </a:p>
      </dsp:txBody>
      <dsp:txXfrm>
        <a:off x="223112" y="2248631"/>
        <a:ext cx="4850833" cy="1515885"/>
      </dsp:txXfrm>
    </dsp:sp>
    <dsp:sp modelId="{54E5B3F8-B365-4CAE-8D9D-5FB2012781CE}">
      <dsp:nvSpPr>
        <dsp:cNvPr id="0" name=""/>
        <dsp:cNvSpPr/>
      </dsp:nvSpPr>
      <dsp:spPr>
        <a:xfrm>
          <a:off x="20994" y="2337230"/>
          <a:ext cx="1061119" cy="97655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4000" b="-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0ACAFD-CA48-426C-B95E-435CF4ABD850}">
      <dsp:nvSpPr>
        <dsp:cNvPr id="0" name=""/>
        <dsp:cNvSpPr/>
      </dsp:nvSpPr>
      <dsp:spPr>
        <a:xfrm>
          <a:off x="5486975" y="2248631"/>
          <a:ext cx="4850833" cy="1515885"/>
        </a:xfrm>
        <a:prstGeom prst="rect">
          <a:avLst/>
        </a:prstGeom>
        <a:solidFill>
          <a:schemeClr val="lt1">
            <a:alpha val="40000"/>
            <a:hueOff val="0"/>
            <a:satOff val="0"/>
            <a:lumOff val="0"/>
            <a:alphaOff val="0"/>
          </a:schemeClr>
        </a:solidFill>
        <a:ln w="28575"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6760" tIns="68580" rIns="68580" bIns="68580" numCol="1" spcCol="1270" anchor="ctr" anchorCtr="0">
          <a:noAutofit/>
        </a:bodyPr>
        <a:lstStyle/>
        <a:p>
          <a:pPr marL="0" lvl="0" indent="0" algn="just" defTabSz="800100">
            <a:lnSpc>
              <a:spcPct val="90000"/>
            </a:lnSpc>
            <a:spcBef>
              <a:spcPct val="0"/>
            </a:spcBef>
            <a:spcAft>
              <a:spcPct val="35000"/>
            </a:spcAft>
            <a:buNone/>
          </a:pPr>
          <a:r>
            <a:rPr lang="pl-PL" sz="1800" b="1" kern="1200"/>
            <a:t>20. Czy nie są przekraczane dawki oraz maksymalna liczba zabiegów </a:t>
          </a:r>
          <a:br>
            <a:rPr lang="pl-PL" sz="1800" b="1" kern="1200"/>
          </a:br>
          <a:r>
            <a:rPr lang="pl-PL" sz="1800" b="1" kern="1200"/>
            <a:t>w sezonie wegetacyjnym określona w etykiecie środka ochrony roślin?</a:t>
          </a:r>
          <a:endParaRPr lang="pl-PL" sz="1800" kern="1200"/>
        </a:p>
      </dsp:txBody>
      <dsp:txXfrm>
        <a:off x="5486975" y="2248631"/>
        <a:ext cx="4850833" cy="1515885"/>
      </dsp:txXfrm>
    </dsp:sp>
    <dsp:sp modelId="{7781BD8D-24CB-4288-8396-7BCFC8C5C605}">
      <dsp:nvSpPr>
        <dsp:cNvPr id="0" name=""/>
        <dsp:cNvSpPr/>
      </dsp:nvSpPr>
      <dsp:spPr>
        <a:xfrm>
          <a:off x="5284856" y="2272958"/>
          <a:ext cx="1061119" cy="110510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2000" r="-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890B6-87F8-49AB-A6D9-F11BC6D4F1E3}">
      <dsp:nvSpPr>
        <dsp:cNvPr id="0" name=""/>
        <dsp:cNvSpPr/>
      </dsp:nvSpPr>
      <dsp:spPr>
        <a:xfrm>
          <a:off x="1169105" y="0"/>
          <a:ext cx="2869708" cy="2869708"/>
        </a:xfrm>
        <a:prstGeom prst="triangl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7DCC4E-B331-48EB-9F70-17ED2EF9009B}">
      <dsp:nvSpPr>
        <dsp:cNvPr id="0" name=""/>
        <dsp:cNvSpPr/>
      </dsp:nvSpPr>
      <dsp:spPr>
        <a:xfrm>
          <a:off x="2603959" y="288512"/>
          <a:ext cx="1865310" cy="679313"/>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b="1" kern="1200"/>
            <a:t>opłacalność</a:t>
          </a:r>
          <a:r>
            <a:rPr lang="pl-PL" sz="1800" kern="1200"/>
            <a:t>, </a:t>
          </a:r>
        </a:p>
      </dsp:txBody>
      <dsp:txXfrm>
        <a:off x="2637120" y="321673"/>
        <a:ext cx="1798988" cy="612991"/>
      </dsp:txXfrm>
    </dsp:sp>
    <dsp:sp modelId="{F12333D9-1D2E-418D-9319-9B41CC54B78E}">
      <dsp:nvSpPr>
        <dsp:cNvPr id="0" name=""/>
        <dsp:cNvSpPr/>
      </dsp:nvSpPr>
      <dsp:spPr>
        <a:xfrm>
          <a:off x="2603959" y="1052740"/>
          <a:ext cx="1865310" cy="679313"/>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b="1" kern="1200"/>
            <a:t>zdrowie ludzi</a:t>
          </a:r>
          <a:r>
            <a:rPr lang="pl-PL" sz="1700" kern="1200"/>
            <a:t>,</a:t>
          </a:r>
        </a:p>
      </dsp:txBody>
      <dsp:txXfrm>
        <a:off x="2637120" y="1085901"/>
        <a:ext cx="1798988" cy="612991"/>
      </dsp:txXfrm>
    </dsp:sp>
    <dsp:sp modelId="{A4693714-8175-4DDF-96FC-E536B976A760}">
      <dsp:nvSpPr>
        <dsp:cNvPr id="0" name=""/>
        <dsp:cNvSpPr/>
      </dsp:nvSpPr>
      <dsp:spPr>
        <a:xfrm>
          <a:off x="2603959" y="1816968"/>
          <a:ext cx="1865310" cy="679313"/>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b="1" kern="1200"/>
            <a:t>ochronę środowiska</a:t>
          </a:r>
          <a:r>
            <a:rPr lang="pl-PL" sz="1800" kern="1200"/>
            <a:t>. </a:t>
          </a:r>
        </a:p>
      </dsp:txBody>
      <dsp:txXfrm>
        <a:off x="2637120" y="1850129"/>
        <a:ext cx="1798988" cy="61299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48758-AEF0-4AA3-A23C-FFC065FD2BE9}">
      <dsp:nvSpPr>
        <dsp:cNvPr id="0" name=""/>
        <dsp:cNvSpPr/>
      </dsp:nvSpPr>
      <dsp:spPr>
        <a:xfrm>
          <a:off x="693610" y="367947"/>
          <a:ext cx="8010643" cy="2503326"/>
        </a:xfrm>
        <a:prstGeom prst="rect">
          <a:avLst/>
        </a:prstGeom>
        <a:solidFill>
          <a:schemeClr val="lt1">
            <a:alpha val="40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95586" tIns="76200" rIns="76200" bIns="76200" numCol="1" spcCol="1270" anchor="ctr" anchorCtr="0">
          <a:noAutofit/>
        </a:bodyPr>
        <a:lstStyle/>
        <a:p>
          <a:pPr marL="0" lvl="0" indent="0" algn="l" defTabSz="889000">
            <a:lnSpc>
              <a:spcPct val="90000"/>
            </a:lnSpc>
            <a:spcBef>
              <a:spcPct val="0"/>
            </a:spcBef>
            <a:spcAft>
              <a:spcPct val="35000"/>
            </a:spcAft>
            <a:buNone/>
          </a:pPr>
          <a:r>
            <a:rPr lang="pl-PL" sz="2000" b="1" kern="1200"/>
            <a:t>12. Terminowy zbiór plonu w momencie uzyskania przez rośliny dojrzałości zbiorczej (rozdz. 12).</a:t>
          </a:r>
        </a:p>
      </dsp:txBody>
      <dsp:txXfrm>
        <a:off x="693610" y="367947"/>
        <a:ext cx="8010643" cy="2503326"/>
      </dsp:txXfrm>
    </dsp:sp>
    <dsp:sp modelId="{FC9C41C7-1F49-4BFA-B8AA-8EECB4E919CE}">
      <dsp:nvSpPr>
        <dsp:cNvPr id="0" name=""/>
        <dsp:cNvSpPr/>
      </dsp:nvSpPr>
      <dsp:spPr>
        <a:xfrm>
          <a:off x="423828" y="64997"/>
          <a:ext cx="1752328" cy="262849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AABB48-B91C-4749-8C84-C0ED289DD490}">
      <dsp:nvSpPr>
        <dsp:cNvPr id="0" name=""/>
        <dsp:cNvSpPr/>
      </dsp:nvSpPr>
      <dsp:spPr>
        <a:xfrm>
          <a:off x="2750201" y="229720"/>
          <a:ext cx="9829792" cy="2247232"/>
        </a:xfrm>
        <a:prstGeom prst="rect">
          <a:avLst/>
        </a:prstGeom>
        <a:solidFill>
          <a:schemeClr val="lt1">
            <a:alpha val="40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2126" tIns="68580" rIns="68580" bIns="68580" numCol="1" spcCol="1270" anchor="ctr" anchorCtr="0">
          <a:noAutofit/>
        </a:bodyPr>
        <a:lstStyle/>
        <a:p>
          <a:pPr marL="0" lvl="0" indent="0" algn="just" defTabSz="800100">
            <a:lnSpc>
              <a:spcPct val="100000"/>
            </a:lnSpc>
            <a:spcBef>
              <a:spcPct val="0"/>
            </a:spcBef>
            <a:spcAft>
              <a:spcPct val="35000"/>
            </a:spcAft>
            <a:buNone/>
          </a:pPr>
          <a:r>
            <a:rPr lang="pl-PL" sz="1800" b="1" kern="1200"/>
            <a:t>27. Czy producent IP przestrzega przy produkcji roślin zasad higieniczno-sanitarnych, w szczególności określonych w metodykach?</a:t>
          </a:r>
          <a:endParaRPr lang="en-US" sz="1800" b="1" kern="1200"/>
        </a:p>
      </dsp:txBody>
      <dsp:txXfrm>
        <a:off x="2750201" y="229720"/>
        <a:ext cx="9829792" cy="2247232"/>
      </dsp:txXfrm>
    </dsp:sp>
    <dsp:sp modelId="{76693EE6-85DC-40EE-8FE2-B5261D2D864E}">
      <dsp:nvSpPr>
        <dsp:cNvPr id="0" name=""/>
        <dsp:cNvSpPr/>
      </dsp:nvSpPr>
      <dsp:spPr>
        <a:xfrm>
          <a:off x="2340868" y="100585"/>
          <a:ext cx="1573063" cy="235959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48758-AEF0-4AA3-A23C-FFC065FD2BE9}">
      <dsp:nvSpPr>
        <dsp:cNvPr id="0" name=""/>
        <dsp:cNvSpPr/>
      </dsp:nvSpPr>
      <dsp:spPr>
        <a:xfrm>
          <a:off x="1154650" y="0"/>
          <a:ext cx="8828739" cy="1739145"/>
        </a:xfrm>
        <a:prstGeom prst="rect">
          <a:avLst/>
        </a:prstGeom>
        <a:solidFill>
          <a:schemeClr val="lt1">
            <a:alpha val="40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7981"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b="1" kern="1200">
              <a:solidFill>
                <a:schemeClr val="tx1"/>
              </a:solidFill>
            </a:rPr>
            <a:t>23. Czy producent posiada wydzielone miejsce do napełniania </a:t>
          </a:r>
          <a:br>
            <a:rPr lang="pl-PL" sz="2000" b="1" kern="1200">
              <a:solidFill>
                <a:schemeClr val="tx1"/>
              </a:solidFill>
            </a:rPr>
          </a:br>
          <a:r>
            <a:rPr lang="pl-PL" sz="2000" b="1" kern="1200">
              <a:solidFill>
                <a:schemeClr val="tx1"/>
              </a:solidFill>
            </a:rPr>
            <a:t>i mycia opryskiwacza? </a:t>
          </a:r>
        </a:p>
      </dsp:txBody>
      <dsp:txXfrm>
        <a:off x="1154650" y="0"/>
        <a:ext cx="8828739" cy="1739145"/>
      </dsp:txXfrm>
    </dsp:sp>
    <dsp:sp modelId="{FC9C41C7-1F49-4BFA-B8AA-8EECB4E919CE}">
      <dsp:nvSpPr>
        <dsp:cNvPr id="0" name=""/>
        <dsp:cNvSpPr/>
      </dsp:nvSpPr>
      <dsp:spPr>
        <a:xfrm>
          <a:off x="1341279" y="246918"/>
          <a:ext cx="978815" cy="115632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000" r="-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898309-2078-41AB-8674-4A25AC5CBDEE}">
      <dsp:nvSpPr>
        <dsp:cNvPr id="0" name=""/>
        <dsp:cNvSpPr/>
      </dsp:nvSpPr>
      <dsp:spPr>
        <a:xfrm>
          <a:off x="1147277" y="1940161"/>
          <a:ext cx="8837922" cy="1739145"/>
        </a:xfrm>
        <a:prstGeom prst="rect">
          <a:avLst/>
        </a:prstGeom>
        <a:solidFill>
          <a:schemeClr val="lt1">
            <a:alpha val="40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7981" tIns="76200" rIns="76200" bIns="76200" numCol="1" spcCol="1270" anchor="ctr" anchorCtr="0">
          <a:noAutofit/>
        </a:bodyPr>
        <a:lstStyle/>
        <a:p>
          <a:pPr marL="0" lvl="0" indent="0" algn="just" defTabSz="889000">
            <a:lnSpc>
              <a:spcPct val="90000"/>
            </a:lnSpc>
            <a:spcBef>
              <a:spcPct val="0"/>
            </a:spcBef>
            <a:spcAft>
              <a:spcPct val="35000"/>
            </a:spcAft>
            <a:buNone/>
          </a:pPr>
          <a:r>
            <a:rPr lang="pl-PL" sz="2000" b="1" kern="1200">
              <a:solidFill>
                <a:schemeClr val="tx1"/>
              </a:solidFill>
            </a:rPr>
            <a:t>24. Czy postępowanie z resztkami cieczy użytkowej jest zgodne </a:t>
          </a:r>
          <a:br>
            <a:rPr lang="pl-PL" sz="2000" b="1" kern="1200">
              <a:solidFill>
                <a:schemeClr val="tx1"/>
              </a:solidFill>
            </a:rPr>
          </a:br>
          <a:r>
            <a:rPr lang="pl-PL" sz="2000" b="1" kern="1200">
              <a:solidFill>
                <a:schemeClr val="tx1"/>
              </a:solidFill>
            </a:rPr>
            <a:t>z zapisami w etykietach środków ochrony roślin?</a:t>
          </a:r>
        </a:p>
      </dsp:txBody>
      <dsp:txXfrm>
        <a:off x="1147277" y="1940161"/>
        <a:ext cx="8837922" cy="1739145"/>
      </dsp:txXfrm>
    </dsp:sp>
    <dsp:sp modelId="{323FDD04-32FC-4076-93DF-0EE1C7C77963}">
      <dsp:nvSpPr>
        <dsp:cNvPr id="0" name=""/>
        <dsp:cNvSpPr/>
      </dsp:nvSpPr>
      <dsp:spPr>
        <a:xfrm>
          <a:off x="1331406" y="2280577"/>
          <a:ext cx="990527" cy="101628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0EBB8-BEAC-4624-86EC-F39DC38B01C9}">
      <dsp:nvSpPr>
        <dsp:cNvPr id="0" name=""/>
        <dsp:cNvSpPr/>
      </dsp:nvSpPr>
      <dsp:spPr>
        <a:xfrm>
          <a:off x="2134" y="730957"/>
          <a:ext cx="4551483" cy="2730890"/>
        </a:xfrm>
        <a:prstGeom prst="roundRect">
          <a:avLst>
            <a:gd name="adj" fmla="val 10000"/>
          </a:avLst>
        </a:prstGeom>
        <a:solidFill>
          <a:schemeClr val="accent1">
            <a:alpha val="90000"/>
            <a:hueOff val="0"/>
            <a:satOff val="0"/>
            <a:lumOff val="0"/>
            <a:alphaOff val="0"/>
          </a:schemeClr>
        </a:solidFill>
        <a:ln w="1905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l-PL" sz="2200" kern="1200">
              <a:solidFill>
                <a:schemeClr val="tx1"/>
              </a:solidFill>
            </a:rPr>
            <a:t>Dotychczas płatności za IP przysługiwały także do posiadanych w gospodarstwie TUZ i to do powierzchni odpowiadającej powierzchni certyfikowanych w IP pozostałych upraw.</a:t>
          </a:r>
          <a:endParaRPr lang="en-US" sz="2200" kern="1200">
            <a:solidFill>
              <a:schemeClr val="tx1"/>
            </a:solidFill>
          </a:endParaRPr>
        </a:p>
      </dsp:txBody>
      <dsp:txXfrm>
        <a:off x="82119" y="810942"/>
        <a:ext cx="4391513" cy="2570920"/>
      </dsp:txXfrm>
    </dsp:sp>
    <dsp:sp modelId="{546C30E9-5C01-49D5-8EB1-FF8B509DEA16}">
      <dsp:nvSpPr>
        <dsp:cNvPr id="0" name=""/>
        <dsp:cNvSpPr/>
      </dsp:nvSpPr>
      <dsp:spPr>
        <a:xfrm>
          <a:off x="4954148" y="1532018"/>
          <a:ext cx="964914" cy="1128767"/>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54148" y="1757771"/>
        <a:ext cx="675440" cy="677261"/>
      </dsp:txXfrm>
    </dsp:sp>
    <dsp:sp modelId="{FC400D0B-9A7D-4FF2-BC81-3D7AC9FFF877}">
      <dsp:nvSpPr>
        <dsp:cNvPr id="0" name=""/>
        <dsp:cNvSpPr/>
      </dsp:nvSpPr>
      <dsp:spPr>
        <a:xfrm>
          <a:off x="6374211" y="730957"/>
          <a:ext cx="4551483" cy="2730890"/>
        </a:xfrm>
        <a:prstGeom prst="roundRect">
          <a:avLst>
            <a:gd name="adj" fmla="val 10000"/>
          </a:avLst>
        </a:prstGeom>
        <a:solidFill>
          <a:schemeClr val="accent1">
            <a:alpha val="90000"/>
            <a:hueOff val="0"/>
            <a:satOff val="0"/>
            <a:lumOff val="0"/>
            <a:alphaOff val="-40000"/>
          </a:schemeClr>
        </a:solidFill>
        <a:ln w="1905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l-PL" sz="2200" kern="1200">
              <a:solidFill>
                <a:schemeClr val="tx1"/>
              </a:solidFill>
            </a:rPr>
            <a:t>Po zaproponowanej obecnie zmianie </a:t>
          </a:r>
          <a:r>
            <a:rPr lang="pl-PL" sz="2200" b="1" kern="1200">
              <a:solidFill>
                <a:schemeClr val="tx1"/>
              </a:solidFill>
            </a:rPr>
            <a:t>TUZ nie będą już objęte tą formą pomocy.</a:t>
          </a:r>
          <a:endParaRPr lang="en-US" sz="2200" kern="1200">
            <a:solidFill>
              <a:schemeClr val="tx1"/>
            </a:solidFill>
          </a:endParaRPr>
        </a:p>
      </dsp:txBody>
      <dsp:txXfrm>
        <a:off x="6454196" y="810942"/>
        <a:ext cx="4391513" cy="2570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B6E2A-C068-4CEF-A9DE-1164ED5594B3}">
      <dsp:nvSpPr>
        <dsp:cNvPr id="0" name=""/>
        <dsp:cNvSpPr/>
      </dsp:nvSpPr>
      <dsp:spPr>
        <a:xfrm>
          <a:off x="7086" y="0"/>
          <a:ext cx="4314796" cy="6035363"/>
        </a:xfrm>
        <a:prstGeom prst="roundRect">
          <a:avLst>
            <a:gd name="adj" fmla="val 10000"/>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pl-PL" sz="2200" kern="1200">
              <a:solidFill>
                <a:schemeClr val="tx1"/>
              </a:solidFill>
            </a:rPr>
            <a:t>W przypadku gdy metodyka przewiduje zastosowanie metody biologicznej ochrony roślin, a nie są dostępne biologiczne środki ochrony roślin lub w danej uprawie nie ma potrzeby zastosowania ochrony przeciwko danemu </a:t>
          </a:r>
          <a:r>
            <a:rPr lang="pl-PL" sz="2200" kern="1200" err="1">
              <a:solidFill>
                <a:schemeClr val="tx1"/>
              </a:solidFill>
            </a:rPr>
            <a:t>agrofagowi</a:t>
          </a:r>
          <a:r>
            <a:rPr lang="pl-PL" sz="2200" kern="1200">
              <a:solidFill>
                <a:schemeClr val="tx1"/>
              </a:solidFill>
            </a:rPr>
            <a:t> (np. </a:t>
          </a:r>
          <a:r>
            <a:rPr lang="pl-PL" sz="2200" kern="1200" err="1">
              <a:solidFill>
                <a:schemeClr val="tx1"/>
              </a:solidFill>
            </a:rPr>
            <a:t>agrofag</a:t>
          </a:r>
          <a:r>
            <a:rPr lang="pl-PL" sz="2200" kern="1200">
              <a:solidFill>
                <a:schemeClr val="tx1"/>
              </a:solidFill>
            </a:rPr>
            <a:t> nie wystąpił lub nie został przekroczony próg ekonomicznej szkodliwości danego </a:t>
          </a:r>
          <a:r>
            <a:rPr lang="pl-PL" sz="2200" kern="1200" err="1">
              <a:solidFill>
                <a:schemeClr val="tx1"/>
              </a:solidFill>
            </a:rPr>
            <a:t>agrofaga</a:t>
          </a:r>
          <a:r>
            <a:rPr lang="pl-PL" sz="2200" kern="1200">
              <a:solidFill>
                <a:schemeClr val="tx1"/>
              </a:solidFill>
            </a:rPr>
            <a:t>), dla którego jest dostępna metoda biologiczna ochrony roślin, nie ma obowiązku stosowania takiej ochrony. </a:t>
          </a:r>
        </a:p>
      </dsp:txBody>
      <dsp:txXfrm>
        <a:off x="133462" y="126376"/>
        <a:ext cx="4062044" cy="5782611"/>
      </dsp:txXfrm>
    </dsp:sp>
    <dsp:sp modelId="{D7D5A8F3-16B0-47BA-90B7-BBF955EB9C8B}">
      <dsp:nvSpPr>
        <dsp:cNvPr id="0" name=""/>
        <dsp:cNvSpPr/>
      </dsp:nvSpPr>
      <dsp:spPr>
        <a:xfrm>
          <a:off x="4753362" y="2482646"/>
          <a:ext cx="914736" cy="1070069"/>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22450">
            <a:lnSpc>
              <a:spcPct val="90000"/>
            </a:lnSpc>
            <a:spcBef>
              <a:spcPct val="0"/>
            </a:spcBef>
            <a:spcAft>
              <a:spcPct val="35000"/>
            </a:spcAft>
            <a:buNone/>
          </a:pPr>
          <a:endParaRPr lang="pl-PL" sz="4100" kern="1200"/>
        </a:p>
      </dsp:txBody>
      <dsp:txXfrm>
        <a:off x="4753362" y="2696660"/>
        <a:ext cx="640315" cy="642041"/>
      </dsp:txXfrm>
    </dsp:sp>
    <dsp:sp modelId="{09CA22FD-B7D2-4401-8CC3-D7BF27D1A831}">
      <dsp:nvSpPr>
        <dsp:cNvPr id="0" name=""/>
        <dsp:cNvSpPr/>
      </dsp:nvSpPr>
      <dsp:spPr>
        <a:xfrm>
          <a:off x="6047801" y="-1780"/>
          <a:ext cx="4314796" cy="6038924"/>
        </a:xfrm>
        <a:prstGeom prst="roundRect">
          <a:avLst>
            <a:gd name="adj" fmla="val 10000"/>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pl-PL" sz="2400" b="1" kern="1200">
              <a:solidFill>
                <a:schemeClr val="tx1"/>
              </a:solidFill>
            </a:rPr>
            <a:t>W liście obligatoryjnych czynności i zabiegów </a:t>
          </a:r>
          <a:br>
            <a:rPr lang="pl-PL" sz="2400" b="1" kern="1200">
              <a:solidFill>
                <a:schemeClr val="tx1"/>
              </a:solidFill>
            </a:rPr>
          </a:br>
          <a:r>
            <a:rPr lang="pl-PL" sz="2400" b="1" kern="1200">
              <a:solidFill>
                <a:schemeClr val="tx1"/>
              </a:solidFill>
            </a:rPr>
            <a:t>w integrowanej produkcji należy dokonać wówczas odpowiednich wpisów </a:t>
          </a:r>
          <a:br>
            <a:rPr lang="pl-PL" sz="2400" b="1" kern="1200">
              <a:solidFill>
                <a:schemeClr val="tx1"/>
              </a:solidFill>
            </a:rPr>
          </a:br>
          <a:r>
            <a:rPr lang="pl-PL" sz="2400" b="1" kern="1200">
              <a:solidFill>
                <a:schemeClr val="tx1"/>
              </a:solidFill>
            </a:rPr>
            <a:t>w komentarzach, wskazując dlaczego nie zastosowano ochrony biologicznej.</a:t>
          </a:r>
          <a:endParaRPr lang="pl-PL" sz="2400" kern="1200">
            <a:solidFill>
              <a:schemeClr val="tx1"/>
            </a:solidFill>
          </a:endParaRPr>
        </a:p>
      </dsp:txBody>
      <dsp:txXfrm>
        <a:off x="6174177" y="124596"/>
        <a:ext cx="4062044" cy="57861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0C11-3A18-4512-B0D0-DCFB9BCFDDF5}">
      <dsp:nvSpPr>
        <dsp:cNvPr id="0" name=""/>
        <dsp:cNvSpPr/>
      </dsp:nvSpPr>
      <dsp:spPr>
        <a:xfrm>
          <a:off x="0" y="570"/>
          <a:ext cx="11171818" cy="13360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9E58F9-2E2E-4CE1-9A85-0151317D2091}">
      <dsp:nvSpPr>
        <dsp:cNvPr id="0" name=""/>
        <dsp:cNvSpPr/>
      </dsp:nvSpPr>
      <dsp:spPr>
        <a:xfrm>
          <a:off x="404156" y="301183"/>
          <a:ext cx="734829" cy="73482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1B2316-FCE5-4818-814B-991CB8481F61}">
      <dsp:nvSpPr>
        <dsp:cNvPr id="0" name=""/>
        <dsp:cNvSpPr/>
      </dsp:nvSpPr>
      <dsp:spPr>
        <a:xfrm>
          <a:off x="1543142" y="570"/>
          <a:ext cx="9628675" cy="1336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99" tIns="141399" rIns="141399" bIns="141399" numCol="1" spcCol="1270" anchor="ctr" anchorCtr="0">
          <a:noAutofit/>
        </a:bodyPr>
        <a:lstStyle/>
        <a:p>
          <a:pPr marL="0" lvl="0" indent="0" algn="l" defTabSz="889000">
            <a:lnSpc>
              <a:spcPct val="100000"/>
            </a:lnSpc>
            <a:spcBef>
              <a:spcPct val="0"/>
            </a:spcBef>
            <a:spcAft>
              <a:spcPct val="35000"/>
            </a:spcAft>
            <a:buNone/>
          </a:pPr>
          <a:r>
            <a:rPr lang="pl-PL" sz="2000" b="1" kern="1200"/>
            <a:t>Uprawa roślin w systemie integrowanej produkcji roślin (IP) nieodłącznie związana jest z prowadzeniem lub posiadaniem przez producenta rolnego różnego rodzaju dokumentacji.</a:t>
          </a:r>
          <a:endParaRPr lang="en-US" sz="2000" b="1" kern="1200"/>
        </a:p>
      </dsp:txBody>
      <dsp:txXfrm>
        <a:off x="1543142" y="570"/>
        <a:ext cx="9628675" cy="1336053"/>
      </dsp:txXfrm>
    </dsp:sp>
    <dsp:sp modelId="{2A6F112F-6762-4B69-BBDF-82EBE139EF53}">
      <dsp:nvSpPr>
        <dsp:cNvPr id="0" name=""/>
        <dsp:cNvSpPr/>
      </dsp:nvSpPr>
      <dsp:spPr>
        <a:xfrm>
          <a:off x="0" y="1670638"/>
          <a:ext cx="11171818" cy="13360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E24B19-CCBE-41CD-BD3B-4E4CF38CB0C1}">
      <dsp:nvSpPr>
        <dsp:cNvPr id="0" name=""/>
        <dsp:cNvSpPr/>
      </dsp:nvSpPr>
      <dsp:spPr>
        <a:xfrm>
          <a:off x="404156" y="1971250"/>
          <a:ext cx="734829" cy="7348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1EF9FF-A970-4EE4-9BED-CC4F41FE75B8}">
      <dsp:nvSpPr>
        <dsp:cNvPr id="0" name=""/>
        <dsp:cNvSpPr/>
      </dsp:nvSpPr>
      <dsp:spPr>
        <a:xfrm>
          <a:off x="1543142" y="1670638"/>
          <a:ext cx="9628675" cy="1336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99" tIns="141399" rIns="141399" bIns="141399" numCol="1" spcCol="1270" anchor="ctr" anchorCtr="0">
          <a:noAutofit/>
        </a:bodyPr>
        <a:lstStyle/>
        <a:p>
          <a:pPr marL="0" lvl="0" indent="0" algn="l" defTabSz="889000">
            <a:lnSpc>
              <a:spcPct val="100000"/>
            </a:lnSpc>
            <a:spcBef>
              <a:spcPct val="0"/>
            </a:spcBef>
            <a:spcAft>
              <a:spcPct val="35000"/>
            </a:spcAft>
            <a:buNone/>
          </a:pPr>
          <a:r>
            <a:rPr lang="pl-PL" sz="2000" b="1" kern="1200"/>
            <a:t>Wśród tych dokumentów jednym z najważniejszych jest notatnik IP. </a:t>
          </a:r>
          <a:endParaRPr lang="en-US" sz="2000" b="1" kern="1200"/>
        </a:p>
      </dsp:txBody>
      <dsp:txXfrm>
        <a:off x="1543142" y="1670638"/>
        <a:ext cx="9628675" cy="1336053"/>
      </dsp:txXfrm>
    </dsp:sp>
    <dsp:sp modelId="{7451F4B2-FBAF-4849-AE74-A36FE3AE8A93}">
      <dsp:nvSpPr>
        <dsp:cNvPr id="0" name=""/>
        <dsp:cNvSpPr/>
      </dsp:nvSpPr>
      <dsp:spPr>
        <a:xfrm>
          <a:off x="0" y="3340705"/>
          <a:ext cx="11171818" cy="13360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3F273E-39CB-4B87-8ED6-A46CB6FBDA48}">
      <dsp:nvSpPr>
        <dsp:cNvPr id="0" name=""/>
        <dsp:cNvSpPr/>
      </dsp:nvSpPr>
      <dsp:spPr>
        <a:xfrm>
          <a:off x="404156" y="3641317"/>
          <a:ext cx="734829" cy="73482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382414-82F4-4529-BA91-1D0D913297EF}">
      <dsp:nvSpPr>
        <dsp:cNvPr id="0" name=""/>
        <dsp:cNvSpPr/>
      </dsp:nvSpPr>
      <dsp:spPr>
        <a:xfrm>
          <a:off x="1543142" y="3340705"/>
          <a:ext cx="9628675" cy="1336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99" tIns="141399" rIns="141399" bIns="141399" numCol="1" spcCol="1270" anchor="ctr" anchorCtr="0">
          <a:noAutofit/>
        </a:bodyPr>
        <a:lstStyle/>
        <a:p>
          <a:pPr marL="0" lvl="0" indent="0" algn="l" defTabSz="889000">
            <a:lnSpc>
              <a:spcPct val="100000"/>
            </a:lnSpc>
            <a:spcBef>
              <a:spcPct val="0"/>
            </a:spcBef>
            <a:spcAft>
              <a:spcPct val="35000"/>
            </a:spcAft>
            <a:buNone/>
          </a:pPr>
          <a:r>
            <a:rPr lang="pl-PL" sz="2000" b="1" kern="1200"/>
            <a:t>Wzory notatników są zamieszczone w załącznikach do rozporządzenia Ministra Rolnictwa i Rozwoju Wsi z dnia24 czerwca 2013 r. w sprawie dokumentowania działań związanych z integrowaną produkcją roślin</a:t>
          </a:r>
          <a:r>
            <a:rPr lang="pl-PL" sz="2000" kern="1200"/>
            <a:t>.</a:t>
          </a:r>
          <a:endParaRPr lang="en-US" sz="2000" kern="1200"/>
        </a:p>
      </dsp:txBody>
      <dsp:txXfrm>
        <a:off x="1543142" y="3340705"/>
        <a:ext cx="9628675" cy="13360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5138A-6D8B-47A8-8E43-B672E5362AEE}">
      <dsp:nvSpPr>
        <dsp:cNvPr id="0" name=""/>
        <dsp:cNvSpPr/>
      </dsp:nvSpPr>
      <dsp:spPr>
        <a:xfrm>
          <a:off x="0" y="1841"/>
          <a:ext cx="11167968" cy="9331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36F48-7FAE-43B8-A568-C719D09CA9C7}">
      <dsp:nvSpPr>
        <dsp:cNvPr id="0" name=""/>
        <dsp:cNvSpPr/>
      </dsp:nvSpPr>
      <dsp:spPr>
        <a:xfrm>
          <a:off x="282280" y="211801"/>
          <a:ext cx="513237" cy="51323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1F8D87-1295-4681-95C1-4107ACC4F169}">
      <dsp:nvSpPr>
        <dsp:cNvPr id="0" name=""/>
        <dsp:cNvSpPr/>
      </dsp:nvSpPr>
      <dsp:spPr>
        <a:xfrm>
          <a:off x="1077798" y="1841"/>
          <a:ext cx="10090169" cy="933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759" tIns="98759" rIns="98759" bIns="98759" numCol="1" spcCol="1270" anchor="ctr" anchorCtr="0">
          <a:noAutofit/>
        </a:bodyPr>
        <a:lstStyle/>
        <a:p>
          <a:pPr marL="0" lvl="0" indent="0" algn="l" defTabSz="889000">
            <a:lnSpc>
              <a:spcPct val="100000"/>
            </a:lnSpc>
            <a:spcBef>
              <a:spcPct val="0"/>
            </a:spcBef>
            <a:spcAft>
              <a:spcPct val="35000"/>
            </a:spcAft>
            <a:buNone/>
          </a:pPr>
          <a:r>
            <a:rPr lang="pl-PL" sz="2000" b="1" i="0" kern="1200"/>
            <a:t>W trakcie prowadzonej uprawy producent rolny zobowiązany jest na bieżąco prowadzić dokumentację działań związanych z integrowaną produkcją roślin </a:t>
          </a:r>
          <a:r>
            <a:rPr lang="en-US" sz="2000" b="1" i="0" kern="1200"/>
            <a:t>​</a:t>
          </a:r>
          <a:r>
            <a:rPr lang="pl-PL" sz="2000" b="1" i="0" kern="1200"/>
            <a:t>w notatniku IP. </a:t>
          </a:r>
          <a:r>
            <a:rPr lang="en-US" sz="2000" b="1" i="0" kern="1200"/>
            <a:t>​</a:t>
          </a:r>
          <a:endParaRPr lang="en-US" sz="2000" b="1" kern="1200"/>
        </a:p>
      </dsp:txBody>
      <dsp:txXfrm>
        <a:off x="1077798" y="1841"/>
        <a:ext cx="10090169" cy="933158"/>
      </dsp:txXfrm>
    </dsp:sp>
    <dsp:sp modelId="{2CAE2C5F-A631-4614-926D-1A61C5F70A4A}">
      <dsp:nvSpPr>
        <dsp:cNvPr id="0" name=""/>
        <dsp:cNvSpPr/>
      </dsp:nvSpPr>
      <dsp:spPr>
        <a:xfrm>
          <a:off x="0" y="1168289"/>
          <a:ext cx="11167968" cy="9331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B08BF8-59C4-4327-BE2A-9EC6237AC20B}">
      <dsp:nvSpPr>
        <dsp:cNvPr id="0" name=""/>
        <dsp:cNvSpPr/>
      </dsp:nvSpPr>
      <dsp:spPr>
        <a:xfrm>
          <a:off x="282280" y="1378249"/>
          <a:ext cx="513237" cy="51323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D047ED-73DE-4101-A03D-8380BDE58450}">
      <dsp:nvSpPr>
        <dsp:cNvPr id="0" name=""/>
        <dsp:cNvSpPr/>
      </dsp:nvSpPr>
      <dsp:spPr>
        <a:xfrm>
          <a:off x="1077798" y="1168289"/>
          <a:ext cx="10090169" cy="933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759" tIns="98759" rIns="98759" bIns="98759" numCol="1" spcCol="1270" anchor="ctr" anchorCtr="0">
          <a:noAutofit/>
        </a:bodyPr>
        <a:lstStyle/>
        <a:p>
          <a:pPr marL="0" lvl="0" indent="0" algn="l" defTabSz="889000">
            <a:lnSpc>
              <a:spcPct val="100000"/>
            </a:lnSpc>
            <a:spcBef>
              <a:spcPct val="0"/>
            </a:spcBef>
            <a:spcAft>
              <a:spcPct val="35000"/>
            </a:spcAft>
            <a:buNone/>
          </a:pPr>
          <a:r>
            <a:rPr lang="pl-PL" sz="2000" b="1" i="0" kern="1200"/>
            <a:t>Rodzaj notatnika dobieramy odpowiednio do gatunku rośliny uprawnej, która została zgłoszona do jednostki certyfikującej. </a:t>
          </a:r>
          <a:r>
            <a:rPr lang="en-US" sz="2000" b="1" i="0" kern="1200"/>
            <a:t>​</a:t>
          </a:r>
          <a:endParaRPr lang="en-US" sz="2000" b="1" kern="1200"/>
        </a:p>
      </dsp:txBody>
      <dsp:txXfrm>
        <a:off x="1077798" y="1168289"/>
        <a:ext cx="10090169" cy="933158"/>
      </dsp:txXfrm>
    </dsp:sp>
    <dsp:sp modelId="{46B4AF32-046F-46D7-B25B-A96FB81825D3}">
      <dsp:nvSpPr>
        <dsp:cNvPr id="0" name=""/>
        <dsp:cNvSpPr/>
      </dsp:nvSpPr>
      <dsp:spPr>
        <a:xfrm>
          <a:off x="0" y="2334737"/>
          <a:ext cx="11167968" cy="9331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6D0C32-1F8F-476B-8A78-8600D7F60DE8}">
      <dsp:nvSpPr>
        <dsp:cNvPr id="0" name=""/>
        <dsp:cNvSpPr/>
      </dsp:nvSpPr>
      <dsp:spPr>
        <a:xfrm>
          <a:off x="282280" y="2544697"/>
          <a:ext cx="513237" cy="51323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0F438F-1304-4EE7-AD5A-DF820A3919A8}">
      <dsp:nvSpPr>
        <dsp:cNvPr id="0" name=""/>
        <dsp:cNvSpPr/>
      </dsp:nvSpPr>
      <dsp:spPr>
        <a:xfrm>
          <a:off x="1077798" y="2334737"/>
          <a:ext cx="10090169" cy="933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759" tIns="98759" rIns="98759" bIns="98759" numCol="1" spcCol="1270" anchor="ctr" anchorCtr="0">
          <a:noAutofit/>
        </a:bodyPr>
        <a:lstStyle/>
        <a:p>
          <a:pPr marL="0" lvl="0" indent="0" algn="l" defTabSz="889000">
            <a:lnSpc>
              <a:spcPct val="100000"/>
            </a:lnSpc>
            <a:spcBef>
              <a:spcPct val="0"/>
            </a:spcBef>
            <a:spcAft>
              <a:spcPct val="35000"/>
            </a:spcAft>
            <a:buNone/>
          </a:pPr>
          <a:r>
            <a:rPr lang="pl-PL" sz="2000" b="1" i="0" kern="1200"/>
            <a:t>W przypadku ubiegania się o certyfikat dla </a:t>
          </a:r>
          <a:r>
            <a:rPr lang="pl-PL" sz="2000" b="1" i="0" u="sng" kern="1200"/>
            <a:t>więcej niż jednego gatunku </a:t>
          </a:r>
          <a:r>
            <a:rPr lang="pl-PL" sz="2000" b="1" i="0" kern="1200"/>
            <a:t>roślin należy prowadzić </a:t>
          </a:r>
          <a:r>
            <a:rPr lang="pl-PL" sz="2000" b="1" i="0" u="sng" kern="1200"/>
            <a:t>notatniki IP indywidualnie dla każdej uprawy.​</a:t>
          </a:r>
          <a:endParaRPr lang="en-US" sz="2000" b="1" kern="1200"/>
        </a:p>
      </dsp:txBody>
      <dsp:txXfrm>
        <a:off x="1077798" y="2334737"/>
        <a:ext cx="10090169" cy="933158"/>
      </dsp:txXfrm>
    </dsp:sp>
    <dsp:sp modelId="{EBCE45EE-4347-4353-B191-80ED37036613}">
      <dsp:nvSpPr>
        <dsp:cNvPr id="0" name=""/>
        <dsp:cNvSpPr/>
      </dsp:nvSpPr>
      <dsp:spPr>
        <a:xfrm>
          <a:off x="0" y="3501185"/>
          <a:ext cx="11167968" cy="9331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86BB2B-54F9-4525-88E4-54091F4EC3CE}">
      <dsp:nvSpPr>
        <dsp:cNvPr id="0" name=""/>
        <dsp:cNvSpPr/>
      </dsp:nvSpPr>
      <dsp:spPr>
        <a:xfrm>
          <a:off x="282280" y="3711146"/>
          <a:ext cx="513237" cy="51323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A3816-FFD9-4A50-8146-407901CF1A7C}">
      <dsp:nvSpPr>
        <dsp:cNvPr id="0" name=""/>
        <dsp:cNvSpPr/>
      </dsp:nvSpPr>
      <dsp:spPr>
        <a:xfrm>
          <a:off x="1077798" y="3501185"/>
          <a:ext cx="10090169" cy="933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759" tIns="98759" rIns="98759" bIns="98759" numCol="1" spcCol="1270" anchor="ctr" anchorCtr="0">
          <a:noAutofit/>
        </a:bodyPr>
        <a:lstStyle/>
        <a:p>
          <a:pPr marL="0" lvl="0" indent="0" algn="l" defTabSz="889000">
            <a:lnSpc>
              <a:spcPct val="100000"/>
            </a:lnSpc>
            <a:spcBef>
              <a:spcPct val="0"/>
            </a:spcBef>
            <a:spcAft>
              <a:spcPct val="35000"/>
            </a:spcAft>
            <a:buNone/>
          </a:pPr>
          <a:r>
            <a:rPr lang="pl-PL" sz="2000" b="1" i="0" kern="1200"/>
            <a:t>Dla upraw rolniczych notatnik należy wypełniać według poniższego schematu - przykład kukurydza.</a:t>
          </a:r>
          <a:endParaRPr lang="en-US" sz="2000" b="1" kern="1200"/>
        </a:p>
      </dsp:txBody>
      <dsp:txXfrm>
        <a:off x="1077798" y="3501185"/>
        <a:ext cx="10090169" cy="9331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4A0CB7-40B0-49A4-A604-88706123741F}">
      <dsp:nvSpPr>
        <dsp:cNvPr id="0" name=""/>
        <dsp:cNvSpPr/>
      </dsp:nvSpPr>
      <dsp:spPr>
        <a:xfrm>
          <a:off x="220443" y="631792"/>
          <a:ext cx="5196132" cy="1623791"/>
        </a:xfrm>
        <a:prstGeom prst="rect">
          <a:avLst/>
        </a:prstGeom>
        <a:solidFill>
          <a:schemeClr val="lt1">
            <a:alpha val="55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99848"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a:t>1. Czy producent prowadzi produkcję </a:t>
          </a:r>
          <a:br>
            <a:rPr lang="pl-PL" sz="1800" b="1" kern="1200"/>
          </a:br>
          <a:r>
            <a:rPr lang="pl-PL" sz="1800" b="1" kern="1200"/>
            <a:t>i ochronę roślin według szczegółowych metodyk zatwierdzonych przez Głównego Inspektora? </a:t>
          </a:r>
          <a:endParaRPr lang="en-US" sz="1800" b="1" kern="1200"/>
        </a:p>
      </dsp:txBody>
      <dsp:txXfrm>
        <a:off x="220443" y="631792"/>
        <a:ext cx="5196132" cy="1623791"/>
      </dsp:txXfrm>
    </dsp:sp>
    <dsp:sp modelId="{3B134B54-266C-4BDF-AE14-2DA353129427}">
      <dsp:nvSpPr>
        <dsp:cNvPr id="0" name=""/>
        <dsp:cNvSpPr/>
      </dsp:nvSpPr>
      <dsp:spPr>
        <a:xfrm>
          <a:off x="3938" y="397244"/>
          <a:ext cx="1136654" cy="170498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169AD1B3-5B4A-4E83-8155-71054F6EE08E}">
      <dsp:nvSpPr>
        <dsp:cNvPr id="0" name=""/>
        <dsp:cNvSpPr/>
      </dsp:nvSpPr>
      <dsp:spPr>
        <a:xfrm>
          <a:off x="5862886" y="631792"/>
          <a:ext cx="5196132" cy="1623791"/>
        </a:xfrm>
        <a:prstGeom prst="rect">
          <a:avLst/>
        </a:prstGeom>
        <a:solidFill>
          <a:schemeClr val="lt1">
            <a:alpha val="55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99848"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a:t>2. Czy producent posiada aktualne szkolenie IP potwierdzone zaświadczeniem z zastrzeżeniem art. 64 ust. 4, 5, 7 i 8 ustawy o środkach ochrony roślin?</a:t>
          </a:r>
          <a:endParaRPr lang="en-US" sz="1800" b="1" kern="1200"/>
        </a:p>
      </dsp:txBody>
      <dsp:txXfrm>
        <a:off x="5862886" y="631792"/>
        <a:ext cx="5196132" cy="1623791"/>
      </dsp:txXfrm>
    </dsp:sp>
    <dsp:sp modelId="{B3BFFE40-C916-4A87-8F7B-C2A6A5D735C0}">
      <dsp:nvSpPr>
        <dsp:cNvPr id="0" name=""/>
        <dsp:cNvSpPr/>
      </dsp:nvSpPr>
      <dsp:spPr>
        <a:xfrm>
          <a:off x="5646380" y="397244"/>
          <a:ext cx="1136654" cy="170498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42A8383-8422-4E37-B63E-857EACB94611}">
      <dsp:nvSpPr>
        <dsp:cNvPr id="0" name=""/>
        <dsp:cNvSpPr/>
      </dsp:nvSpPr>
      <dsp:spPr>
        <a:xfrm>
          <a:off x="220443" y="2675965"/>
          <a:ext cx="5196132" cy="1623791"/>
        </a:xfrm>
        <a:prstGeom prst="rect">
          <a:avLst/>
        </a:prstGeom>
        <a:solidFill>
          <a:schemeClr val="lt1">
            <a:alpha val="55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99848"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a:t>4. Czy w gospodarstwie znajdują </a:t>
          </a:r>
          <a:br>
            <a:rPr lang="pl-PL" sz="1800" b="1" kern="1200"/>
          </a:br>
          <a:r>
            <a:rPr lang="pl-PL" sz="1800" b="1" kern="1200"/>
            <a:t>się i są przechowywane wszystkie wymagane dokumenty (np. metodyki, notatniki)?</a:t>
          </a:r>
          <a:endParaRPr lang="en-US" sz="1800" b="1" kern="1200"/>
        </a:p>
      </dsp:txBody>
      <dsp:txXfrm>
        <a:off x="220443" y="2675965"/>
        <a:ext cx="5196132" cy="1623791"/>
      </dsp:txXfrm>
    </dsp:sp>
    <dsp:sp modelId="{6726555C-99ED-4036-A596-049AD40BC66F}">
      <dsp:nvSpPr>
        <dsp:cNvPr id="0" name=""/>
        <dsp:cNvSpPr/>
      </dsp:nvSpPr>
      <dsp:spPr>
        <a:xfrm>
          <a:off x="3938" y="2441417"/>
          <a:ext cx="1136654" cy="170498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9FAC3A3-E1D7-4EB1-9CB3-78DD07A41718}">
      <dsp:nvSpPr>
        <dsp:cNvPr id="0" name=""/>
        <dsp:cNvSpPr/>
      </dsp:nvSpPr>
      <dsp:spPr>
        <a:xfrm>
          <a:off x="5862886" y="2675965"/>
          <a:ext cx="5196132" cy="1623791"/>
        </a:xfrm>
        <a:prstGeom prst="rect">
          <a:avLst/>
        </a:prstGeom>
        <a:solidFill>
          <a:schemeClr val="lt1">
            <a:alpha val="55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99848"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a:t>5. Czy Notatnik IP jest prowadzony prawidłowo i na bieżąco?</a:t>
          </a:r>
          <a:endParaRPr lang="en-US" sz="1800" b="1" kern="1200"/>
        </a:p>
      </dsp:txBody>
      <dsp:txXfrm>
        <a:off x="5862886" y="2675965"/>
        <a:ext cx="5196132" cy="1623791"/>
      </dsp:txXfrm>
    </dsp:sp>
    <dsp:sp modelId="{CCEF5EA3-CCC9-4073-94FD-E25336E9B336}">
      <dsp:nvSpPr>
        <dsp:cNvPr id="0" name=""/>
        <dsp:cNvSpPr/>
      </dsp:nvSpPr>
      <dsp:spPr>
        <a:xfrm>
          <a:off x="5646380" y="2441417"/>
          <a:ext cx="1136654" cy="170498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4A0CB7-40B0-49A4-A604-88706123741F}">
      <dsp:nvSpPr>
        <dsp:cNvPr id="0" name=""/>
        <dsp:cNvSpPr/>
      </dsp:nvSpPr>
      <dsp:spPr>
        <a:xfrm>
          <a:off x="158857" y="605929"/>
          <a:ext cx="10775537" cy="1587279"/>
        </a:xfrm>
        <a:prstGeom prst="rect">
          <a:avLst/>
        </a:prstGeom>
        <a:solidFill>
          <a:schemeClr val="lt1">
            <a:alpha val="55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14762" tIns="68580" rIns="68580" bIns="68580" numCol="1" spcCol="1270" anchor="ctr" anchorCtr="0">
          <a:noAutofit/>
        </a:bodyPr>
        <a:lstStyle/>
        <a:p>
          <a:pPr marL="0" lvl="0" indent="0" algn="just" defTabSz="800100">
            <a:lnSpc>
              <a:spcPct val="90000"/>
            </a:lnSpc>
            <a:spcBef>
              <a:spcPct val="0"/>
            </a:spcBef>
            <a:spcAft>
              <a:spcPct val="35000"/>
            </a:spcAft>
            <a:buNone/>
          </a:pPr>
          <a:r>
            <a:rPr lang="pl-PL" sz="1800" b="1" kern="1200"/>
            <a:t>11. Stworzenie odpowiednich warunków do obecności ptaków drapieżnych,</a:t>
          </a:r>
          <a:br>
            <a:rPr lang="pl-PL" sz="1800" b="1" kern="1200"/>
          </a:br>
          <a:r>
            <a:rPr lang="pl-PL" sz="1800" b="1" kern="1200"/>
            <a:t>tj. ustawienie tyczek spoczynkowych w ilości przynajmniej 1 na 10 ha, </a:t>
          </a:r>
          <a:br>
            <a:rPr lang="pl-PL" sz="1800" b="1" kern="1200"/>
          </a:br>
          <a:r>
            <a:rPr lang="pl-PL" sz="1800" b="1" kern="1200"/>
            <a:t>a w przypadku większych plantacji – kilku sztuk (rozdz. 9).</a:t>
          </a:r>
          <a:endParaRPr lang="en-US" sz="1800" b="1" kern="1200"/>
        </a:p>
      </dsp:txBody>
      <dsp:txXfrm>
        <a:off x="158857" y="605929"/>
        <a:ext cx="10775537" cy="1587279"/>
      </dsp:txXfrm>
    </dsp:sp>
    <dsp:sp modelId="{3B134B54-266C-4BDF-AE14-2DA353129427}">
      <dsp:nvSpPr>
        <dsp:cNvPr id="0" name=""/>
        <dsp:cNvSpPr/>
      </dsp:nvSpPr>
      <dsp:spPr>
        <a:xfrm>
          <a:off x="275815" y="837890"/>
          <a:ext cx="1156180" cy="111334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8000" b="-8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27369-54D4-471E-8BDA-4E625B2D796D}">
      <dsp:nvSpPr>
        <dsp:cNvPr id="0" name=""/>
        <dsp:cNvSpPr/>
      </dsp:nvSpPr>
      <dsp:spPr>
        <a:xfrm>
          <a:off x="16643" y="651"/>
          <a:ext cx="10653000" cy="1206368"/>
        </a:xfrm>
        <a:prstGeom prst="rect">
          <a:avLst/>
        </a:prstGeom>
        <a:solidFill>
          <a:schemeClr val="lt1">
            <a:alpha val="40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8391"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a:t>	28. Czy są zapewnione odpowiednie warunki dla rozwoju i ochrony pożytecznych 	organizmów?</a:t>
          </a:r>
        </a:p>
      </dsp:txBody>
      <dsp:txXfrm>
        <a:off x="16643" y="651"/>
        <a:ext cx="10653000" cy="1206368"/>
      </dsp:txXfrm>
    </dsp:sp>
    <dsp:sp modelId="{D9799366-A6B1-439E-BC99-9C4B13318143}">
      <dsp:nvSpPr>
        <dsp:cNvPr id="0" name=""/>
        <dsp:cNvSpPr/>
      </dsp:nvSpPr>
      <dsp:spPr>
        <a:xfrm>
          <a:off x="136915" y="73057"/>
          <a:ext cx="937750" cy="92618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C7421-C25D-4146-A8AE-24F832C2F325}" type="datetimeFigureOut">
              <a:rPr lang="pl-PL" smtClean="0"/>
              <a:t>18.02.2025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58CC4-02D3-4407-A155-3F8969A4B253}" type="slidenum">
              <a:rPr lang="pl-PL" smtClean="0"/>
              <a:t>‹#›</a:t>
            </a:fld>
            <a:endParaRPr lang="pl-PL"/>
          </a:p>
        </p:txBody>
      </p:sp>
    </p:spTree>
    <p:extLst>
      <p:ext uri="{BB962C8B-B14F-4D97-AF65-F5344CB8AC3E}">
        <p14:creationId xmlns:p14="http://schemas.microsoft.com/office/powerpoint/2010/main" val="104636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7F58CC4-02D3-4407-A155-3F8969A4B253}" type="slidenum">
              <a:rPr lang="pl-PL" smtClean="0"/>
              <a:t>7</a:t>
            </a:fld>
            <a:endParaRPr lang="pl-PL"/>
          </a:p>
        </p:txBody>
      </p:sp>
    </p:spTree>
    <p:extLst>
      <p:ext uri="{BB962C8B-B14F-4D97-AF65-F5344CB8AC3E}">
        <p14:creationId xmlns:p14="http://schemas.microsoft.com/office/powerpoint/2010/main" val="908702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3FB73-FF56-DFEB-E293-28DE68F9143F}"/>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CDE4C719-330B-1D73-F637-DE3814A02CE6}"/>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D5D52750-EBDC-8B29-92D4-F0F5711A4E23}"/>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id="{A89FAE8B-FCD8-0151-26A7-E987DE5A804E}"/>
              </a:ext>
            </a:extLst>
          </p:cNvPr>
          <p:cNvSpPr>
            <a:spLocks noGrp="1"/>
          </p:cNvSpPr>
          <p:nvPr>
            <p:ph type="sldNum" sz="quarter" idx="5"/>
          </p:nvPr>
        </p:nvSpPr>
        <p:spPr/>
        <p:txBody>
          <a:bodyPr/>
          <a:lstStyle/>
          <a:p>
            <a:fld id="{67F58CC4-02D3-4407-A155-3F8969A4B253}" type="slidenum">
              <a:rPr lang="pl-PL" smtClean="0"/>
              <a:t>8</a:t>
            </a:fld>
            <a:endParaRPr lang="pl-PL"/>
          </a:p>
        </p:txBody>
      </p:sp>
    </p:spTree>
    <p:extLst>
      <p:ext uri="{BB962C8B-B14F-4D97-AF65-F5344CB8AC3E}">
        <p14:creationId xmlns:p14="http://schemas.microsoft.com/office/powerpoint/2010/main" val="1861236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7F58CC4-02D3-4407-A155-3F8969A4B253}" type="slidenum">
              <a:rPr lang="pl-PL" smtClean="0"/>
              <a:t>119</a:t>
            </a:fld>
            <a:endParaRPr lang="pl-PL"/>
          </a:p>
        </p:txBody>
      </p:sp>
    </p:spTree>
    <p:extLst>
      <p:ext uri="{BB962C8B-B14F-4D97-AF65-F5344CB8AC3E}">
        <p14:creationId xmlns:p14="http://schemas.microsoft.com/office/powerpoint/2010/main" val="2742554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259D9-9306-BC73-3907-83D961296833}"/>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C08BBE6C-5049-4C5F-5907-18D981D9D5E5}"/>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6D07534B-5C3A-F306-7A31-3424E7433E5A}"/>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id="{3D2BCCBE-4CE0-C7A8-4001-3A96965E14B5}"/>
              </a:ext>
            </a:extLst>
          </p:cNvPr>
          <p:cNvSpPr>
            <a:spLocks noGrp="1"/>
          </p:cNvSpPr>
          <p:nvPr>
            <p:ph type="sldNum" sz="quarter" idx="5"/>
          </p:nvPr>
        </p:nvSpPr>
        <p:spPr/>
        <p:txBody>
          <a:bodyPr/>
          <a:lstStyle/>
          <a:p>
            <a:fld id="{67F58CC4-02D3-4407-A155-3F8969A4B253}" type="slidenum">
              <a:rPr lang="pl-PL" smtClean="0"/>
              <a:t>121</a:t>
            </a:fld>
            <a:endParaRPr lang="pl-PL"/>
          </a:p>
        </p:txBody>
      </p:sp>
    </p:spTree>
    <p:extLst>
      <p:ext uri="{BB962C8B-B14F-4D97-AF65-F5344CB8AC3E}">
        <p14:creationId xmlns:p14="http://schemas.microsoft.com/office/powerpoint/2010/main" val="3527089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7F58CC4-02D3-4407-A155-3F8969A4B253}" type="slidenum">
              <a:rPr lang="pl-PL" smtClean="0"/>
              <a:t>138</a:t>
            </a:fld>
            <a:endParaRPr lang="pl-PL"/>
          </a:p>
        </p:txBody>
      </p:sp>
    </p:spTree>
    <p:extLst>
      <p:ext uri="{BB962C8B-B14F-4D97-AF65-F5344CB8AC3E}">
        <p14:creationId xmlns:p14="http://schemas.microsoft.com/office/powerpoint/2010/main" val="3146503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6D63E-0B38-D986-8A3C-E10630449C77}"/>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BF35B52D-3AAD-4138-7D08-BD068A305FE0}"/>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CB8D9CD0-F397-E202-9EAC-3CA888209578}"/>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id="{B27059D8-E0B2-ED10-01E7-525FB3B69AB9}"/>
              </a:ext>
            </a:extLst>
          </p:cNvPr>
          <p:cNvSpPr>
            <a:spLocks noGrp="1"/>
          </p:cNvSpPr>
          <p:nvPr>
            <p:ph type="sldNum" sz="quarter" idx="5"/>
          </p:nvPr>
        </p:nvSpPr>
        <p:spPr/>
        <p:txBody>
          <a:bodyPr/>
          <a:lstStyle/>
          <a:p>
            <a:fld id="{67F58CC4-02D3-4407-A155-3F8969A4B253}" type="slidenum">
              <a:rPr lang="pl-PL" smtClean="0"/>
              <a:t>142</a:t>
            </a:fld>
            <a:endParaRPr lang="pl-PL"/>
          </a:p>
        </p:txBody>
      </p:sp>
    </p:spTree>
    <p:extLst>
      <p:ext uri="{BB962C8B-B14F-4D97-AF65-F5344CB8AC3E}">
        <p14:creationId xmlns:p14="http://schemas.microsoft.com/office/powerpoint/2010/main" val="296814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67F58CC4-02D3-4407-A155-3F8969A4B253}" type="slidenum">
              <a:rPr lang="pl-PL" smtClean="0"/>
              <a:t>172</a:t>
            </a:fld>
            <a:endParaRPr lang="pl-PL"/>
          </a:p>
        </p:txBody>
      </p:sp>
    </p:spTree>
    <p:extLst>
      <p:ext uri="{BB962C8B-B14F-4D97-AF65-F5344CB8AC3E}">
        <p14:creationId xmlns:p14="http://schemas.microsoft.com/office/powerpoint/2010/main" val="2186286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t>18.02.2025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39175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18.02.2025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45450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18.02.2025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40386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18.02.2025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7380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98AA868-8872-43E4-8C98-D34DABD1FD38}" type="datetimeFigureOut">
              <a:rPr lang="pl-PL" smtClean="0"/>
              <a:t>18.02.2025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23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98AA868-8872-43E4-8C98-D34DABD1FD38}" type="datetimeFigureOut">
              <a:rPr lang="pl-PL" smtClean="0"/>
              <a:t>18.02.2025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88303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t>18.02.2025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180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t>18.02.2025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54479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8AA868-8872-43E4-8C98-D34DABD1FD38}" type="datetimeFigureOut">
              <a:rPr lang="pl-PL" smtClean="0"/>
              <a:t>18.02.2025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85083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18.02.2025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71553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18.02.2025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024906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FADC"/>
        </a:soli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8AA868-8872-43E4-8C98-D34DABD1FD38}" type="datetimeFigureOut">
              <a:rPr lang="pl-PL" smtClean="0"/>
              <a:t>18.02.2025</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392663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agrofagi.com.pl/143,wykaz-srodkow-ochrony-roslin-dla-integrowanej-produkcji"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agrofagi.com.pl/plik,3827,wykaz-fungicydow-rekomendowanych-do-ip-roslin-rolniczych-pdf.pdf"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www.agrofagi.com.pl/143,wykaz-srodkow-ochrony-roslin-dla-integrowanej-produkcji" TargetMode="External"/><Relationship Id="rId5" Type="http://schemas.openxmlformats.org/officeDocument/2006/relationships/hyperlink" Target="https://www.gov.pl/web/rolnictwo/rejestr-rodkow-ochrony-roslin" TargetMode="External"/><Relationship Id="rId4" Type="http://schemas.openxmlformats.org/officeDocument/2006/relationships/hyperlink" Target="https://www.gov.pl/web/rolnictwo/wyszukiwarka-srodkow-ochrony-roslin"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www.gov.pl/web/rolnictwo/integrowana-produkcja-roslin"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Layout" Target="../diagrams/layout5.xml"/><Relationship Id="rId7" Type="http://schemas.openxmlformats.org/officeDocument/2006/relationships/image" Target="../media/image3.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6.xml"/><Relationship Id="rId7" Type="http://schemas.openxmlformats.org/officeDocument/2006/relationships/image" Target="../media/image1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2.png"/><Relationship Id="rId7" Type="http://schemas.openxmlformats.org/officeDocument/2006/relationships/diagramQuickStyle" Target="../diagrams/quickStyle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png"/><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hyperlink" Target="https://www.agrofagi.com.pl/143,wykaz-srodkow-ochrony-roslin-dla-integrowanej-produkcji" TargetMode="External"/><Relationship Id="rId3" Type="http://schemas.openxmlformats.org/officeDocument/2006/relationships/image" Target="../media/image12.png"/><Relationship Id="rId7" Type="http://schemas.openxmlformats.org/officeDocument/2006/relationships/hyperlink" Target="https://eco2cert.pl/wp-content/uploads/2024/01/klauzula-informacyjna-rodo-eco2-sp.-z-o.o.pdf"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eco2cert.pl/wp-content/uploads/2024/12/P10.Z22-Cennik-IPR-01.01.2025.pdf" TargetMode="External"/><Relationship Id="rId5" Type="http://schemas.openxmlformats.org/officeDocument/2006/relationships/hyperlink" Target="https://eco2cert.pl/wp-content/uploads/2024/10/Program-certyfikacji-w-Integrowanej-Produkcji-Roslin.pdf" TargetMode="External"/><Relationship Id="rId4" Type="http://schemas.openxmlformats.org/officeDocument/2006/relationships/hyperlink" Target="https://eco2cert.pl/integrowana-produkcja-roslin/"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0.png"/></Relationships>
</file>

<file path=ppt/slides/_rels/slide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128.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3.pn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1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1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13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png"/><Relationship Id="rId7" Type="http://schemas.openxmlformats.org/officeDocument/2006/relationships/diagramColors" Target="../diagrams/colors10.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1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138.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12.png"/><Relationship Id="rId7" Type="http://schemas.openxmlformats.org/officeDocument/2006/relationships/diagramQuickStyle" Target="../diagrams/quickStyle1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3.png"/><Relationship Id="rId9" Type="http://schemas.microsoft.com/office/2007/relationships/diagramDrawing" Target="../diagrams/drawing11.xml"/></Relationships>
</file>

<file path=ppt/slides/_rels/slide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1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142.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diagramColors" Target="../diagrams/colors13.xml"/><Relationship Id="rId3" Type="http://schemas.openxmlformats.org/officeDocument/2006/relationships/image" Target="../media/image12.png"/><Relationship Id="rId7" Type="http://schemas.openxmlformats.org/officeDocument/2006/relationships/diagramQuickStyle" Target="../diagrams/quickStyle12.xml"/><Relationship Id="rId12" Type="http://schemas.openxmlformats.org/officeDocument/2006/relationships/diagramQuickStyle" Target="../diagrams/quickStyle1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12.xml"/><Relationship Id="rId11" Type="http://schemas.openxmlformats.org/officeDocument/2006/relationships/diagramLayout" Target="../diagrams/layout13.xml"/><Relationship Id="rId5" Type="http://schemas.openxmlformats.org/officeDocument/2006/relationships/diagramData" Target="../diagrams/data12.xml"/><Relationship Id="rId10" Type="http://schemas.openxmlformats.org/officeDocument/2006/relationships/diagramData" Target="../diagrams/data13.xml"/><Relationship Id="rId4" Type="http://schemas.openxmlformats.org/officeDocument/2006/relationships/image" Target="../media/image3.png"/><Relationship Id="rId9" Type="http://schemas.microsoft.com/office/2007/relationships/diagramDrawing" Target="../diagrams/drawing12.xml"/><Relationship Id="rId14" Type="http://schemas.microsoft.com/office/2007/relationships/diagramDrawing" Target="../diagrams/drawing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1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1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4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26.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48.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png"/><Relationship Id="rId7" Type="http://schemas.openxmlformats.org/officeDocument/2006/relationships/diagramColors" Target="../diagrams/colors14.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1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15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png"/><Relationship Id="rId7" Type="http://schemas.openxmlformats.org/officeDocument/2006/relationships/diagramColors" Target="../diagrams/colors15.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1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156.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3.png"/><Relationship Id="rId7" Type="http://schemas.openxmlformats.org/officeDocument/2006/relationships/diagramColors" Target="../diagrams/colors16.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3.png"/><Relationship Id="rId7" Type="http://schemas.openxmlformats.org/officeDocument/2006/relationships/diagramColors" Target="../diagrams/colors17.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1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1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1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1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0.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3.png"/><Relationship Id="rId7" Type="http://schemas.openxmlformats.org/officeDocument/2006/relationships/diagramColors" Target="../diagrams/colors18.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171.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3.png"/><Relationship Id="rId7" Type="http://schemas.openxmlformats.org/officeDocument/2006/relationships/diagramColors" Target="../diagrams/colors19.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79.png"/></Relationships>
</file>

<file path=ppt/slides/_rels/slide1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1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82.png"/></Relationships>
</file>

<file path=ppt/slides/_rels/slide1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1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85.png"/></Relationships>
</file>

<file path=ppt/slides/_rels/slide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188.png"/></Relationships>
</file>

<file path=ppt/slides/_rels/slide1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189.png"/></Relationships>
</file>

<file path=ppt/slides/_rels/slide1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190.jpeg"/></Relationships>
</file>

<file path=ppt/slides/_rels/slide1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191.png"/></Relationships>
</file>

<file path=ppt/slides/_rels/slide1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1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4.png"/><Relationship Id="rId4" Type="http://schemas.openxmlformats.org/officeDocument/2006/relationships/image" Target="../media/image193.png"/></Relationships>
</file>

<file path=ppt/slides/_rels/slide186.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3.png"/><Relationship Id="rId7" Type="http://schemas.openxmlformats.org/officeDocument/2006/relationships/diagramColors" Target="../diagrams/colors20.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1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96.png"/></Relationships>
</file>

<file path=ppt/slides/_rels/slide189.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3.png"/><Relationship Id="rId7" Type="http://schemas.openxmlformats.org/officeDocument/2006/relationships/diagramColors" Target="../diagrams/colors2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02.png"/><Relationship Id="rId4" Type="http://schemas.openxmlformats.org/officeDocument/2006/relationships/image" Target="../media/image201.png"/></Relationships>
</file>

<file path=ppt/slides/_rels/slide1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19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26.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205.png"/><Relationship Id="rId4" Type="http://schemas.openxmlformats.org/officeDocument/2006/relationships/image" Target="../media/image204.png"/></Relationships>
</file>

<file path=ppt/slides/_rels/slide194.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3.png"/><Relationship Id="rId7" Type="http://schemas.openxmlformats.org/officeDocument/2006/relationships/diagramColors" Target="../diagrams/colors22.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1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19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26.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210.png"/><Relationship Id="rId4" Type="http://schemas.openxmlformats.org/officeDocument/2006/relationships/image" Target="../media/image209.png"/></Relationships>
</file>

<file path=ppt/slides/_rels/slide1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9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26.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213.png"/><Relationship Id="rId4" Type="http://schemas.openxmlformats.org/officeDocument/2006/relationships/image" Target="../media/image212.png"/></Relationships>
</file>

<file path=ppt/slides/_rels/slide1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iescirolnicze.pl/pomoc-unijna/kto-nie-spelni-norm-bhp-w-gospodarstwie-nie-otrzyma-doplat-rusza-kontrole/"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piorin.gov.pl/sygn/start.php" TargetMode="External"/><Relationship Id="rId2" Type="http://schemas.openxmlformats.org/officeDocument/2006/relationships/hyperlink" Target="http://www.piorin.gov.pl/"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4.xml"/><Relationship Id="rId7" Type="http://schemas.openxmlformats.org/officeDocument/2006/relationships/image" Target="../media/image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768E9D-F3BB-3194-986E-459C02D85790}"/>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E20D6C6-3C3A-B3B5-7E9F-806E8412D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52AC797-357B-9F16-C2DC-C104C7AC8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D332588-886E-9121-8465-CF6D1FA38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04CEA3B8-358E-C775-FB29-C403D43AEC78}"/>
              </a:ext>
            </a:extLst>
          </p:cNvPr>
          <p:cNvSpPr txBox="1"/>
          <p:nvPr/>
        </p:nvSpPr>
        <p:spPr>
          <a:xfrm>
            <a:off x="3768380" y="4141509"/>
            <a:ext cx="8153398" cy="2215991"/>
          </a:xfrm>
          <a:prstGeom prst="rect">
            <a:avLst/>
          </a:prstGeom>
          <a:noFill/>
        </p:spPr>
        <p:txBody>
          <a:bodyPr wrap="square" rtlCol="0">
            <a:spAutoFit/>
          </a:bodyPr>
          <a:lstStyle/>
          <a:p>
            <a:pPr marL="0" indent="0" algn="ctr">
              <a:buNone/>
            </a:pPr>
            <a:endParaRPr lang="pl-PL" sz="3000" i="1">
              <a:latin typeface="Calibri"/>
              <a:ea typeface="+mn-lt"/>
              <a:cs typeface="+mn-lt"/>
            </a:endParaRPr>
          </a:p>
          <a:p>
            <a:pPr marL="0" indent="0" algn="r">
              <a:buNone/>
            </a:pPr>
            <a:r>
              <a:rPr lang="pl-PL" sz="3000" i="1">
                <a:latin typeface="Calibri"/>
                <a:ea typeface="+mn-lt"/>
                <a:cs typeface="+mn-lt"/>
              </a:rPr>
              <a:t>Prezes eCO2 sp. z o.o. mgr inż. Andrzej Czubała​</a:t>
            </a:r>
          </a:p>
          <a:p>
            <a:pPr marL="0" indent="0" algn="r">
              <a:buNone/>
            </a:pPr>
            <a:r>
              <a:rPr lang="pl-PL" sz="3000" i="1">
                <a:latin typeface="Calibri"/>
                <a:ea typeface="+mn-lt"/>
                <a:cs typeface="+mn-lt"/>
              </a:rPr>
              <a:t>Dyrektor ds. Certyfikacji dr inż. Beata Studzińska</a:t>
            </a:r>
            <a:endParaRPr lang="pl-PL" sz="3000" i="1">
              <a:latin typeface="Calibri"/>
              <a:ea typeface="Calibri"/>
              <a:cs typeface="Calibri"/>
            </a:endParaRPr>
          </a:p>
          <a:p>
            <a:pPr marL="0" indent="0" algn="r">
              <a:buNone/>
            </a:pPr>
            <a:r>
              <a:rPr lang="pl-PL" sz="3000" i="1">
                <a:latin typeface="Calibri"/>
                <a:cs typeface="Calibri"/>
              </a:rPr>
              <a:t>Jednostka certyfikująca eCO2 sp. z o.o.</a:t>
            </a:r>
            <a:endParaRPr lang="pl-PL" sz="3000" i="1">
              <a:latin typeface="Calibri"/>
              <a:ea typeface="Calibri"/>
              <a:cs typeface="Calibri"/>
            </a:endParaRPr>
          </a:p>
          <a:p>
            <a:pPr algn="ctr"/>
            <a:endParaRPr lang="pl-PL"/>
          </a:p>
        </p:txBody>
      </p:sp>
      <p:pic>
        <p:nvPicPr>
          <p:cNvPr id="4" name="Symbol zastępczy zawartości 2" descr="Obraz zawierający Grafika, clipart, ilustracja, design&#10;&#10;Opis wygenerowany automatycznie">
            <a:extLst>
              <a:ext uri="{FF2B5EF4-FFF2-40B4-BE49-F238E27FC236}">
                <a16:creationId xmlns:a16="http://schemas.microsoft.com/office/drawing/2014/main" id="{62A64E60-E399-3D8C-6657-9E5881FAFB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8380" y="1369587"/>
            <a:ext cx="4655239" cy="309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9" descr="Obraz zawierający krąg, zieleń, logo, symbol&#10;&#10;Opis wygenerowany automatycznie">
            <a:extLst>
              <a:ext uri="{FF2B5EF4-FFF2-40B4-BE49-F238E27FC236}">
                <a16:creationId xmlns:a16="http://schemas.microsoft.com/office/drawing/2014/main" id="{0002E654-FD2C-D2E0-0A5E-F2A3D36C4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12" y="4815617"/>
            <a:ext cx="1889175" cy="1498585"/>
          </a:xfrm>
          <a:prstGeom prst="rect">
            <a:avLst/>
          </a:prstGeom>
        </p:spPr>
      </p:pic>
      <p:sp>
        <p:nvSpPr>
          <p:cNvPr id="6" name="Symbol zastępczy zawartości 5">
            <a:extLst>
              <a:ext uri="{FF2B5EF4-FFF2-40B4-BE49-F238E27FC236}">
                <a16:creationId xmlns:a16="http://schemas.microsoft.com/office/drawing/2014/main" id="{CE371DB4-9234-DFBA-3D21-0ECD0238A6D7}"/>
              </a:ext>
            </a:extLst>
          </p:cNvPr>
          <p:cNvSpPr>
            <a:spLocks noGrp="1"/>
          </p:cNvSpPr>
          <p:nvPr>
            <p:ph idx="1"/>
          </p:nvPr>
        </p:nvSpPr>
        <p:spPr>
          <a:xfrm>
            <a:off x="980091" y="749721"/>
            <a:ext cx="10515600" cy="1292662"/>
          </a:xfrm>
        </p:spPr>
        <p:txBody>
          <a:bodyPr>
            <a:normAutofit/>
          </a:bodyPr>
          <a:lstStyle/>
          <a:p>
            <a:pPr marL="0" indent="0" algn="ctr">
              <a:buNone/>
            </a:pPr>
            <a:r>
              <a:rPr lang="pl-PL" sz="3600" b="1">
                <a:latin typeface="Calibri"/>
                <a:cs typeface="Calibri"/>
              </a:rPr>
              <a:t>INTEGROWANA PRODUKCJA ROŚLIN </a:t>
            </a:r>
            <a:br>
              <a:rPr lang="pl-PL" sz="3600" b="1">
                <a:latin typeface="Calibri"/>
              </a:rPr>
            </a:br>
            <a:r>
              <a:rPr lang="pl-PL" sz="3200" b="1" i="1">
                <a:latin typeface="Calibri"/>
                <a:cs typeface="Calibri"/>
              </a:rPr>
              <a:t>bez tajemnic – nowe możliwości dofinansowania</a:t>
            </a:r>
          </a:p>
          <a:p>
            <a:pPr marL="0" indent="0" algn="ctr">
              <a:buNone/>
            </a:pPr>
            <a:endParaRPr lang="pl-PL" sz="3200" i="1">
              <a:latin typeface="Calibri"/>
              <a:cs typeface="Calibri"/>
            </a:endParaRPr>
          </a:p>
          <a:p>
            <a:pPr marL="0" indent="0" algn="ctr">
              <a:buNone/>
            </a:pPr>
            <a:endParaRPr lang="pl-PL" i="1">
              <a:latin typeface="Calibri"/>
              <a:cs typeface="Calibri"/>
            </a:endParaRPr>
          </a:p>
          <a:p>
            <a:pPr marL="0" indent="0" algn="ctr">
              <a:buNone/>
            </a:pPr>
            <a:endParaRPr lang="pl-PL" sz="2800" i="1">
              <a:latin typeface="Calibri"/>
              <a:cs typeface="Calibri"/>
            </a:endParaRPr>
          </a:p>
          <a:p>
            <a:pPr marL="0" indent="0" algn="ctr">
              <a:buNone/>
            </a:pPr>
            <a:endParaRPr lang="pl-PL" i="1">
              <a:latin typeface="Calibri"/>
              <a:cs typeface="Calibri"/>
            </a:endParaRPr>
          </a:p>
          <a:p>
            <a:pPr marL="0" indent="0" algn="ctr">
              <a:buNone/>
            </a:pPr>
            <a:endParaRPr lang="pl-PL" sz="2800" i="1">
              <a:latin typeface="Calibri"/>
              <a:cs typeface="Calibri"/>
            </a:endParaRPr>
          </a:p>
          <a:p>
            <a:pPr algn="ctr"/>
            <a:endParaRPr lang="pl-PL" sz="2800" b="1" i="1">
              <a:latin typeface="Calibri"/>
              <a:cs typeface="Calibri"/>
            </a:endParaRPr>
          </a:p>
          <a:p>
            <a:endParaRPr lang="pl-PL"/>
          </a:p>
          <a:p>
            <a:endParaRPr lang="pl-PL"/>
          </a:p>
        </p:txBody>
      </p:sp>
    </p:spTree>
    <p:extLst>
      <p:ext uri="{BB962C8B-B14F-4D97-AF65-F5344CB8AC3E}">
        <p14:creationId xmlns:p14="http://schemas.microsoft.com/office/powerpoint/2010/main" val="1603976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0" name="Rectangle 512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2" name="Rectangle 513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4" name="Rectangle 513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6" name="Rectangle 513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8" name="Oval 513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DA8033AE-822A-33BB-DF1F-8D4784A45106}"/>
              </a:ext>
            </a:extLst>
          </p:cNvPr>
          <p:cNvSpPr txBox="1"/>
          <p:nvPr/>
        </p:nvSpPr>
        <p:spPr>
          <a:xfrm>
            <a:off x="-112954" y="97761"/>
            <a:ext cx="5528016"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b="1" kern="1200">
                <a:solidFill>
                  <a:srgbClr val="FFFFFF"/>
                </a:solidFill>
                <a:latin typeface="+mj-lt"/>
                <a:ea typeface="+mj-ea"/>
                <a:cs typeface="+mj-cs"/>
              </a:rPr>
              <a:t>PODSTAWA PRAWNA</a:t>
            </a:r>
          </a:p>
        </p:txBody>
      </p:sp>
      <p:sp>
        <p:nvSpPr>
          <p:cNvPr id="5123" name="Symbol zastępczy zawartości 2"/>
          <p:cNvSpPr>
            <a:spLocks noGrp="1"/>
          </p:cNvSpPr>
          <p:nvPr>
            <p:ph idx="1"/>
          </p:nvPr>
        </p:nvSpPr>
        <p:spPr>
          <a:xfrm>
            <a:off x="6251300" y="2377612"/>
            <a:ext cx="5269605" cy="2102773"/>
          </a:xfrm>
        </p:spPr>
        <p:txBody>
          <a:bodyPr vert="horz" lIns="91440" tIns="45720" rIns="91440" bIns="45720" rtlCol="0" anchor="ctr">
            <a:normAutofit/>
          </a:bodyPr>
          <a:lstStyle/>
          <a:p>
            <a:pPr marL="0" indent="0" algn="ctr">
              <a:buNone/>
            </a:pPr>
            <a:r>
              <a:rPr lang="en-US" altLang="pl-PL" b="1" err="1"/>
              <a:t>Ustawa</a:t>
            </a:r>
            <a:r>
              <a:rPr lang="en-US" altLang="pl-PL" b="1"/>
              <a:t> z </a:t>
            </a:r>
            <a:r>
              <a:rPr lang="en-US" altLang="pl-PL" b="1" err="1"/>
              <a:t>dnia</a:t>
            </a:r>
            <a:r>
              <a:rPr lang="en-US" altLang="pl-PL" b="1"/>
              <a:t> 8 </a:t>
            </a:r>
            <a:r>
              <a:rPr lang="en-US" altLang="pl-PL" b="1" err="1"/>
              <a:t>marca</a:t>
            </a:r>
            <a:r>
              <a:rPr lang="en-US" altLang="pl-PL" b="1"/>
              <a:t> 2013 r. </a:t>
            </a:r>
            <a:br>
              <a:rPr lang="pl-PL" altLang="pl-PL" b="1"/>
            </a:br>
            <a:r>
              <a:rPr lang="en-US" altLang="pl-PL" b="1"/>
              <a:t>o </a:t>
            </a:r>
            <a:r>
              <a:rPr lang="en-US" altLang="pl-PL" b="1" err="1"/>
              <a:t>środkach</a:t>
            </a:r>
            <a:r>
              <a:rPr lang="en-US" altLang="pl-PL" b="1"/>
              <a:t> </a:t>
            </a:r>
            <a:r>
              <a:rPr lang="en-US" altLang="pl-PL" b="1" err="1"/>
              <a:t>ochrony</a:t>
            </a:r>
            <a:r>
              <a:rPr lang="en-US" altLang="pl-PL" b="1"/>
              <a:t> </a:t>
            </a:r>
            <a:r>
              <a:rPr lang="en-US" altLang="pl-PL" b="1" err="1"/>
              <a:t>roślin</a:t>
            </a:r>
            <a:r>
              <a:rPr lang="en-US" altLang="pl-PL" b="1"/>
              <a:t>.</a:t>
            </a:r>
            <a:endParaRPr lang="en-US"/>
          </a:p>
          <a:p>
            <a:pPr marL="0"/>
            <a:endParaRPr lang="en-US" altLang="pl-PL" sz="2000"/>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1934551" y="4957745"/>
            <a:ext cx="2086705" cy="1081628"/>
          </a:xfrm>
          <a:prstGeom prst="rect">
            <a:avLst/>
          </a:prstGeom>
        </p:spPr>
      </p:pic>
      <p:pic>
        <p:nvPicPr>
          <p:cNvPr id="5" name="Symbol zastępczy zawartości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1639" y="4249386"/>
            <a:ext cx="3880708" cy="258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8879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78D743-7B3F-8B8A-8367-DDD170EAAAB1}"/>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4B2FCDB-EE40-87CB-FEA0-A71869A1E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B3562BA-4978-21D7-CA15-0CEE434A0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25A1092-30C0-ED99-88F1-A46495DBB9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C386AE9-D71A-0838-A581-9DA5C6557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B1D8D98-5D27-5630-D133-7BE571C2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5962260-3C35-189F-2FD0-15E55283AF5E}"/>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Soja</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DC6E44C8-FFAE-C1A0-DA3D-9BF94A92494E}"/>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9FE65121-F28C-DE00-99D5-1C656ACA44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DD8C5294-C7F6-7A17-0CAD-98D741FD64A4}"/>
              </a:ext>
            </a:extLst>
          </p:cNvPr>
          <p:cNvSpPr>
            <a:spLocks noGrp="1"/>
          </p:cNvSpPr>
          <p:nvPr>
            <p:ph idx="1"/>
          </p:nvPr>
        </p:nvSpPr>
        <p:spPr>
          <a:xfrm>
            <a:off x="365760" y="1945444"/>
            <a:ext cx="10711543" cy="4351338"/>
          </a:xfrm>
        </p:spPr>
        <p:txBody>
          <a:bodyPr>
            <a:normAutofit/>
          </a:bodyPr>
          <a:lstStyle/>
          <a:p>
            <a:pPr marL="0" indent="0">
              <a:buFont typeface="Arial" charset="0"/>
              <a:buNone/>
            </a:pPr>
            <a:r>
              <a:rPr lang="pl-PL" altLang="pl-PL" sz="1700" b="1">
                <a:latin typeface="Aptos"/>
              </a:rPr>
              <a:t>Pkt 6</a:t>
            </a:r>
          </a:p>
          <a:p>
            <a:pPr marL="0" indent="0">
              <a:buFont typeface="Arial" charset="0"/>
              <a:buNone/>
            </a:pPr>
            <a:r>
              <a:rPr lang="pl-PL" altLang="pl-PL" sz="1700">
                <a:latin typeface="Aptos"/>
              </a:rPr>
              <a:t>Zastosowanie metod mechanicznych w </a:t>
            </a:r>
            <a:r>
              <a:rPr lang="pl-PL" altLang="pl-PL" sz="1700" err="1">
                <a:latin typeface="Aptos"/>
              </a:rPr>
              <a:t>powschodowym</a:t>
            </a:r>
            <a:r>
              <a:rPr lang="pl-PL" altLang="pl-PL" sz="1700">
                <a:latin typeface="Aptos"/>
              </a:rPr>
              <a:t> ograniczaniu zachwaszczenia (</a:t>
            </a:r>
            <a:r>
              <a:rPr lang="pl-PL" altLang="pl-PL" sz="1700" b="1">
                <a:latin typeface="Aptos"/>
              </a:rPr>
              <a:t>patrz rozdz. 7.1.2</a:t>
            </a:r>
            <a:r>
              <a:rPr lang="pl-PL" altLang="pl-PL" sz="1700">
                <a:latin typeface="Aptos"/>
              </a:rPr>
              <a:t>).</a:t>
            </a:r>
          </a:p>
          <a:p>
            <a:pPr marL="0" indent="0" algn="just">
              <a:buFont typeface="Arial" charset="0"/>
              <a:buNone/>
            </a:pPr>
            <a:endParaRPr lang="pl-PL" altLang="pl-PL" sz="1700" b="1"/>
          </a:p>
          <a:p>
            <a:pPr algn="just">
              <a:defRPr/>
            </a:pPr>
            <a:r>
              <a:rPr lang="pl-PL" sz="1700">
                <a:latin typeface="Aptos"/>
              </a:rPr>
              <a:t>Mechaniczne zwalczanie chwastów w uprawie soi obejmuje zabiegi agrotechniczne stosowane podczas przygotowania stanowiska do siewu oraz zwalczanie chwastów bezpośrednio po wschodach. Płytkie spulchnianie gleby przed siewem także może skutecznie wspomagać odchwaszczanie. Istotnym elementem regulacji zachwaszczenia na stanowiskach przeznaczonych pod uprawę soi jest wykonywanie zespołu uprawek pożniwnych niszczących siewki chwastów i system korzeniowy gatunków wieloletnich.</a:t>
            </a:r>
          </a:p>
          <a:p>
            <a:pPr marL="0" indent="0">
              <a:buFont typeface="Arial" charset="0"/>
              <a:buNone/>
              <a:defRPr/>
            </a:pPr>
            <a:endParaRPr lang="pl-PL" sz="1700">
              <a:latin typeface="Aptos"/>
            </a:endParaRPr>
          </a:p>
          <a:p>
            <a:pPr marL="0" indent="0" algn="just">
              <a:buFont typeface="Arial" charset="0"/>
              <a:buNone/>
            </a:pPr>
            <a:r>
              <a:rPr lang="pl-PL" altLang="pl-PL" sz="1700" b="1" err="1">
                <a:latin typeface="Aptos"/>
              </a:rPr>
              <a:t>Powschodowe</a:t>
            </a:r>
            <a:r>
              <a:rPr lang="pl-PL" altLang="pl-PL" sz="1700" b="1">
                <a:latin typeface="Aptos"/>
              </a:rPr>
              <a:t> mechaniczne zwalczanie chwastów może być przeprowadzane za pomocą następujących zabiegów:</a:t>
            </a:r>
          </a:p>
          <a:p>
            <a:pPr marL="0" indent="0" algn="just">
              <a:buFont typeface="Arial" charset="0"/>
              <a:buNone/>
            </a:pPr>
            <a:r>
              <a:rPr lang="pl-PL" altLang="pl-PL" sz="1700">
                <a:latin typeface="Aptos"/>
              </a:rPr>
              <a:t>- bronowanie plantacji od fazy 3-go liścia do okresu, kiedy rośliny soi osiągną około 15 cm wysokości (soja w fazie liścieni jest bardzo wrażliwa na uszkodzenia mechaniczne);</a:t>
            </a:r>
          </a:p>
          <a:p>
            <a:pPr marL="0" indent="0" algn="just">
              <a:buFont typeface="Arial" charset="0"/>
              <a:buNone/>
            </a:pPr>
            <a:r>
              <a:rPr lang="pl-PL" altLang="pl-PL" sz="1700">
                <a:latin typeface="Aptos"/>
              </a:rPr>
              <a:t>- stosowanie opielaczy w międzyrzędziach (w przypadku zastosowania odpowiednio szerokich międzyrzędzi).</a:t>
            </a:r>
          </a:p>
          <a:p>
            <a:pPr marL="0" indent="0">
              <a:buFont typeface="Arial" charset="0"/>
              <a:buNone/>
              <a:defRPr/>
            </a:pPr>
            <a:endParaRPr lang="pl-PL" sz="1800">
              <a:latin typeface="Aptos"/>
            </a:endParaRPr>
          </a:p>
          <a:p>
            <a:pPr marL="0" indent="0">
              <a:buFont typeface="Arial" charset="0"/>
              <a:buNone/>
            </a:pPr>
            <a:endParaRPr lang="pl-PL" altLang="pl-PL" sz="2000"/>
          </a:p>
          <a:p>
            <a:pPr marL="0" indent="0">
              <a:buFont typeface="Arial" charset="0"/>
              <a:buNone/>
            </a:pPr>
            <a:endParaRPr lang="pl-PL" altLang="pl-PL" sz="2000"/>
          </a:p>
          <a:p>
            <a:pPr marL="0" indent="0">
              <a:buNone/>
            </a:pPr>
            <a:endParaRPr lang="pl-PL" sz="2000" i="1"/>
          </a:p>
          <a:p>
            <a:pPr marL="0" indent="0">
              <a:buNone/>
            </a:pPr>
            <a:endParaRPr lang="pl-PL"/>
          </a:p>
        </p:txBody>
      </p:sp>
    </p:spTree>
    <p:extLst>
      <p:ext uri="{BB962C8B-B14F-4D97-AF65-F5344CB8AC3E}">
        <p14:creationId xmlns:p14="http://schemas.microsoft.com/office/powerpoint/2010/main" val="17610583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683E35-0ED5-2B90-8478-CB10DA92B7E7}"/>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2ACA67E-47CB-A654-0785-44A21B38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91D0466-AE06-2F4D-B2D9-7726C6044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830FAE7-9B91-9580-A880-CC9762DFE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5236459-B9B5-D518-AB4F-B063B9DBE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6F69B27-CDD8-D313-38BD-8604CCEE1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2F8B9EC-FF17-B0A1-8DD5-6C4836A42736}"/>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Rzepak</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93E44965-5DA5-E645-E399-BD5FE537A06C}"/>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C1539B74-5DA3-43D6-D56A-B4DE6FBE71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096040BA-2B66-0FF7-0F16-6F7876510EEC}"/>
              </a:ext>
            </a:extLst>
          </p:cNvPr>
          <p:cNvSpPr>
            <a:spLocks noGrp="1"/>
          </p:cNvSpPr>
          <p:nvPr>
            <p:ph idx="1"/>
          </p:nvPr>
        </p:nvSpPr>
        <p:spPr>
          <a:xfrm>
            <a:off x="459350" y="2589879"/>
            <a:ext cx="7445829" cy="1895036"/>
          </a:xfrm>
        </p:spPr>
        <p:txBody>
          <a:bodyPr>
            <a:normAutofit/>
          </a:bodyPr>
          <a:lstStyle/>
          <a:p>
            <a:pPr marL="0" indent="0" algn="just">
              <a:buNone/>
            </a:pPr>
            <a:r>
              <a:rPr lang="pl-PL" sz="2000" b="1"/>
              <a:t>Punkt 6. </a:t>
            </a:r>
          </a:p>
          <a:p>
            <a:pPr marL="0" indent="0" algn="just">
              <a:buNone/>
            </a:pPr>
            <a:r>
              <a:rPr lang="pl-PL" sz="2000"/>
              <a:t>Wykonywanie badania </a:t>
            </a:r>
            <a:r>
              <a:rPr lang="pl-PL" sz="2000" err="1"/>
              <a:t>pH</a:t>
            </a:r>
            <a:r>
              <a:rPr lang="pl-PL" sz="2000"/>
              <a:t> gleby i zawartości głównych składników pokarmowych (NPK, S) zgodnie z cyklami wskazanymi w metodyce potwierdzone dokumentami (patrz rozdz. 6.2).</a:t>
            </a:r>
          </a:p>
          <a:p>
            <a:pPr marL="0" indent="0">
              <a:buFont typeface="Arial" charset="0"/>
              <a:buNone/>
              <a:defRPr/>
            </a:pPr>
            <a:endParaRPr lang="pl-PL" sz="1800">
              <a:latin typeface="Aptos"/>
            </a:endParaRPr>
          </a:p>
          <a:p>
            <a:pPr marL="0" indent="0">
              <a:buFont typeface="Arial" charset="0"/>
              <a:buNone/>
            </a:pPr>
            <a:endParaRPr lang="pl-PL" altLang="pl-PL" sz="2000"/>
          </a:p>
          <a:p>
            <a:pPr marL="0" indent="0">
              <a:buFont typeface="Arial" charset="0"/>
              <a:buNone/>
            </a:pPr>
            <a:endParaRPr lang="pl-PL" altLang="pl-PL" sz="2000"/>
          </a:p>
          <a:p>
            <a:pPr marL="0" indent="0">
              <a:buNone/>
            </a:pPr>
            <a:endParaRPr lang="pl-PL" sz="2000" i="1"/>
          </a:p>
          <a:p>
            <a:pPr marL="0" indent="0">
              <a:buNone/>
            </a:pPr>
            <a:endParaRPr lang="pl-PL"/>
          </a:p>
        </p:txBody>
      </p:sp>
    </p:spTree>
    <p:extLst>
      <p:ext uri="{BB962C8B-B14F-4D97-AF65-F5344CB8AC3E}">
        <p14:creationId xmlns:p14="http://schemas.microsoft.com/office/powerpoint/2010/main" val="36612272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1657A7-D11B-2183-6AB3-BCD659460138}"/>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583E1C6-93DC-CC48-6306-D64503F33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5D1509-71A4-2A77-7423-60AC44E1A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68557B9-B53D-568B-F3D5-A62ACB13C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BCF1D84-AD02-5B85-1BFE-C4C37D505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B8DBFF9-43DF-DB19-0155-ED7CE3F89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D7C95B4-C60C-C05F-1D02-2DB26F74698D}"/>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Rzepak zalecenia metodyki</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0DCFDCFD-283B-DE83-E316-BC6EE51EFAE4}"/>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02489D06-8B35-241D-B4B9-7916A862CA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DCEFF02-F26E-32B7-892B-637831D23C66}"/>
              </a:ext>
            </a:extLst>
          </p:cNvPr>
          <p:cNvSpPr>
            <a:spLocks noGrp="1"/>
          </p:cNvSpPr>
          <p:nvPr>
            <p:ph idx="1"/>
          </p:nvPr>
        </p:nvSpPr>
        <p:spPr>
          <a:xfrm>
            <a:off x="322215" y="2502793"/>
            <a:ext cx="11547566" cy="3088110"/>
          </a:xfrm>
        </p:spPr>
        <p:txBody>
          <a:bodyPr>
            <a:normAutofit/>
          </a:bodyPr>
          <a:lstStyle/>
          <a:p>
            <a:pPr marL="0" indent="0">
              <a:buNone/>
            </a:pPr>
            <a:r>
              <a:rPr lang="pl-PL" sz="2000" b="1"/>
              <a:t>Nawożenie azotem</a:t>
            </a:r>
          </a:p>
          <a:p>
            <a:pPr marL="0" indent="0" algn="just">
              <a:buNone/>
            </a:pPr>
            <a:r>
              <a:rPr lang="pl-PL" sz="1800"/>
              <a:t>Z makroskładników azot wpływa najbardziej na wzrost i rozwój rzepaku ozimego oraz ma największy wpływ na kształtowanie plonu, co wynika z dużego oddziaływania na elementy struktury plonu, a zwłaszcza liczbę łuszczyn na roślinie, liczbę nasion w łuszczynie oraz masę 1000 nasion. Optymalne nawożenie tym składnikiem wymaga realnego oszacowania plonu nasion i ilości azotu mineralnego w glebie wiosną przed ruszeniem wegetacji (</a:t>
            </a:r>
            <a:r>
              <a:rPr lang="pl-PL" sz="1800" err="1"/>
              <a:t>Nmin</a:t>
            </a:r>
            <a:r>
              <a:rPr lang="pl-PL" sz="1800"/>
              <a:t>). Związki azotu w glebie podlegają wielokierunkowym przemianom pod wpływem czynników siedliskowych, klimatycznych i agrotechnicznych. Nieumiejętne oszacowanie dawki azotu oraz niewłaściwe proporcje pomiędzy azotem, a innymi składnikami pokarmowymi mogą wpłynąć niekorzystnie na plon i jego jakość </a:t>
            </a:r>
            <a:r>
              <a:rPr lang="pl-PL" sz="1800">
                <a:latin typeface="Aptos"/>
              </a:rPr>
              <a:t>oraz</a:t>
            </a:r>
            <a:r>
              <a:rPr lang="pl-PL" sz="1800"/>
              <a:t> stanowią zagrożenie dla środowiska naturalnego (eutrofizacja wód i wymywanie). Ważne jest zatem, aby dawka była efektywnie wykorzystana przez rzepak ozimy w trakcie sezonu wegetacyjnego (rzepak może wykorzystać tylko 50–65% zastosowanego azotu), a pozostałości azotu w glebie były jak najmniejsze. </a:t>
            </a:r>
          </a:p>
          <a:p>
            <a:pPr marL="0" indent="0">
              <a:buFont typeface="Arial" charset="0"/>
              <a:buNone/>
              <a:defRPr/>
            </a:pPr>
            <a:endParaRPr lang="pl-PL" sz="1800">
              <a:latin typeface="Aptos"/>
            </a:endParaRPr>
          </a:p>
          <a:p>
            <a:pPr marL="0" indent="0">
              <a:buFont typeface="Arial" charset="0"/>
              <a:buNone/>
            </a:pPr>
            <a:endParaRPr lang="pl-PL" altLang="pl-PL" sz="2000"/>
          </a:p>
          <a:p>
            <a:pPr marL="0" indent="0">
              <a:buFont typeface="Arial" charset="0"/>
              <a:buNone/>
            </a:pPr>
            <a:endParaRPr lang="pl-PL" altLang="pl-PL" sz="2000"/>
          </a:p>
          <a:p>
            <a:pPr marL="0" indent="0">
              <a:buNone/>
            </a:pPr>
            <a:endParaRPr lang="pl-PL" sz="2000" i="1"/>
          </a:p>
          <a:p>
            <a:pPr marL="0" indent="0">
              <a:buNone/>
            </a:pPr>
            <a:endParaRPr lang="pl-PL"/>
          </a:p>
        </p:txBody>
      </p:sp>
    </p:spTree>
    <p:extLst>
      <p:ext uri="{BB962C8B-B14F-4D97-AF65-F5344CB8AC3E}">
        <p14:creationId xmlns:p14="http://schemas.microsoft.com/office/powerpoint/2010/main" val="41043402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EF10CD-3397-274D-7610-1142E0EE4ADE}"/>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1DBC1A5-1DE0-63FE-7ED0-21D2DF5BF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9CCB0C9-8677-E6EE-6FBD-02B56B2DC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E6B6CA1-3654-F272-41F3-548617E43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C35EE2B-6757-2F20-3E2E-AD029F67E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1D4E245-3A35-51B0-EF7E-D3585CE22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EE318D6-7D37-D94A-66D0-8528E61737DF}"/>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Rzepak</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5F83C1E1-74C9-AB9D-03A3-3C90FCFA949D}"/>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8101A2F1-3B94-FFB8-8301-7D9EF6F567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7376C5F1-5EC1-9239-2E7B-1A2612E62DD7}"/>
              </a:ext>
            </a:extLst>
          </p:cNvPr>
          <p:cNvSpPr>
            <a:spLocks noGrp="1"/>
          </p:cNvSpPr>
          <p:nvPr>
            <p:ph idx="1"/>
          </p:nvPr>
        </p:nvSpPr>
        <p:spPr>
          <a:xfrm>
            <a:off x="365760" y="1945444"/>
            <a:ext cx="11547566" cy="4351338"/>
          </a:xfrm>
        </p:spPr>
        <p:txBody>
          <a:bodyPr>
            <a:normAutofit/>
          </a:bodyPr>
          <a:lstStyle/>
          <a:p>
            <a:pPr marL="0" indent="0" algn="just">
              <a:buNone/>
            </a:pPr>
            <a:r>
              <a:rPr lang="pl-PL" altLang="pl-PL" sz="1800" b="1" i="1">
                <a:latin typeface="Aptos"/>
              </a:rPr>
              <a:t>Punkt 7</a:t>
            </a:r>
            <a:r>
              <a:rPr lang="pl-PL" altLang="pl-PL" sz="1800" i="1">
                <a:latin typeface="Aptos"/>
              </a:rPr>
              <a:t>.  Stosowanie w odpowiednich terminach i dawkach nawożenie makro i mikroelementami w zależności od typu i </a:t>
            </a:r>
            <a:r>
              <a:rPr lang="pl-PL" altLang="pl-PL" sz="1800" i="1" err="1">
                <a:latin typeface="Aptos"/>
              </a:rPr>
              <a:t>pH</a:t>
            </a:r>
            <a:r>
              <a:rPr lang="pl-PL" altLang="pl-PL" sz="1800" i="1">
                <a:latin typeface="Aptos"/>
              </a:rPr>
              <a:t> gleby po uprzednim przeprowadzeniu bilansu składników pokarmowych potwierdzone dokumentami (patrz rozdz. 6.3 i 6.4).</a:t>
            </a:r>
          </a:p>
          <a:p>
            <a:pPr marL="0" indent="0" algn="just">
              <a:buNone/>
            </a:pPr>
            <a:endParaRPr lang="pl-PL" altLang="pl-PL" sz="1800" i="1">
              <a:latin typeface="Aptos"/>
            </a:endParaRPr>
          </a:p>
          <a:p>
            <a:pPr marL="0" indent="0" algn="just">
              <a:buNone/>
            </a:pPr>
            <a:r>
              <a:rPr lang="pl-PL" altLang="pl-PL" sz="1800" b="1">
                <a:latin typeface="Aptos"/>
              </a:rPr>
              <a:t>Nawożenie przedsiewne</a:t>
            </a:r>
          </a:p>
          <a:p>
            <a:pPr marL="0" indent="0" algn="just">
              <a:buNone/>
            </a:pPr>
            <a:r>
              <a:rPr lang="pl-PL" altLang="pl-PL" sz="1800">
                <a:latin typeface="Aptos"/>
              </a:rPr>
              <a:t>W najuboższych stanowiskach nie powinna przekroczyć 50 kg/ha.</a:t>
            </a:r>
          </a:p>
          <a:p>
            <a:pPr marL="0" indent="0" algn="just">
              <a:buNone/>
            </a:pPr>
            <a:r>
              <a:rPr lang="pl-PL" altLang="pl-PL" sz="1800">
                <a:latin typeface="Aptos"/>
              </a:rPr>
              <a:t>W stanowisku po zbożach, zalecane jest nawożenie azotem w dawce 20–40 kg/ha. </a:t>
            </a:r>
            <a:r>
              <a:rPr lang="pl-PL" altLang="pl-PL" sz="1800" err="1">
                <a:latin typeface="Aptos"/>
              </a:rPr>
              <a:t>Przyorując</a:t>
            </a:r>
            <a:r>
              <a:rPr lang="pl-PL" altLang="pl-PL" sz="1800">
                <a:latin typeface="Aptos"/>
              </a:rPr>
              <a:t> słomę, wskazane jest zwiększenie dawki do 60 kg/ha. W dobrych i bardzo dobrych stanowiskach, zwłaszcza po </a:t>
            </a:r>
            <a:r>
              <a:rPr lang="pl-PL" altLang="pl-PL" sz="1800" err="1">
                <a:latin typeface="Aptos"/>
              </a:rPr>
              <a:t>bobowatych</a:t>
            </a:r>
            <a:r>
              <a:rPr lang="pl-PL" altLang="pl-PL" sz="1800">
                <a:latin typeface="Aptos"/>
              </a:rPr>
              <a:t> lub mieszankach </a:t>
            </a:r>
            <a:r>
              <a:rPr lang="pl-PL" altLang="pl-PL" sz="1800" err="1">
                <a:latin typeface="Aptos"/>
              </a:rPr>
              <a:t>bobowato</a:t>
            </a:r>
            <a:r>
              <a:rPr lang="pl-PL" altLang="pl-PL" sz="1800">
                <a:latin typeface="Aptos"/>
              </a:rPr>
              <a:t>-zbożowych, nawożenie azotem jesienią jest zbędne. </a:t>
            </a:r>
            <a:r>
              <a:rPr lang="pl-PL" altLang="pl-PL" sz="1800" b="1">
                <a:solidFill>
                  <a:schemeClr val="accent3"/>
                </a:solidFill>
                <a:latin typeface="Aptos"/>
              </a:rPr>
              <a:t>W doborze nawozów należy preferować nawozy umiarkowanie wolno działające, najlepiej saletrzaki, wzbogacone dodatkowo w magnez. W przypadku, gdy pojawią się na rzepaku objawy niedoboru azotu należy je skorygować stosując nawożenie doglebowe (saletra amonowa) lub dokarmianie </a:t>
            </a:r>
            <a:r>
              <a:rPr lang="pl-PL" altLang="pl-PL" sz="1800" b="1" err="1">
                <a:solidFill>
                  <a:schemeClr val="accent3"/>
                </a:solidFill>
                <a:latin typeface="Aptos"/>
              </a:rPr>
              <a:t>dolistne</a:t>
            </a:r>
            <a:r>
              <a:rPr lang="pl-PL" altLang="pl-PL" sz="1800" b="1">
                <a:solidFill>
                  <a:schemeClr val="accent3"/>
                </a:solidFill>
                <a:latin typeface="Aptos"/>
              </a:rPr>
              <a:t> (roztwór mocznika z domieszką nawozu mikroelementowego).</a:t>
            </a:r>
          </a:p>
          <a:p>
            <a:pPr marL="0" indent="0">
              <a:buFont typeface="Arial" charset="0"/>
              <a:buNone/>
              <a:defRPr/>
            </a:pPr>
            <a:endParaRPr lang="pl-PL" sz="1800">
              <a:latin typeface="Aptos"/>
            </a:endParaRPr>
          </a:p>
          <a:p>
            <a:pPr marL="0" indent="0">
              <a:buFont typeface="Arial" charset="0"/>
              <a:buNone/>
            </a:pPr>
            <a:endParaRPr lang="pl-PL" altLang="pl-PL" sz="2000"/>
          </a:p>
          <a:p>
            <a:pPr marL="0" indent="0">
              <a:buFont typeface="Arial" charset="0"/>
              <a:buNone/>
            </a:pPr>
            <a:endParaRPr lang="pl-PL" altLang="pl-PL" sz="2000"/>
          </a:p>
          <a:p>
            <a:pPr marL="0" indent="0">
              <a:buNone/>
            </a:pPr>
            <a:endParaRPr lang="pl-PL" sz="2000" i="1"/>
          </a:p>
          <a:p>
            <a:pPr marL="0" indent="0">
              <a:buNone/>
            </a:pPr>
            <a:endParaRPr lang="pl-PL"/>
          </a:p>
        </p:txBody>
      </p:sp>
    </p:spTree>
    <p:extLst>
      <p:ext uri="{BB962C8B-B14F-4D97-AF65-F5344CB8AC3E}">
        <p14:creationId xmlns:p14="http://schemas.microsoft.com/office/powerpoint/2010/main" val="22611378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BD0BF1-A89C-34EE-0D8A-775F78E3A871}"/>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A7576C-5785-5F2F-36DB-553CB3D79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75AB8A4-DFC5-4D97-D72B-9A19EB859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46ACF76-FE91-4ED4-5118-A099EC373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D830F5B-906A-651F-82C3-B32C83FE8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D092115-E70B-B6A5-4817-1C607476F1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BA31E64-0452-17DD-4C9F-0FE857A58D15}"/>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Rzepak</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33EB5F32-B8B1-FDB4-B68B-6A65169E99E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96B58588-7E6F-06B0-03CD-650949E96A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01F34E0-44AC-1685-7EE3-16E36E522394}"/>
              </a:ext>
            </a:extLst>
          </p:cNvPr>
          <p:cNvSpPr>
            <a:spLocks noGrp="1"/>
          </p:cNvSpPr>
          <p:nvPr>
            <p:ph idx="1"/>
          </p:nvPr>
        </p:nvSpPr>
        <p:spPr>
          <a:xfrm>
            <a:off x="322215" y="2052047"/>
            <a:ext cx="11547566" cy="4351338"/>
          </a:xfrm>
        </p:spPr>
        <p:txBody>
          <a:bodyPr>
            <a:normAutofit lnSpcReduction="10000"/>
          </a:bodyPr>
          <a:lstStyle/>
          <a:p>
            <a:pPr marL="0" indent="0" algn="just">
              <a:buNone/>
            </a:pPr>
            <a:r>
              <a:rPr lang="pl-PL" sz="2000">
                <a:latin typeface="Aptos"/>
              </a:rPr>
              <a:t>Wiosenne nawożenie azotem powinno być poprzedzone prawidłową oceną stanu plantacji na przedwiośniu i badaniem zasobności gleby w azot zmineralizowany (</a:t>
            </a:r>
            <a:r>
              <a:rPr lang="pl-PL" sz="2000" err="1">
                <a:latin typeface="Aptos"/>
              </a:rPr>
              <a:t>Nmin</a:t>
            </a:r>
            <a:r>
              <a:rPr lang="pl-PL" sz="2000">
                <a:latin typeface="Aptos"/>
              </a:rPr>
              <a:t> do głębokości 0-90cm) oraz oszacowaniem poziomu prognozowanego plonu. Pozwala to na wyliczenie koniecznej dawki nawozowej azotu wg algorytmu:</a:t>
            </a:r>
          </a:p>
          <a:p>
            <a:pPr marL="0" indent="0" algn="just">
              <a:buNone/>
            </a:pPr>
            <a:endParaRPr lang="pl-PL" sz="2000">
              <a:latin typeface="Aptos"/>
            </a:endParaRPr>
          </a:p>
          <a:p>
            <a:pPr marL="0" indent="0" algn="ctr">
              <a:buNone/>
            </a:pPr>
            <a:r>
              <a:rPr lang="pl-PL" sz="2000">
                <a:latin typeface="Aptos"/>
              </a:rPr>
              <a:t> </a:t>
            </a:r>
            <a:r>
              <a:rPr lang="pl-PL" sz="2000" b="1">
                <a:solidFill>
                  <a:schemeClr val="accent3"/>
                </a:solidFill>
                <a:latin typeface="Aptos"/>
              </a:rPr>
              <a:t>DN = P . </a:t>
            </a:r>
            <a:r>
              <a:rPr lang="pl-PL" sz="2000" b="1" err="1">
                <a:solidFill>
                  <a:schemeClr val="accent3"/>
                </a:solidFill>
                <a:latin typeface="Aptos"/>
              </a:rPr>
              <a:t>Nj</a:t>
            </a:r>
            <a:r>
              <a:rPr lang="pl-PL" sz="2000" b="1">
                <a:solidFill>
                  <a:schemeClr val="accent3"/>
                </a:solidFill>
                <a:latin typeface="Aptos"/>
              </a:rPr>
              <a:t> – </a:t>
            </a:r>
            <a:r>
              <a:rPr lang="pl-PL" sz="2000" b="1" err="1">
                <a:solidFill>
                  <a:schemeClr val="accent3"/>
                </a:solidFill>
                <a:latin typeface="Aptos"/>
              </a:rPr>
              <a:t>Nmin</a:t>
            </a:r>
            <a:r>
              <a:rPr lang="pl-PL" sz="2000" b="1">
                <a:solidFill>
                  <a:schemeClr val="accent3"/>
                </a:solidFill>
                <a:latin typeface="Aptos"/>
              </a:rPr>
              <a:t>(0-90)</a:t>
            </a:r>
          </a:p>
          <a:p>
            <a:pPr marL="0" indent="0" algn="just">
              <a:buNone/>
            </a:pPr>
            <a:endParaRPr lang="pl-PL" sz="2000">
              <a:latin typeface="Aptos"/>
            </a:endParaRPr>
          </a:p>
          <a:p>
            <a:pPr marL="0" indent="0" algn="just">
              <a:buNone/>
            </a:pPr>
            <a:r>
              <a:rPr lang="pl-PL" sz="2000" u="sng">
                <a:latin typeface="Aptos"/>
              </a:rPr>
              <a:t>gdzie : </a:t>
            </a:r>
          </a:p>
          <a:p>
            <a:pPr marL="0" indent="0" algn="just">
              <a:buNone/>
            </a:pPr>
            <a:r>
              <a:rPr lang="pl-PL" sz="2000" b="1">
                <a:latin typeface="Aptos"/>
              </a:rPr>
              <a:t>DN</a:t>
            </a:r>
            <a:r>
              <a:rPr lang="pl-PL" sz="2000">
                <a:latin typeface="Aptos"/>
              </a:rPr>
              <a:t> - potrzebna dawka azotu, kg/ha </a:t>
            </a:r>
          </a:p>
          <a:p>
            <a:pPr marL="0" indent="0" algn="just">
              <a:buNone/>
            </a:pPr>
            <a:r>
              <a:rPr lang="pl-PL" sz="2000" b="1">
                <a:latin typeface="Aptos"/>
              </a:rPr>
              <a:t>P</a:t>
            </a:r>
            <a:r>
              <a:rPr lang="pl-PL" sz="2000">
                <a:latin typeface="Aptos"/>
              </a:rPr>
              <a:t> – oczekiwany plon nasion, t/ha, </a:t>
            </a:r>
          </a:p>
          <a:p>
            <a:pPr marL="0" indent="0" algn="just">
              <a:buNone/>
            </a:pPr>
            <a:r>
              <a:rPr lang="pl-PL" sz="2000" b="1" err="1">
                <a:latin typeface="Aptos"/>
              </a:rPr>
              <a:t>Nj</a:t>
            </a:r>
            <a:r>
              <a:rPr lang="pl-PL" sz="2000">
                <a:latin typeface="Aptos"/>
              </a:rPr>
              <a:t> – pobranie jednostkowe, (50-70 kg N/1t nasion wraz z odpowiednią ilością słomy), </a:t>
            </a:r>
          </a:p>
          <a:p>
            <a:pPr marL="0" indent="0" algn="just">
              <a:buNone/>
            </a:pPr>
            <a:r>
              <a:rPr lang="pl-PL" sz="2000" b="1">
                <a:latin typeface="Aptos"/>
              </a:rPr>
              <a:t>Nmin0-90</a:t>
            </a:r>
            <a:r>
              <a:rPr lang="pl-PL" sz="2000">
                <a:latin typeface="Aptos"/>
              </a:rPr>
              <a:t> – zawartość azotu mineralnego w glebie, kg/ha w warstwie 0–90 cm.</a:t>
            </a:r>
          </a:p>
          <a:p>
            <a:pPr marL="0" indent="0">
              <a:buFont typeface="Arial" charset="0"/>
              <a:buNone/>
              <a:defRPr/>
            </a:pPr>
            <a:endParaRPr lang="pl-PL" sz="1800">
              <a:latin typeface="Aptos"/>
            </a:endParaRPr>
          </a:p>
          <a:p>
            <a:pPr marL="0" indent="0">
              <a:buFont typeface="Arial" charset="0"/>
              <a:buNone/>
            </a:pPr>
            <a:endParaRPr lang="pl-PL" altLang="pl-PL" sz="2000"/>
          </a:p>
          <a:p>
            <a:pPr marL="0" indent="0">
              <a:buFont typeface="Arial" charset="0"/>
              <a:buNone/>
            </a:pPr>
            <a:endParaRPr lang="pl-PL" altLang="pl-PL" sz="2000"/>
          </a:p>
          <a:p>
            <a:pPr marL="0" indent="0">
              <a:buNone/>
            </a:pPr>
            <a:endParaRPr lang="pl-PL" sz="2000" i="1"/>
          </a:p>
          <a:p>
            <a:pPr marL="0" indent="0">
              <a:buNone/>
            </a:pPr>
            <a:endParaRPr lang="pl-PL"/>
          </a:p>
        </p:txBody>
      </p:sp>
    </p:spTree>
    <p:extLst>
      <p:ext uri="{BB962C8B-B14F-4D97-AF65-F5344CB8AC3E}">
        <p14:creationId xmlns:p14="http://schemas.microsoft.com/office/powerpoint/2010/main" val="33589385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16A4DE-0785-40E3-2C3E-76764BB23A3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DF100EA-E2D1-2873-EE46-CE3F5F0F7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E1CDA8DD-8F07-3BA4-64ED-65944C7F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7643905-A6C5-28E4-1C00-4DFEE0BBE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EA5BDC9-CE9D-FB40-1A46-18E3A0291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BF4630B-F1BB-F847-288A-A73ED558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E23F228-F6AC-A0A6-D304-1D224862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85CBB2EA-0F5D-7457-1B1F-95BA0C816F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F0A379F0-AFA9-7A74-3D26-166B002408A9}"/>
              </a:ext>
            </a:extLst>
          </p:cNvPr>
          <p:cNvSpPr txBox="1"/>
          <p:nvPr/>
        </p:nvSpPr>
        <p:spPr>
          <a:xfrm>
            <a:off x="175738" y="2132181"/>
            <a:ext cx="3862088" cy="185403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pl-PL" sz="4000" b="1" kern="1200">
                <a:solidFill>
                  <a:srgbClr val="FFFFFF"/>
                </a:solidFill>
                <a:latin typeface="+mj-lt"/>
                <a:ea typeface="+mj-ea"/>
                <a:cs typeface="+mj-cs"/>
              </a:rPr>
              <a:t>Siarka</a:t>
            </a:r>
            <a:endParaRPr lang="en-US" sz="4000" b="1" kern="1200">
              <a:solidFill>
                <a:srgbClr val="FFFFFF"/>
              </a:solidFill>
              <a:latin typeface="+mj-lt"/>
              <a:ea typeface="+mj-ea"/>
              <a:cs typeface="+mj-cs"/>
            </a:endParaRPr>
          </a:p>
        </p:txBody>
      </p:sp>
      <p:sp>
        <p:nvSpPr>
          <p:cNvPr id="3" name="Symbol zastępczy zawartości 2">
            <a:extLst>
              <a:ext uri="{FF2B5EF4-FFF2-40B4-BE49-F238E27FC236}">
                <a16:creationId xmlns:a16="http://schemas.microsoft.com/office/drawing/2014/main" id="{96AB742B-EE1F-4373-870B-F35EDE4A9BA8}"/>
              </a:ext>
            </a:extLst>
          </p:cNvPr>
          <p:cNvSpPr>
            <a:spLocks noGrp="1"/>
          </p:cNvSpPr>
          <p:nvPr>
            <p:ph idx="1"/>
          </p:nvPr>
        </p:nvSpPr>
        <p:spPr>
          <a:xfrm>
            <a:off x="4698858" y="844731"/>
            <a:ext cx="7049005" cy="5529943"/>
          </a:xfrm>
        </p:spPr>
        <p:txBody>
          <a:bodyPr vert="horz" lIns="91440" tIns="45720" rIns="91440" bIns="45720" rtlCol="0" anchor="ctr">
            <a:normAutofit fontScale="92500" lnSpcReduction="20000"/>
          </a:bodyPr>
          <a:lstStyle/>
          <a:p>
            <a:pPr marL="0" indent="0" algn="just">
              <a:buNone/>
            </a:pPr>
            <a:r>
              <a:rPr lang="pl-PL" sz="2400">
                <a:latin typeface="Aptos"/>
              </a:rPr>
              <a:t>Do początku lat 90-tych ubiegłego wieku nawożenie tym składnikiem nie uważano za konieczne, bowiem duża ilość tego pierwiastka dostawała się do gleby, </a:t>
            </a:r>
            <a:br>
              <a:rPr lang="pl-PL" sz="2400">
                <a:latin typeface="Aptos"/>
              </a:rPr>
            </a:br>
            <a:r>
              <a:rPr lang="pl-PL" sz="2400">
                <a:latin typeface="Aptos"/>
              </a:rPr>
              <a:t>z powietrza. Zmniejszenie emisji dwutlenku siarki do atmosfery oraz wzrost zużycia nawozów o zredukowanej zawartości tego składnika, doprowadziły do wystąpienia niedoborów siarki u wielu roślin uprawnych, zwłaszcza tych mających duże wymagania względem tego pierwiastka. Uzupełnienie niedoborów siarki w glebie stało się zatem niezbędnym elementem nawożenia wielu roślin, zwłaszcza rzepaku.</a:t>
            </a:r>
          </a:p>
          <a:p>
            <a:pPr marL="0" indent="0" algn="just">
              <a:buNone/>
            </a:pPr>
            <a:r>
              <a:rPr lang="pl-PL" sz="2400" b="1">
                <a:solidFill>
                  <a:srgbClr val="0070C0"/>
                </a:solidFill>
                <a:latin typeface="Aptos"/>
              </a:rPr>
              <a:t> </a:t>
            </a:r>
            <a:r>
              <a:rPr lang="pl-PL" sz="2400" b="1">
                <a:solidFill>
                  <a:schemeClr val="accent3"/>
                </a:solidFill>
                <a:latin typeface="Aptos"/>
              </a:rPr>
              <a:t>Deficyt siarki jest zwiększany przez łatwość wymywania tego pierwiastka z gleby, intensyfikację produkcji, wzrost udziału rzepaku i roślin </a:t>
            </a:r>
            <a:r>
              <a:rPr lang="pl-PL" sz="2400" b="1" err="1">
                <a:solidFill>
                  <a:schemeClr val="accent3"/>
                </a:solidFill>
                <a:latin typeface="Aptos"/>
              </a:rPr>
              <a:t>siarkolubnych</a:t>
            </a:r>
            <a:r>
              <a:rPr lang="pl-PL" sz="2400" b="1">
                <a:solidFill>
                  <a:schemeClr val="accent3"/>
                </a:solidFill>
                <a:latin typeface="Aptos"/>
              </a:rPr>
              <a:t> w strukturze zasiewów, uprawa rzepaku na glebach lżejszych o małej zawartości próchnicy oraz oddalenie plantacji od centrów przemysłowych i miejskich. Dostarczenie odpowiedniej ilości siarki jest warunkiem osiągnięcia wysokich i wartościowych plonów rzepaku</a:t>
            </a:r>
          </a:p>
          <a:p>
            <a:endParaRPr lang="pl-PL" altLang="pl-PL" sz="2400" b="1">
              <a:solidFill>
                <a:srgbClr val="0070C0"/>
              </a:solidFill>
            </a:endParaRPr>
          </a:p>
        </p:txBody>
      </p:sp>
      <p:pic>
        <p:nvPicPr>
          <p:cNvPr id="4" name="Obraz 3" descr="Strona główna - Jednostka certyfikująca eCO2 sp. z o.o.">
            <a:extLst>
              <a:ext uri="{FF2B5EF4-FFF2-40B4-BE49-F238E27FC236}">
                <a16:creationId xmlns:a16="http://schemas.microsoft.com/office/drawing/2014/main" id="{2D82A4E8-D840-D9E2-5FBC-DBAEDBE17936}"/>
              </a:ext>
            </a:extLst>
          </p:cNvPr>
          <p:cNvPicPr>
            <a:picLocks noChangeAspect="1"/>
          </p:cNvPicPr>
          <p:nvPr/>
        </p:nvPicPr>
        <p:blipFill>
          <a:blip r:embed="rId2"/>
          <a:stretch>
            <a:fillRect/>
          </a:stretch>
        </p:blipFill>
        <p:spPr>
          <a:xfrm>
            <a:off x="1063429" y="5654713"/>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DF78A86D-6259-AFA6-06D2-9465BA0C5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94" y="330724"/>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52597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DE060D-36F5-A4D7-C3B7-22CA0F2DFC3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0119D3C-9532-B2F8-7662-AAA505678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5B772AE-F416-B97A-5C2D-A5EF665DF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CFDF918-7C1C-0EE1-02C8-A160E5488A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4F91BED-4671-CE17-7EB1-5AB96C46D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B647A05-C4E2-4367-525C-3965A9F66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3254D7D-6C45-3D38-AE06-D46A60527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AB9763A5-1DD5-E08C-F96F-C4274B633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6D77AAAC-86FF-371B-87E9-CE7B885D8E6E}"/>
              </a:ext>
            </a:extLst>
          </p:cNvPr>
          <p:cNvSpPr txBox="1"/>
          <p:nvPr/>
        </p:nvSpPr>
        <p:spPr>
          <a:xfrm>
            <a:off x="175738" y="2132181"/>
            <a:ext cx="3862088" cy="185403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pl-PL" sz="4000" b="1" kern="1200">
                <a:solidFill>
                  <a:srgbClr val="FFFFFF"/>
                </a:solidFill>
                <a:latin typeface="+mj-lt"/>
                <a:ea typeface="+mj-ea"/>
                <a:cs typeface="+mj-cs"/>
              </a:rPr>
              <a:t>Wykazy środków do integrowanej produkcji roślin</a:t>
            </a:r>
            <a:endParaRPr lang="en-US" sz="4000" b="1" kern="1200">
              <a:solidFill>
                <a:srgbClr val="FFFFFF"/>
              </a:solidFill>
              <a:latin typeface="+mj-lt"/>
              <a:ea typeface="+mj-ea"/>
              <a:cs typeface="+mj-cs"/>
            </a:endParaRPr>
          </a:p>
        </p:txBody>
      </p:sp>
      <p:sp>
        <p:nvSpPr>
          <p:cNvPr id="3" name="Symbol zastępczy zawartości 2">
            <a:extLst>
              <a:ext uri="{FF2B5EF4-FFF2-40B4-BE49-F238E27FC236}">
                <a16:creationId xmlns:a16="http://schemas.microsoft.com/office/drawing/2014/main" id="{564D5FCF-3F81-5B4B-F450-AD0F1E51D030}"/>
              </a:ext>
            </a:extLst>
          </p:cNvPr>
          <p:cNvSpPr>
            <a:spLocks noGrp="1"/>
          </p:cNvSpPr>
          <p:nvPr>
            <p:ph idx="1"/>
          </p:nvPr>
        </p:nvSpPr>
        <p:spPr>
          <a:xfrm>
            <a:off x="4698858" y="844731"/>
            <a:ext cx="7005462" cy="5468983"/>
          </a:xfrm>
        </p:spPr>
        <p:txBody>
          <a:bodyPr vert="horz" lIns="91440" tIns="45720" rIns="91440" bIns="45720" rtlCol="0" anchor="ctr">
            <a:normAutofit/>
          </a:bodyPr>
          <a:lstStyle/>
          <a:p>
            <a:pPr marL="0" indent="0" algn="ctr">
              <a:buFont typeface="Arial" charset="0"/>
              <a:buNone/>
            </a:pPr>
            <a:r>
              <a:rPr lang="pl-PL" altLang="pl-PL" sz="2400">
                <a:hlinkClick r:id="rId2"/>
              </a:rPr>
              <a:t>https://www.agrofagi.com.pl/143,wykaz-srodkow-ochrony-roslin-dla-integrowanej-produkcji</a:t>
            </a:r>
            <a:r>
              <a:rPr lang="pl-PL" altLang="pl-PL" sz="2400"/>
              <a:t> </a:t>
            </a:r>
          </a:p>
          <a:p>
            <a:endParaRPr lang="pl-PL" altLang="pl-PL" sz="2400" b="1">
              <a:solidFill>
                <a:srgbClr val="0070C0"/>
              </a:solidFill>
            </a:endParaRPr>
          </a:p>
        </p:txBody>
      </p:sp>
      <p:pic>
        <p:nvPicPr>
          <p:cNvPr id="4" name="Obraz 3" descr="Strona główna - Jednostka certyfikująca eCO2 sp. z o.o.">
            <a:extLst>
              <a:ext uri="{FF2B5EF4-FFF2-40B4-BE49-F238E27FC236}">
                <a16:creationId xmlns:a16="http://schemas.microsoft.com/office/drawing/2014/main" id="{B628DE0F-4EEC-9A34-B314-F7BDB91BEE13}"/>
              </a:ext>
            </a:extLst>
          </p:cNvPr>
          <p:cNvPicPr>
            <a:picLocks noChangeAspect="1"/>
          </p:cNvPicPr>
          <p:nvPr/>
        </p:nvPicPr>
        <p:blipFill>
          <a:blip r:embed="rId3"/>
          <a:stretch>
            <a:fillRect/>
          </a:stretch>
        </p:blipFill>
        <p:spPr>
          <a:xfrm>
            <a:off x="1063429" y="5654713"/>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56CB5701-EEA2-0E21-6051-23CBAA2DE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094" y="330724"/>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1067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3B62D5-292A-6B8A-69C5-F1CA06D14AA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2FA3F3-3FC9-7871-5B9D-86D68C531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1D9D665-239E-6925-BDE1-B91F8E269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B0D9BB-0419-C035-11D5-82972280EE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9F184B3-D8F4-96F2-7CCA-92BDFD688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97B8DAD-DFE4-F329-A81D-2A1053092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AB76EB6-2942-F841-A9B4-608DF36E4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FD59B2E2-E752-06AD-B80A-652E9A0EC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72A5CC16-9392-BDA4-2288-BAE910B48527}"/>
              </a:ext>
            </a:extLst>
          </p:cNvPr>
          <p:cNvSpPr txBox="1"/>
          <p:nvPr/>
        </p:nvSpPr>
        <p:spPr>
          <a:xfrm>
            <a:off x="175738" y="2132181"/>
            <a:ext cx="3862088" cy="1854031"/>
          </a:xfrm>
          <a:prstGeom prst="rect">
            <a:avLst/>
          </a:prstGeom>
        </p:spPr>
        <p:txBody>
          <a:bodyPr vert="horz" lIns="91440" tIns="45720" rIns="91440" bIns="45720" rtlCol="0" anchor="b">
            <a:normAutofit fontScale="92500" lnSpcReduction="20000"/>
          </a:bodyPr>
          <a:lstStyle/>
          <a:p>
            <a:pPr algn="ctr">
              <a:lnSpc>
                <a:spcPct val="90000"/>
              </a:lnSpc>
              <a:spcBef>
                <a:spcPct val="0"/>
              </a:spcBef>
              <a:spcAft>
                <a:spcPts val="600"/>
              </a:spcAft>
            </a:pPr>
            <a:r>
              <a:rPr lang="pl-PL" sz="4000" b="1" kern="1200">
                <a:solidFill>
                  <a:srgbClr val="FFFFFF"/>
                </a:solidFill>
                <a:latin typeface="+mj-lt"/>
                <a:ea typeface="+mj-ea"/>
                <a:cs typeface="+mj-cs"/>
              </a:rPr>
              <a:t>Środki rekomendowane dla upraw rolniczych</a:t>
            </a:r>
            <a:endParaRPr lang="en-US" sz="4000" b="1" kern="1200">
              <a:solidFill>
                <a:srgbClr val="FFFFFF"/>
              </a:solidFill>
              <a:latin typeface="+mj-lt"/>
              <a:ea typeface="+mj-ea"/>
              <a:cs typeface="+mj-cs"/>
            </a:endParaRPr>
          </a:p>
        </p:txBody>
      </p:sp>
      <p:sp>
        <p:nvSpPr>
          <p:cNvPr id="3" name="Symbol zastępczy zawartości 2">
            <a:extLst>
              <a:ext uri="{FF2B5EF4-FFF2-40B4-BE49-F238E27FC236}">
                <a16:creationId xmlns:a16="http://schemas.microsoft.com/office/drawing/2014/main" id="{FF1F7824-5FDE-5090-6308-37606233C051}"/>
              </a:ext>
            </a:extLst>
          </p:cNvPr>
          <p:cNvSpPr>
            <a:spLocks noGrp="1"/>
          </p:cNvSpPr>
          <p:nvPr>
            <p:ph idx="1"/>
          </p:nvPr>
        </p:nvSpPr>
        <p:spPr>
          <a:xfrm>
            <a:off x="4698858" y="1166948"/>
            <a:ext cx="6555347" cy="4784267"/>
          </a:xfrm>
        </p:spPr>
        <p:txBody>
          <a:bodyPr vert="horz" lIns="91440" tIns="45720" rIns="91440" bIns="45720" rtlCol="0" anchor="ctr">
            <a:normAutofit/>
          </a:bodyPr>
          <a:lstStyle/>
          <a:p>
            <a:pPr marL="0" indent="0">
              <a:buFont typeface="Arial" charset="0"/>
              <a:buNone/>
            </a:pPr>
            <a:r>
              <a:rPr lang="pl-PL" altLang="pl-PL" sz="1800" u="sng">
                <a:hlinkClick r:id="rId2"/>
              </a:rPr>
              <a:t>Wykaz fungicydów rekomendowanych do IP roślin rolniczych.pdf (PDF)</a:t>
            </a:r>
            <a:endParaRPr lang="pl-PL" altLang="pl-PL" sz="1800" u="sng"/>
          </a:p>
          <a:p>
            <a:pPr marL="0" indent="0">
              <a:buFont typeface="Arial" charset="0"/>
              <a:buNone/>
            </a:pPr>
            <a:br>
              <a:rPr lang="pl-PL" altLang="pl-PL" sz="1800"/>
            </a:br>
            <a:r>
              <a:rPr lang="pl-PL" altLang="pl-PL" sz="1800"/>
              <a:t>Wykaz herbicydów rekomendowanych do IP roślin rolniczych.pdf</a:t>
            </a:r>
            <a:r>
              <a:rPr lang="pl-PL" altLang="pl-PL" sz="1800" u="sng"/>
              <a:t> </a:t>
            </a:r>
            <a:r>
              <a:rPr lang="pl-PL" altLang="pl-PL" sz="1800"/>
              <a:t>(PDF)</a:t>
            </a:r>
          </a:p>
          <a:p>
            <a:pPr marL="0" indent="0">
              <a:buFont typeface="Arial" charset="0"/>
              <a:buNone/>
            </a:pPr>
            <a:br>
              <a:rPr lang="pl-PL" altLang="pl-PL" sz="1800"/>
            </a:br>
            <a:r>
              <a:rPr lang="pl-PL" altLang="pl-PL" sz="1800"/>
              <a:t>Wykaz insektycydów rekomendowanych do IP roślin rolniczych.pdf</a:t>
            </a:r>
            <a:r>
              <a:rPr lang="pl-PL" altLang="pl-PL" sz="1800" u="sng"/>
              <a:t> </a:t>
            </a:r>
            <a:r>
              <a:rPr lang="pl-PL" altLang="pl-PL" sz="1800"/>
              <a:t>(PDF)</a:t>
            </a:r>
          </a:p>
          <a:p>
            <a:pPr marL="0" indent="0">
              <a:buFont typeface="Arial" charset="0"/>
              <a:buNone/>
            </a:pPr>
            <a:br>
              <a:rPr lang="pl-PL" altLang="pl-PL" sz="1800"/>
            </a:br>
            <a:r>
              <a:rPr lang="pl-PL" altLang="pl-PL" sz="1800"/>
              <a:t>WYKAZ REGULATORÓW WZROSTU REKOMENDOWANYCH DO INTEGROWANEJ PRODUKCJI ROŚLIN ROLNICZYCH.pdf</a:t>
            </a:r>
            <a:r>
              <a:rPr lang="pl-PL" altLang="pl-PL" sz="1800" u="sng"/>
              <a:t> </a:t>
            </a:r>
            <a:r>
              <a:rPr lang="pl-PL" altLang="pl-PL" sz="1800"/>
              <a:t>(PDF)</a:t>
            </a:r>
          </a:p>
          <a:p>
            <a:endParaRPr lang="pl-PL" altLang="pl-PL" sz="2400" b="1">
              <a:solidFill>
                <a:srgbClr val="0070C0"/>
              </a:solidFill>
            </a:endParaRPr>
          </a:p>
        </p:txBody>
      </p:sp>
      <p:pic>
        <p:nvPicPr>
          <p:cNvPr id="4" name="Obraz 3" descr="Strona główna - Jednostka certyfikująca eCO2 sp. z o.o.">
            <a:extLst>
              <a:ext uri="{FF2B5EF4-FFF2-40B4-BE49-F238E27FC236}">
                <a16:creationId xmlns:a16="http://schemas.microsoft.com/office/drawing/2014/main" id="{DDAB8881-78B0-9BE6-BC25-5EDE9531811E}"/>
              </a:ext>
            </a:extLst>
          </p:cNvPr>
          <p:cNvPicPr>
            <a:picLocks noChangeAspect="1"/>
          </p:cNvPicPr>
          <p:nvPr/>
        </p:nvPicPr>
        <p:blipFill>
          <a:blip r:embed="rId3"/>
          <a:stretch>
            <a:fillRect/>
          </a:stretch>
        </p:blipFill>
        <p:spPr>
          <a:xfrm>
            <a:off x="1063429" y="5654713"/>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9B470FCC-33EA-39A9-7B04-99DC2D8205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094" y="330724"/>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58209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5FC341-486F-CAF3-C498-6D66558488C6}"/>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80853BF-4AF4-8F62-6DC1-F88DCD9F30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04A6BCA-9886-3D24-8667-55A288576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655798E-D4E6-500E-911F-F0FDE5CE3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B035BA6-8D55-1FBC-94DF-09582364C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BAC0100-0853-FED3-872D-28C4DDCB9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Strona główna - Jednostka certyfikująca eCO2 sp. z o.o.">
            <a:extLst>
              <a:ext uri="{FF2B5EF4-FFF2-40B4-BE49-F238E27FC236}">
                <a16:creationId xmlns:a16="http://schemas.microsoft.com/office/drawing/2014/main" id="{3DA9CFB1-DF6D-132B-695A-ABE51A1F3541}"/>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981C939D-19FD-FA3A-7BD4-37D13F7900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77" y="361195"/>
            <a:ext cx="860323" cy="860323"/>
          </a:xfrm>
          <a:prstGeom prst="rect">
            <a:avLst/>
          </a:prstGeom>
          <a:ln>
            <a:noFill/>
          </a:ln>
          <a:effectLst>
            <a:outerShdw blurRad="292100" dist="139700" dir="2700000" algn="tl" rotWithShape="0">
              <a:srgbClr val="333333">
                <a:alpha val="65000"/>
              </a:srgbClr>
            </a:outerShdw>
          </a:effectLst>
        </p:spPr>
      </p:pic>
      <p:sp>
        <p:nvSpPr>
          <p:cNvPr id="4" name="Tytuł 3">
            <a:extLst>
              <a:ext uri="{FF2B5EF4-FFF2-40B4-BE49-F238E27FC236}">
                <a16:creationId xmlns:a16="http://schemas.microsoft.com/office/drawing/2014/main" id="{EF6B9A74-2508-1DB9-E394-6740DEA15F19}"/>
              </a:ext>
            </a:extLst>
          </p:cNvPr>
          <p:cNvSpPr>
            <a:spLocks noGrp="1"/>
          </p:cNvSpPr>
          <p:nvPr>
            <p:ph type="title"/>
          </p:nvPr>
        </p:nvSpPr>
        <p:spPr>
          <a:xfrm>
            <a:off x="1159853" y="447990"/>
            <a:ext cx="10515600" cy="856393"/>
          </a:xfrm>
        </p:spPr>
        <p:txBody>
          <a:bodyPr/>
          <a:lstStyle/>
          <a:p>
            <a:r>
              <a:rPr lang="pl-PL" b="1">
                <a:solidFill>
                  <a:schemeClr val="bg1"/>
                </a:solidFill>
              </a:rPr>
              <a:t>WAŻNE LINKI</a:t>
            </a:r>
            <a:endParaRPr lang="pl-PL"/>
          </a:p>
        </p:txBody>
      </p:sp>
      <p:sp>
        <p:nvSpPr>
          <p:cNvPr id="8" name="Symbol zastępczy zawartości 7">
            <a:extLst>
              <a:ext uri="{FF2B5EF4-FFF2-40B4-BE49-F238E27FC236}">
                <a16:creationId xmlns:a16="http://schemas.microsoft.com/office/drawing/2014/main" id="{1A119144-6551-1BC3-BE41-57954DCB4BA4}"/>
              </a:ext>
            </a:extLst>
          </p:cNvPr>
          <p:cNvSpPr>
            <a:spLocks noGrp="1"/>
          </p:cNvSpPr>
          <p:nvPr>
            <p:ph idx="1"/>
          </p:nvPr>
        </p:nvSpPr>
        <p:spPr>
          <a:xfrm>
            <a:off x="838200" y="2037827"/>
            <a:ext cx="10515600" cy="4119844"/>
          </a:xfrm>
        </p:spPr>
        <p:txBody>
          <a:bodyPr vert="horz" lIns="91440" tIns="45720" rIns="91440" bIns="45720" rtlCol="0" anchor="t">
            <a:normAutofit/>
          </a:bodyPr>
          <a:lstStyle/>
          <a:p>
            <a:r>
              <a:rPr lang="pl-PL" sz="1800">
                <a:ea typeface="+mn-lt"/>
                <a:cs typeface="+mn-lt"/>
              </a:rPr>
              <a:t>MINISTERSTWO ROLNICTWA I ROZWOJU WSI – ŚRODKI OCHRONY ROŚLIN</a:t>
            </a:r>
          </a:p>
          <a:p>
            <a:pPr marL="0" indent="0">
              <a:buNone/>
            </a:pPr>
            <a:r>
              <a:rPr lang="pl-PL" sz="1800">
                <a:ea typeface="+mn-lt"/>
                <a:cs typeface="+mn-lt"/>
                <a:hlinkClick r:id="rId4"/>
              </a:rPr>
              <a:t>https://www.gov.pl/web/rolnictwo/wyszukiwarka-srodkow-ochrony-roslin</a:t>
            </a:r>
            <a:r>
              <a:rPr lang="pl-PL" sz="1800">
                <a:ea typeface="+mn-lt"/>
                <a:cs typeface="+mn-lt"/>
              </a:rPr>
              <a:t> </a:t>
            </a:r>
            <a:endParaRPr lang="pl-PL" sz="1800"/>
          </a:p>
          <a:p>
            <a:endParaRPr lang="pl-PL" sz="1800"/>
          </a:p>
          <a:p>
            <a:endParaRPr lang="pl-PL" sz="1800">
              <a:ea typeface="+mn-lt"/>
              <a:cs typeface="+mn-lt"/>
            </a:endParaRPr>
          </a:p>
          <a:p>
            <a:r>
              <a:rPr lang="pl-PL" sz="1800">
                <a:ea typeface="+mn-lt"/>
                <a:cs typeface="+mn-lt"/>
              </a:rPr>
              <a:t>MINISTERSTWO ROLNICTWA I ROZWOJU WSI – REJESTR ŚRODKIÓW OCHRONY ROŚLIN</a:t>
            </a:r>
          </a:p>
          <a:p>
            <a:pPr marL="0" indent="0">
              <a:buNone/>
            </a:pPr>
            <a:r>
              <a:rPr lang="pl-PL" sz="1800">
                <a:ea typeface="+mn-lt"/>
                <a:cs typeface="+mn-lt"/>
                <a:hlinkClick r:id="rId5"/>
              </a:rPr>
              <a:t>https://www.gov.pl/web/rolnictwo/rejestr-rodkow-ochrony-roslin</a:t>
            </a:r>
            <a:r>
              <a:rPr lang="pl-PL" sz="1800">
                <a:ea typeface="+mn-lt"/>
                <a:cs typeface="+mn-lt"/>
              </a:rPr>
              <a:t> </a:t>
            </a:r>
          </a:p>
          <a:p>
            <a:endParaRPr lang="pl-PL" sz="1800"/>
          </a:p>
          <a:p>
            <a:endParaRPr lang="pl-PL" sz="1800">
              <a:ea typeface="+mn-lt"/>
              <a:cs typeface="+mn-lt"/>
            </a:endParaRPr>
          </a:p>
          <a:p>
            <a:r>
              <a:rPr lang="pl-PL" sz="1800">
                <a:ea typeface="+mn-lt"/>
                <a:cs typeface="+mn-lt"/>
              </a:rPr>
              <a:t>PLATFORMA SYGNALIZACJI AGROFAGÓW</a:t>
            </a:r>
          </a:p>
          <a:p>
            <a:pPr marL="0" indent="0">
              <a:buNone/>
            </a:pPr>
            <a:r>
              <a:rPr lang="pl-PL" sz="1800">
                <a:ea typeface="+mn-lt"/>
                <a:cs typeface="+mn-lt"/>
                <a:hlinkClick r:id="rId6"/>
              </a:rPr>
              <a:t>https://www.agrofagi.com.pl/143,wykaz-srodkow-ochrony-roslin-dla-integrowanej-produkcji</a:t>
            </a:r>
            <a:r>
              <a:rPr lang="pl-PL" sz="1800">
                <a:ea typeface="+mn-lt"/>
                <a:cs typeface="+mn-lt"/>
              </a:rPr>
              <a:t> </a:t>
            </a:r>
            <a:endParaRPr lang="pl-PL" sz="1800"/>
          </a:p>
        </p:txBody>
      </p:sp>
    </p:spTree>
    <p:extLst>
      <p:ext uri="{BB962C8B-B14F-4D97-AF65-F5344CB8AC3E}">
        <p14:creationId xmlns:p14="http://schemas.microsoft.com/office/powerpoint/2010/main" val="25240049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D0500E-2B20-13C9-E314-5AB17D21FC1C}"/>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1E0D20C-E4DB-2F3F-8261-73FF5DE5E3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A5D40EC-749B-1AB9-5908-DBDE6E994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81E03AF-0DF2-CB3D-0896-576D163CC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4748A16-1B4D-DD90-66A1-932F9CE62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84104CD-6A8A-07B5-C84D-C04C36D76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Strona główna - Jednostka certyfikująca eCO2 sp. z o.o.">
            <a:extLst>
              <a:ext uri="{FF2B5EF4-FFF2-40B4-BE49-F238E27FC236}">
                <a16:creationId xmlns:a16="http://schemas.microsoft.com/office/drawing/2014/main" id="{A6C8BC09-0B2D-F035-0496-589B53B53611}"/>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F4A684BF-4E66-044E-6223-3BD0042C8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77" y="361195"/>
            <a:ext cx="860323" cy="860323"/>
          </a:xfrm>
          <a:prstGeom prst="rect">
            <a:avLst/>
          </a:prstGeom>
          <a:ln>
            <a:noFill/>
          </a:ln>
          <a:effectLst>
            <a:outerShdw blurRad="292100" dist="139700" dir="2700000" algn="tl" rotWithShape="0">
              <a:srgbClr val="333333">
                <a:alpha val="65000"/>
              </a:srgbClr>
            </a:outerShdw>
          </a:effectLst>
        </p:spPr>
      </p:pic>
      <p:sp>
        <p:nvSpPr>
          <p:cNvPr id="4" name="Tytuł 3">
            <a:extLst>
              <a:ext uri="{FF2B5EF4-FFF2-40B4-BE49-F238E27FC236}">
                <a16:creationId xmlns:a16="http://schemas.microsoft.com/office/drawing/2014/main" id="{C0025F98-0C2A-806B-DFB8-7D21175F07D2}"/>
              </a:ext>
            </a:extLst>
          </p:cNvPr>
          <p:cNvSpPr>
            <a:spLocks noGrp="1"/>
          </p:cNvSpPr>
          <p:nvPr>
            <p:ph type="title"/>
          </p:nvPr>
        </p:nvSpPr>
        <p:spPr>
          <a:xfrm>
            <a:off x="1159853" y="447990"/>
            <a:ext cx="10515600" cy="856393"/>
          </a:xfrm>
        </p:spPr>
        <p:txBody>
          <a:bodyPr/>
          <a:lstStyle/>
          <a:p>
            <a:r>
              <a:rPr lang="pl-PL" b="1">
                <a:solidFill>
                  <a:schemeClr val="bg1"/>
                </a:solidFill>
              </a:rPr>
              <a:t>NIKITA 562,5 WG</a:t>
            </a:r>
            <a:endParaRPr lang="pl-PL"/>
          </a:p>
        </p:txBody>
      </p:sp>
      <p:pic>
        <p:nvPicPr>
          <p:cNvPr id="9" name="Obraz 8" descr="Obraz zawierający tekst, zrzut ekranu, Czcionka, dokument&#10;&#10;Opis wygenerowany automatycznie">
            <a:extLst>
              <a:ext uri="{FF2B5EF4-FFF2-40B4-BE49-F238E27FC236}">
                <a16:creationId xmlns:a16="http://schemas.microsoft.com/office/drawing/2014/main" id="{B6F840AA-A681-B192-5B44-948AA6481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688" y="1664260"/>
            <a:ext cx="3464698" cy="5126911"/>
          </a:xfrm>
          <a:prstGeom prst="rect">
            <a:avLst/>
          </a:prstGeom>
          <a:ln w="28575">
            <a:solidFill>
              <a:schemeClr val="tx1"/>
            </a:solidFill>
          </a:ln>
          <a:effectLst>
            <a:outerShdw blurRad="292100" dist="139700" dir="2700000" algn="tl" rotWithShape="0">
              <a:srgbClr val="333333">
                <a:alpha val="65000"/>
              </a:srgbClr>
            </a:outerShdw>
          </a:effectLst>
        </p:spPr>
      </p:pic>
      <p:pic>
        <p:nvPicPr>
          <p:cNvPr id="11" name="Obraz 10">
            <a:extLst>
              <a:ext uri="{FF2B5EF4-FFF2-40B4-BE49-F238E27FC236}">
                <a16:creationId xmlns:a16="http://schemas.microsoft.com/office/drawing/2014/main" id="{7A138717-DE14-F9CA-9F89-57F857F066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3813" y="1658631"/>
            <a:ext cx="3702972" cy="5124787"/>
          </a:xfrm>
          <a:prstGeom prst="rect">
            <a:avLst/>
          </a:prstGeom>
          <a:ln w="285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3453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604422" y="278535"/>
            <a:ext cx="5658988" cy="1033669"/>
          </a:xfrm>
        </p:spPr>
        <p:txBody>
          <a:bodyPr>
            <a:normAutofit/>
          </a:bodyPr>
          <a:lstStyle/>
          <a:p>
            <a:pPr>
              <a:defRPr/>
            </a:pPr>
            <a:r>
              <a:rPr lang="pl-PL" sz="3200" b="1">
                <a:solidFill>
                  <a:srgbClr val="FFFFFF"/>
                </a:solidFill>
                <a:effectLst/>
              </a:rPr>
              <a:t>CZY WARTO PRZYSTĄPIĆ DO SYSTEMU?</a:t>
            </a:r>
            <a:endParaRPr lang="pl-PL" sz="3200">
              <a:solidFill>
                <a:srgbClr val="FFFFFF"/>
              </a:solidFill>
            </a:endParaRPr>
          </a:p>
        </p:txBody>
      </p:sp>
      <p:pic>
        <p:nvPicPr>
          <p:cNvPr id="5" name="Obraz 4"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9030636" y="213264"/>
            <a:ext cx="2246027" cy="1164212"/>
          </a:xfrm>
          <a:prstGeom prst="rect">
            <a:avLst/>
          </a:prstGeom>
        </p:spPr>
      </p:pic>
      <p:sp>
        <p:nvSpPr>
          <p:cNvPr id="4" name="pole tekstowe 3">
            <a:extLst>
              <a:ext uri="{FF2B5EF4-FFF2-40B4-BE49-F238E27FC236}">
                <a16:creationId xmlns:a16="http://schemas.microsoft.com/office/drawing/2014/main" id="{2B6C0564-FC32-562D-6B45-503D6F009F04}"/>
              </a:ext>
            </a:extLst>
          </p:cNvPr>
          <p:cNvSpPr txBox="1"/>
          <p:nvPr/>
        </p:nvSpPr>
        <p:spPr>
          <a:xfrm>
            <a:off x="744302" y="1831249"/>
            <a:ext cx="11389785" cy="461665"/>
          </a:xfrm>
          <a:prstGeom prst="rect">
            <a:avLst/>
          </a:prstGeom>
          <a:noFill/>
        </p:spPr>
        <p:txBody>
          <a:bodyPr wrap="square" rtlCol="0">
            <a:spAutoFit/>
          </a:bodyPr>
          <a:lstStyle/>
          <a:p>
            <a:r>
              <a:rPr lang="pl-PL" sz="2400" b="1" u="sng"/>
              <a:t>Uczestnictwo w systemie IPR pozwala na uzyskanie wielu korzyści tj.:</a:t>
            </a:r>
          </a:p>
        </p:txBody>
      </p:sp>
      <p:pic>
        <p:nvPicPr>
          <p:cNvPr id="7" name="Obraz 6" descr="Obraz zawierający clipart, Grafika, rysowanie, kreatywność&#10;&#10;Opis wygenerowany automatycznie">
            <a:extLst>
              <a:ext uri="{FF2B5EF4-FFF2-40B4-BE49-F238E27FC236}">
                <a16:creationId xmlns:a16="http://schemas.microsoft.com/office/drawing/2014/main" id="{03040FCE-2A59-6289-234A-600A593F9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397" y="233817"/>
            <a:ext cx="1081628" cy="1081628"/>
          </a:xfrm>
          <a:prstGeom prst="rect">
            <a:avLst/>
          </a:prstGeom>
        </p:spPr>
      </p:pic>
      <p:sp>
        <p:nvSpPr>
          <p:cNvPr id="9" name="Symbol zastępczy zawartości 8">
            <a:extLst>
              <a:ext uri="{FF2B5EF4-FFF2-40B4-BE49-F238E27FC236}">
                <a16:creationId xmlns:a16="http://schemas.microsoft.com/office/drawing/2014/main" id="{3AD57B3D-3435-2E4E-B110-8EA671D182D6}"/>
              </a:ext>
            </a:extLst>
          </p:cNvPr>
          <p:cNvSpPr>
            <a:spLocks noGrp="1"/>
          </p:cNvSpPr>
          <p:nvPr>
            <p:ph idx="1"/>
          </p:nvPr>
        </p:nvSpPr>
        <p:spPr>
          <a:xfrm>
            <a:off x="744302" y="2526731"/>
            <a:ext cx="11073229" cy="3950422"/>
          </a:xfrm>
        </p:spPr>
        <p:txBody>
          <a:bodyPr>
            <a:normAutofit lnSpcReduction="10000"/>
          </a:bodyPr>
          <a:lstStyle/>
          <a:p>
            <a:pPr lvl="0" algn="just">
              <a:buFont typeface="Wingdings" panose="05000000000000000000" pitchFamily="2" charset="2"/>
              <a:buChar char="ü"/>
            </a:pPr>
            <a:r>
              <a:rPr lang="pl-PL" sz="2400"/>
              <a:t>otrzymanie plonów rolnych o wysokich wartościach sensorycznych, odżywczych </a:t>
            </a:r>
            <a:br>
              <a:rPr lang="pl-PL" sz="2400"/>
            </a:br>
            <a:r>
              <a:rPr lang="pl-PL" sz="2400"/>
              <a:t>i biologicznych, a jednocześnie bezpiecznych dla zdrowia człowieka,</a:t>
            </a:r>
          </a:p>
          <a:p>
            <a:pPr lvl="0" algn="just">
              <a:buFont typeface="Wingdings" panose="05000000000000000000" pitchFamily="2" charset="2"/>
              <a:buChar char="ü"/>
            </a:pPr>
            <a:r>
              <a:rPr lang="pl-PL" sz="2400"/>
              <a:t>sprzedaż żywności wysokiej jakości, opatrzonej certyfikatem oraz zastrzeżonym znakiem IP,</a:t>
            </a:r>
          </a:p>
          <a:p>
            <a:pPr lvl="0" algn="just">
              <a:buFont typeface="Wingdings" panose="05000000000000000000" pitchFamily="2" charset="2"/>
              <a:buChar char="ü"/>
            </a:pPr>
            <a:r>
              <a:rPr lang="pl-PL" sz="2400"/>
              <a:t>pozytywny wpływ na środowisko, dzięki stosowaniu zrównoważonych praktyk rolniczych,</a:t>
            </a:r>
          </a:p>
          <a:p>
            <a:pPr lvl="0" algn="just">
              <a:buFont typeface="Wingdings" panose="05000000000000000000" pitchFamily="2" charset="2"/>
              <a:buChar char="ü"/>
            </a:pPr>
            <a:r>
              <a:rPr lang="pl-PL" sz="2400" b="1">
                <a:solidFill>
                  <a:schemeClr val="accent3">
                    <a:lumMod val="75000"/>
                  </a:schemeClr>
                </a:solidFill>
              </a:rPr>
              <a:t>możliwość otrzymania przez rolnika płatności w ramach </a:t>
            </a:r>
            <a:r>
              <a:rPr lang="pl-PL" sz="2400" b="1" err="1">
                <a:solidFill>
                  <a:schemeClr val="accent3">
                    <a:lumMod val="75000"/>
                  </a:schemeClr>
                </a:solidFill>
              </a:rPr>
              <a:t>ekoschematu</a:t>
            </a:r>
            <a:r>
              <a:rPr lang="pl-PL" sz="2400" b="1">
                <a:solidFill>
                  <a:schemeClr val="accent3">
                    <a:lumMod val="75000"/>
                  </a:schemeClr>
                </a:solidFill>
              </a:rPr>
              <a:t> </a:t>
            </a:r>
            <a:r>
              <a:rPr lang="pl-PL" sz="2400"/>
              <a:t>zgodnie z przepisami art. 30 ustawy z dnia 8 lutego 2023 r. o Planie Strategicznym dla Wspólnej Polityki Rolnej na lata 2023-2027 (Dz. U. z 2023 r. poz. 412 z </a:t>
            </a:r>
            <a:r>
              <a:rPr lang="pl-PL" sz="2400" err="1"/>
              <a:t>późn</a:t>
            </a:r>
            <a:r>
              <a:rPr lang="pl-PL" sz="2400"/>
              <a:t>. zm.) [</a:t>
            </a:r>
            <a:r>
              <a:rPr lang="pl-PL" sz="2400">
                <a:hlinkClick r:id="rId4"/>
              </a:rPr>
              <a:t>https://www.gov.pl/web/rolnictwo/integrowana-produkcja-roslin</a:t>
            </a:r>
            <a:r>
              <a:rPr lang="pl-PL" sz="2400"/>
              <a:t>].</a:t>
            </a:r>
          </a:p>
        </p:txBody>
      </p:sp>
    </p:spTree>
    <p:extLst>
      <p:ext uri="{BB962C8B-B14F-4D97-AF65-F5344CB8AC3E}">
        <p14:creationId xmlns:p14="http://schemas.microsoft.com/office/powerpoint/2010/main" val="7569599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F1C297-2E47-41CD-F5AB-29EF3D775553}"/>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7DB7069-AB3B-EE54-FF4F-1C4C2CDA7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4B45C40-A17E-DBE2-656D-D018312C5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C91F294-5FA8-62DF-C40A-FAFF390B6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CFDC34D-F673-03E1-2AF5-8BDB38076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5088045-7DDE-46C1-1E89-AA34B7909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Strona główna - Jednostka certyfikująca eCO2 sp. z o.o.">
            <a:extLst>
              <a:ext uri="{FF2B5EF4-FFF2-40B4-BE49-F238E27FC236}">
                <a16:creationId xmlns:a16="http://schemas.microsoft.com/office/drawing/2014/main" id="{4BD4FB46-05DE-78FE-637D-0887B2B7FB6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A477EF41-5D67-E606-4137-187970753B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77" y="361195"/>
            <a:ext cx="860323" cy="860323"/>
          </a:xfrm>
          <a:prstGeom prst="rect">
            <a:avLst/>
          </a:prstGeom>
          <a:ln>
            <a:noFill/>
          </a:ln>
          <a:effectLst>
            <a:outerShdw blurRad="292100" dist="139700" dir="2700000" algn="tl" rotWithShape="0">
              <a:srgbClr val="333333">
                <a:alpha val="65000"/>
              </a:srgbClr>
            </a:outerShdw>
          </a:effectLst>
        </p:spPr>
      </p:pic>
      <p:sp>
        <p:nvSpPr>
          <p:cNvPr id="4" name="Tytuł 3">
            <a:extLst>
              <a:ext uri="{FF2B5EF4-FFF2-40B4-BE49-F238E27FC236}">
                <a16:creationId xmlns:a16="http://schemas.microsoft.com/office/drawing/2014/main" id="{6DDA36E8-B278-B249-5F59-9E3F0D2EFA20}"/>
              </a:ext>
            </a:extLst>
          </p:cNvPr>
          <p:cNvSpPr>
            <a:spLocks noGrp="1"/>
          </p:cNvSpPr>
          <p:nvPr>
            <p:ph type="title"/>
          </p:nvPr>
        </p:nvSpPr>
        <p:spPr>
          <a:xfrm>
            <a:off x="1159853" y="447990"/>
            <a:ext cx="10515600" cy="856393"/>
          </a:xfrm>
        </p:spPr>
        <p:txBody>
          <a:bodyPr/>
          <a:lstStyle/>
          <a:p>
            <a:r>
              <a:rPr lang="pl-PL" b="1">
                <a:solidFill>
                  <a:schemeClr val="bg1"/>
                </a:solidFill>
              </a:rPr>
              <a:t>NIKITA 562,5 WG</a:t>
            </a:r>
            <a:endParaRPr lang="pl-PL"/>
          </a:p>
        </p:txBody>
      </p:sp>
      <p:pic>
        <p:nvPicPr>
          <p:cNvPr id="2" name="Obraz 1" descr="Obraz zawierający tekst, papier, Czcionka, list&#10;&#10;Opis wygenerowany automatycznie">
            <a:extLst>
              <a:ext uri="{FF2B5EF4-FFF2-40B4-BE49-F238E27FC236}">
                <a16:creationId xmlns:a16="http://schemas.microsoft.com/office/drawing/2014/main" id="{2402C847-E995-861C-FABE-10B66883A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8187" y="1635337"/>
            <a:ext cx="3575945" cy="5184755"/>
          </a:xfrm>
          <a:prstGeom prst="rect">
            <a:avLst/>
          </a:prstGeom>
          <a:ln w="28575">
            <a:solidFill>
              <a:schemeClr val="tx1"/>
            </a:solidFill>
          </a:ln>
          <a:effectLst>
            <a:outerShdw blurRad="292100" dist="139700" dir="2700000" algn="tl" rotWithShape="0">
              <a:srgbClr val="333333">
                <a:alpha val="65000"/>
              </a:srgbClr>
            </a:outerShdw>
          </a:effectLst>
        </p:spPr>
      </p:pic>
      <p:pic>
        <p:nvPicPr>
          <p:cNvPr id="3" name="Obraz 2" descr="Obraz zawierający tekst, zrzut ekranu, Czcionka, numer&#10;&#10;Opis wygenerowany automatycznie">
            <a:extLst>
              <a:ext uri="{FF2B5EF4-FFF2-40B4-BE49-F238E27FC236}">
                <a16:creationId xmlns:a16="http://schemas.microsoft.com/office/drawing/2014/main" id="{BA63A0BC-E7F4-161F-044D-709ABCC4A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746" y="1665322"/>
            <a:ext cx="3418904" cy="5124787"/>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Obraz 7" descr="Obraz zawierający tekst, Czcionka, zrzut ekranu, papier&#10;&#10;Opis wygenerowany automatycznie">
            <a:extLst>
              <a:ext uri="{FF2B5EF4-FFF2-40B4-BE49-F238E27FC236}">
                <a16:creationId xmlns:a16="http://schemas.microsoft.com/office/drawing/2014/main" id="{634340C3-8F5C-8977-CD99-94D1245F4D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4669" y="1665322"/>
            <a:ext cx="3437955" cy="5178420"/>
          </a:xfrm>
          <a:prstGeom prst="rect">
            <a:avLst/>
          </a:prstGeom>
          <a:ln w="285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47007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A2FB61-D01A-7E45-D927-35E7B4E36491}"/>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AF73BC-5630-8128-D73D-6B4A53E16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D11A716-EE7E-0447-3D36-E67D1FB6E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EE1D9C4-90CC-3AA8-ABD8-BD12684B7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B2F1F98-09A0-15EC-67C2-CB9C52F04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A721A34-AA03-E40B-3CDD-CC4C40446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Strona główna - Jednostka certyfikująca eCO2 sp. z o.o.">
            <a:extLst>
              <a:ext uri="{FF2B5EF4-FFF2-40B4-BE49-F238E27FC236}">
                <a16:creationId xmlns:a16="http://schemas.microsoft.com/office/drawing/2014/main" id="{1C591880-E674-FAEF-0EE8-900FE590DF89}"/>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3E3A9E10-3559-1D2E-08D3-0F0EC0BCA2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77" y="361195"/>
            <a:ext cx="860323" cy="860323"/>
          </a:xfrm>
          <a:prstGeom prst="rect">
            <a:avLst/>
          </a:prstGeom>
          <a:ln>
            <a:noFill/>
          </a:ln>
          <a:effectLst>
            <a:outerShdw blurRad="292100" dist="139700" dir="2700000" algn="tl" rotWithShape="0">
              <a:srgbClr val="333333">
                <a:alpha val="65000"/>
              </a:srgbClr>
            </a:outerShdw>
          </a:effectLst>
        </p:spPr>
      </p:pic>
      <p:sp>
        <p:nvSpPr>
          <p:cNvPr id="4" name="Tytuł 3">
            <a:extLst>
              <a:ext uri="{FF2B5EF4-FFF2-40B4-BE49-F238E27FC236}">
                <a16:creationId xmlns:a16="http://schemas.microsoft.com/office/drawing/2014/main" id="{B85C9F53-CFB6-B2D0-14CD-E7646457C2A5}"/>
              </a:ext>
            </a:extLst>
          </p:cNvPr>
          <p:cNvSpPr>
            <a:spLocks noGrp="1"/>
          </p:cNvSpPr>
          <p:nvPr>
            <p:ph type="title"/>
          </p:nvPr>
        </p:nvSpPr>
        <p:spPr>
          <a:xfrm>
            <a:off x="1159853" y="447990"/>
            <a:ext cx="10515600" cy="856393"/>
          </a:xfrm>
        </p:spPr>
        <p:txBody>
          <a:bodyPr/>
          <a:lstStyle/>
          <a:p>
            <a:r>
              <a:rPr lang="pl-PL" b="1">
                <a:solidFill>
                  <a:schemeClr val="bg1"/>
                </a:solidFill>
              </a:rPr>
              <a:t>NIKITA 562,5 WG</a:t>
            </a:r>
            <a:endParaRPr lang="pl-PL"/>
          </a:p>
        </p:txBody>
      </p:sp>
      <p:pic>
        <p:nvPicPr>
          <p:cNvPr id="9" name="Obraz 8" descr="Obraz zawierający tekst, zrzut ekranu, Czcionka, dokument&#10;&#10;Opis wygenerowany automatycznie">
            <a:extLst>
              <a:ext uri="{FF2B5EF4-FFF2-40B4-BE49-F238E27FC236}">
                <a16:creationId xmlns:a16="http://schemas.microsoft.com/office/drawing/2014/main" id="{AF33B793-4E2E-D7DA-78B3-F17A83D2E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4224" y="1672044"/>
            <a:ext cx="3369839" cy="5097962"/>
          </a:xfrm>
          <a:prstGeom prst="rect">
            <a:avLst/>
          </a:prstGeom>
          <a:ln w="28575">
            <a:solidFill>
              <a:schemeClr val="tx1"/>
            </a:solidFill>
          </a:ln>
          <a:effectLst>
            <a:outerShdw blurRad="292100" dist="139700" dir="2700000" algn="tl" rotWithShape="0">
              <a:srgbClr val="333333">
                <a:alpha val="65000"/>
              </a:srgbClr>
            </a:outerShdw>
          </a:effectLst>
        </p:spPr>
      </p:pic>
      <p:pic>
        <p:nvPicPr>
          <p:cNvPr id="11" name="Obraz 10" descr="Obraz zawierający tekst, zrzut ekranu, dokument, Czcionka&#10;&#10;Opis wygenerowany automatycznie">
            <a:extLst>
              <a:ext uri="{FF2B5EF4-FFF2-40B4-BE49-F238E27FC236}">
                <a16:creationId xmlns:a16="http://schemas.microsoft.com/office/drawing/2014/main" id="{DC410850-5996-C7BF-B7F0-872BF2CC69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1718902"/>
            <a:ext cx="4639322" cy="4839375"/>
          </a:xfrm>
          <a:prstGeom prst="rect">
            <a:avLst/>
          </a:prstGeom>
          <a:ln w="285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91786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48C820-B859-7ADF-14E5-C00363CF593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752606B-C644-FAC9-C707-47D4B27E5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F92E18-77CD-1C55-253B-6F44DAD98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9B98527-6F1E-D913-BE67-F40E80CA7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073DF3-1C64-7067-601F-4A8F52098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779ED95-642B-74CA-FA74-CF0A34A19E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2C509A8C-59BB-5A7D-C49E-B754F72455A6}"/>
              </a:ext>
            </a:extLst>
          </p:cNvPr>
          <p:cNvPicPr>
            <a:picLocks noChangeAspect="1"/>
          </p:cNvPicPr>
          <p:nvPr/>
        </p:nvPicPr>
        <p:blipFill>
          <a:blip r:embed="rId2"/>
          <a:stretch>
            <a:fillRect/>
          </a:stretch>
        </p:blipFill>
        <p:spPr>
          <a:xfrm>
            <a:off x="975948" y="4899293"/>
            <a:ext cx="2086705" cy="1081628"/>
          </a:xfrm>
          <a:prstGeom prst="rect">
            <a:avLst/>
          </a:prstGeom>
        </p:spPr>
      </p:pic>
      <p:pic>
        <p:nvPicPr>
          <p:cNvPr id="3" name="Obraz 2" descr="Obraz zawierający clipart, Grafika, rysowanie, kreatywność&#10;&#10;Opis wygenerowany automatycznie">
            <a:extLst>
              <a:ext uri="{FF2B5EF4-FFF2-40B4-BE49-F238E27FC236}">
                <a16:creationId xmlns:a16="http://schemas.microsoft.com/office/drawing/2014/main" id="{4F5BCC99-809C-32F9-6CDE-A30BD5D6D4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sp>
        <p:nvSpPr>
          <p:cNvPr id="7" name="Tytuł 6">
            <a:extLst>
              <a:ext uri="{FF2B5EF4-FFF2-40B4-BE49-F238E27FC236}">
                <a16:creationId xmlns:a16="http://schemas.microsoft.com/office/drawing/2014/main" id="{15AD27D1-DC59-C6E3-0A67-32D223EB192D}"/>
              </a:ext>
            </a:extLst>
          </p:cNvPr>
          <p:cNvSpPr>
            <a:spLocks noGrp="1"/>
          </p:cNvSpPr>
          <p:nvPr>
            <p:ph type="title"/>
          </p:nvPr>
        </p:nvSpPr>
        <p:spPr>
          <a:xfrm>
            <a:off x="838199" y="1900973"/>
            <a:ext cx="10220292" cy="1325563"/>
          </a:xfrm>
        </p:spPr>
        <p:txBody>
          <a:bodyPr>
            <a:normAutofit fontScale="90000"/>
          </a:bodyPr>
          <a:lstStyle/>
          <a:p>
            <a:pPr algn="ctr"/>
            <a:r>
              <a:rPr lang="pl-PL" b="1"/>
              <a:t>Prawidłowe prowadzenie dokumentacji na przykładzie:                                                                                   „Metodyki Integrowanej Produkcji Kukurydzy”</a:t>
            </a:r>
            <a:br>
              <a:rPr lang="pl-PL"/>
            </a:br>
            <a:endParaRPr lang="pl-PL"/>
          </a:p>
        </p:txBody>
      </p:sp>
    </p:spTree>
    <p:extLst>
      <p:ext uri="{BB962C8B-B14F-4D97-AF65-F5344CB8AC3E}">
        <p14:creationId xmlns:p14="http://schemas.microsoft.com/office/powerpoint/2010/main" val="18403354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BEF5A4-E35E-185C-E86C-8E2962A23A65}"/>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F34B1A7-CAB4-BD6E-71EB-04807A0E9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E2D24FE-BBEA-DE60-4CDE-F883378A5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2735321-E24D-D4B2-B9ED-3BFC9994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FD46F83-169B-0872-72E8-F26C3E92E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3AC4260-9562-A661-A513-BC5FBD182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Strona główna - Jednostka certyfikująca eCO2 sp. z o.o.">
            <a:extLst>
              <a:ext uri="{FF2B5EF4-FFF2-40B4-BE49-F238E27FC236}">
                <a16:creationId xmlns:a16="http://schemas.microsoft.com/office/drawing/2014/main" id="{C43600B6-A37C-F229-1098-ABA624E8CEDA}"/>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75D19C2C-3594-98B3-AEBE-ACAD611277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77" y="361195"/>
            <a:ext cx="860323" cy="860323"/>
          </a:xfrm>
          <a:prstGeom prst="rect">
            <a:avLst/>
          </a:prstGeom>
          <a:ln>
            <a:noFill/>
          </a:ln>
          <a:effectLst>
            <a:outerShdw blurRad="292100" dist="139700" dir="2700000" algn="tl" rotWithShape="0">
              <a:srgbClr val="333333">
                <a:alpha val="65000"/>
              </a:srgbClr>
            </a:outerShdw>
          </a:effectLst>
        </p:spPr>
      </p:pic>
      <p:sp>
        <p:nvSpPr>
          <p:cNvPr id="4" name="Tytuł 3">
            <a:extLst>
              <a:ext uri="{FF2B5EF4-FFF2-40B4-BE49-F238E27FC236}">
                <a16:creationId xmlns:a16="http://schemas.microsoft.com/office/drawing/2014/main" id="{467BB908-249D-9F68-D753-2F748DD2115A}"/>
              </a:ext>
            </a:extLst>
          </p:cNvPr>
          <p:cNvSpPr>
            <a:spLocks noGrp="1"/>
          </p:cNvSpPr>
          <p:nvPr>
            <p:ph type="title"/>
          </p:nvPr>
        </p:nvSpPr>
        <p:spPr>
          <a:xfrm>
            <a:off x="1129677" y="400007"/>
            <a:ext cx="6573358" cy="856393"/>
          </a:xfrm>
        </p:spPr>
        <p:txBody>
          <a:bodyPr>
            <a:noAutofit/>
          </a:bodyPr>
          <a:lstStyle/>
          <a:p>
            <a:r>
              <a:rPr lang="pl-PL" sz="2000" b="1">
                <a:solidFill>
                  <a:schemeClr val="bg1"/>
                </a:solidFill>
              </a:rPr>
              <a:t>LISTA OBLIGATORYJNYCH CZYNNOŚCI I ZABIEGÓW </a:t>
            </a:r>
            <a:br>
              <a:rPr lang="pl-PL" sz="2000" b="1">
                <a:solidFill>
                  <a:schemeClr val="bg1"/>
                </a:solidFill>
              </a:rPr>
            </a:br>
            <a:r>
              <a:rPr lang="pl-PL" sz="2000" b="1">
                <a:solidFill>
                  <a:schemeClr val="bg1"/>
                </a:solidFill>
              </a:rPr>
              <a:t>W INTEGROWANEJ PRODUKCJI (IP) KUKURYDZY – ZGODNOŚĆ 100%:​ </a:t>
            </a:r>
          </a:p>
        </p:txBody>
      </p:sp>
      <p:pic>
        <p:nvPicPr>
          <p:cNvPr id="3" name="Obraz 2" descr="Obraz zawierający tekst, zrzut ekranu, numer, Czcionka&#10;&#10;Opis wygenerowany automatycznie">
            <a:extLst>
              <a:ext uri="{FF2B5EF4-FFF2-40B4-BE49-F238E27FC236}">
                <a16:creationId xmlns:a16="http://schemas.microsoft.com/office/drawing/2014/main" id="{267A0981-883C-E9F9-72C1-21114637D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470" y="1723996"/>
            <a:ext cx="4245438" cy="5007439"/>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Obraz 8" descr="Obraz zawierający tekst, zrzut ekranu, Czcionka, numer&#10;&#10;Opis wygenerowany automatycznie">
            <a:extLst>
              <a:ext uri="{FF2B5EF4-FFF2-40B4-BE49-F238E27FC236}">
                <a16:creationId xmlns:a16="http://schemas.microsoft.com/office/drawing/2014/main" id="{F33D1068-1B77-4A10-B365-DB526F1B5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686" y="2797725"/>
            <a:ext cx="5982535" cy="2534004"/>
          </a:xfrm>
          <a:prstGeom prst="rect">
            <a:avLst/>
          </a:prstGeom>
          <a:ln w="285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95789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60BC3A-8E07-69C7-2397-57BB33FCB340}"/>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FFD746E-B999-8352-D890-F08287A6F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A3EC8BD-99BA-D801-17B0-1356DAF64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B46275C-A3E0-204D-6A3C-235A8B9FA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B2DA6FB-8CAD-8739-17BE-7D7B5F6F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EA6AA13-1FA3-5EA4-7016-8ACC9FE57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Strona główna - Jednostka certyfikująca eCO2 sp. z o.o.">
            <a:extLst>
              <a:ext uri="{FF2B5EF4-FFF2-40B4-BE49-F238E27FC236}">
                <a16:creationId xmlns:a16="http://schemas.microsoft.com/office/drawing/2014/main" id="{332F72BA-5A59-89DF-19DF-08296078F84D}"/>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4A135CAE-DB8D-8F8A-08C9-2AA4254C4C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77" y="361195"/>
            <a:ext cx="860323" cy="860323"/>
          </a:xfrm>
          <a:prstGeom prst="rect">
            <a:avLst/>
          </a:prstGeom>
          <a:ln>
            <a:noFill/>
          </a:ln>
          <a:effectLst>
            <a:outerShdw blurRad="292100" dist="139700" dir="2700000" algn="tl" rotWithShape="0">
              <a:srgbClr val="333333">
                <a:alpha val="65000"/>
              </a:srgbClr>
            </a:outerShdw>
          </a:effectLst>
        </p:spPr>
      </p:pic>
      <p:sp>
        <p:nvSpPr>
          <p:cNvPr id="4" name="Tytuł 3">
            <a:extLst>
              <a:ext uri="{FF2B5EF4-FFF2-40B4-BE49-F238E27FC236}">
                <a16:creationId xmlns:a16="http://schemas.microsoft.com/office/drawing/2014/main" id="{3F846AC6-E8E2-1ED0-37BA-09B29073C507}"/>
              </a:ext>
            </a:extLst>
          </p:cNvPr>
          <p:cNvSpPr>
            <a:spLocks noGrp="1"/>
          </p:cNvSpPr>
          <p:nvPr>
            <p:ph type="title"/>
          </p:nvPr>
        </p:nvSpPr>
        <p:spPr>
          <a:xfrm>
            <a:off x="1129677" y="400007"/>
            <a:ext cx="6573358" cy="856393"/>
          </a:xfrm>
        </p:spPr>
        <p:txBody>
          <a:bodyPr>
            <a:noAutofit/>
          </a:bodyPr>
          <a:lstStyle/>
          <a:p>
            <a:r>
              <a:rPr lang="pl-PL" sz="2000" b="1">
                <a:solidFill>
                  <a:schemeClr val="bg1"/>
                </a:solidFill>
              </a:rPr>
              <a:t>LISTA KONTROLNA DLA UPRAW ROLNICZYCH OBLIGATORYJNE WYMAGANIA IPR – ZGODNOŚĆ 100%:​ </a:t>
            </a:r>
          </a:p>
        </p:txBody>
      </p:sp>
      <p:pic>
        <p:nvPicPr>
          <p:cNvPr id="5" name="Obraz 4" descr="Obraz zawierający tekst, zrzut ekranu, numer, Czcionka&#10;&#10;Opis wygenerowany automatycznie">
            <a:extLst>
              <a:ext uri="{FF2B5EF4-FFF2-40B4-BE49-F238E27FC236}">
                <a16:creationId xmlns:a16="http://schemas.microsoft.com/office/drawing/2014/main" id="{8CD895EF-F128-27DE-17EA-8042117A3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44" y="1719323"/>
            <a:ext cx="4426159" cy="3982133"/>
          </a:xfrm>
          <a:prstGeom prst="rect">
            <a:avLst/>
          </a:prstGeom>
          <a:ln w="38100">
            <a:solidFill>
              <a:schemeClr val="tx1"/>
            </a:solidFill>
          </a:ln>
          <a:effectLst>
            <a:outerShdw blurRad="292100" dist="139700" dir="2700000" algn="tl" rotWithShape="0">
              <a:srgbClr val="333333">
                <a:alpha val="65000"/>
              </a:srgbClr>
            </a:outerShdw>
          </a:effectLst>
        </p:spPr>
      </p:pic>
      <p:pic>
        <p:nvPicPr>
          <p:cNvPr id="10" name="Obraz 9" descr="Obraz zawierający tekst, Czcionka, zrzut ekranu, linia&#10;&#10;Opis wygenerowany automatycznie">
            <a:extLst>
              <a:ext uri="{FF2B5EF4-FFF2-40B4-BE49-F238E27FC236}">
                <a16:creationId xmlns:a16="http://schemas.microsoft.com/office/drawing/2014/main" id="{09FB7A8F-A842-F80A-CF39-1C2C78FF88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785" y="5727248"/>
            <a:ext cx="4426718" cy="769557"/>
          </a:xfrm>
          <a:prstGeom prst="rect">
            <a:avLst/>
          </a:prstGeom>
          <a:ln w="28575">
            <a:solidFill>
              <a:schemeClr val="tx1"/>
            </a:solidFill>
          </a:ln>
          <a:effectLst>
            <a:outerShdw blurRad="292100" dist="139700" dir="2700000" algn="tl" rotWithShape="0">
              <a:srgbClr val="333333">
                <a:alpha val="65000"/>
              </a:srgbClr>
            </a:outerShdw>
          </a:effectLst>
        </p:spPr>
      </p:pic>
      <p:pic>
        <p:nvPicPr>
          <p:cNvPr id="12" name="Obraz 11" descr="Obraz zawierający tekst, zrzut ekranu, numer, Równolegle&#10;&#10;Opis wygenerowany automatycznie">
            <a:extLst>
              <a:ext uri="{FF2B5EF4-FFF2-40B4-BE49-F238E27FC236}">
                <a16:creationId xmlns:a16="http://schemas.microsoft.com/office/drawing/2014/main" id="{5021DE82-7126-2A9D-2C98-882C430CE4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2544" y="1715534"/>
            <a:ext cx="3666175" cy="4870522"/>
          </a:xfrm>
          <a:prstGeom prst="rect">
            <a:avLst/>
          </a:prstGeom>
          <a:ln w="28575">
            <a:solidFill>
              <a:schemeClr val="tx1"/>
            </a:solidFill>
          </a:ln>
          <a:effectLst>
            <a:outerShdw blurRad="292100" dist="139700" dir="2700000" algn="tl" rotWithShape="0">
              <a:srgbClr val="333333">
                <a:alpha val="65000"/>
              </a:srgbClr>
            </a:outerShdw>
          </a:effectLst>
        </p:spPr>
      </p:pic>
      <p:pic>
        <p:nvPicPr>
          <p:cNvPr id="16" name="Obraz 15" descr="Obraz zawierający tekst, zrzut ekranu, Czcionka, linia&#10;&#10;Opis wygenerowany automatycznie">
            <a:extLst>
              <a:ext uri="{FF2B5EF4-FFF2-40B4-BE49-F238E27FC236}">
                <a16:creationId xmlns:a16="http://schemas.microsoft.com/office/drawing/2014/main" id="{03019777-8219-20C4-4D6C-FB647A70B3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0518" y="3334226"/>
            <a:ext cx="3484392" cy="976517"/>
          </a:xfrm>
          <a:prstGeom prst="rect">
            <a:avLst/>
          </a:prstGeom>
          <a:ln w="285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94525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9A120D-69CA-6B40-5AFB-78C11E6BA02C}"/>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7B5AF26-0039-A637-8623-690E0C2BD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46FFEE5-A8EC-CF09-0376-D755201979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C84150A-281C-20E7-9D36-E4EB4AEEB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4445A0C-A4A0-C895-B034-B3F96F7A3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F299B33-84FA-5AE0-912A-3B4F41114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Strona główna - Jednostka certyfikująca eCO2 sp. z o.o.">
            <a:extLst>
              <a:ext uri="{FF2B5EF4-FFF2-40B4-BE49-F238E27FC236}">
                <a16:creationId xmlns:a16="http://schemas.microsoft.com/office/drawing/2014/main" id="{7C1F0723-83CA-A944-DC28-82055A984E74}"/>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F27991D0-ECEB-7289-A653-0539AF1C84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77" y="361195"/>
            <a:ext cx="860323" cy="860323"/>
          </a:xfrm>
          <a:prstGeom prst="rect">
            <a:avLst/>
          </a:prstGeom>
          <a:ln>
            <a:noFill/>
          </a:ln>
          <a:effectLst>
            <a:outerShdw blurRad="292100" dist="139700" dir="2700000" algn="tl" rotWithShape="0">
              <a:srgbClr val="333333">
                <a:alpha val="65000"/>
              </a:srgbClr>
            </a:outerShdw>
          </a:effectLst>
        </p:spPr>
      </p:pic>
      <p:pic>
        <p:nvPicPr>
          <p:cNvPr id="10" name="Symbol zastępczy zawartości 9" descr="Obraz zawierający tekst, zrzut ekranu, numer, Czcionka&#10;&#10;Opis wygenerowany automatycznie">
            <a:extLst>
              <a:ext uri="{FF2B5EF4-FFF2-40B4-BE49-F238E27FC236}">
                <a16:creationId xmlns:a16="http://schemas.microsoft.com/office/drawing/2014/main" id="{D05443ED-29B4-26AF-5A33-19F8D5E2C94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035840" y="1794765"/>
            <a:ext cx="4120315" cy="4852520"/>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ytuł 3">
            <a:extLst>
              <a:ext uri="{FF2B5EF4-FFF2-40B4-BE49-F238E27FC236}">
                <a16:creationId xmlns:a16="http://schemas.microsoft.com/office/drawing/2014/main" id="{D76931D8-EA55-1BE3-E8EA-A30CB93F9615}"/>
              </a:ext>
            </a:extLst>
          </p:cNvPr>
          <p:cNvSpPr txBox="1">
            <a:spLocks/>
          </p:cNvSpPr>
          <p:nvPr/>
        </p:nvSpPr>
        <p:spPr>
          <a:xfrm>
            <a:off x="1129677" y="400007"/>
            <a:ext cx="6573358" cy="8563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000" b="1">
                <a:solidFill>
                  <a:schemeClr val="bg1"/>
                </a:solidFill>
              </a:rPr>
              <a:t>LISTA KONTROLNA DLA UPRAW ROLNICZYCH OBLIGATORYJNE WYMAGANIA IPR – ZGODNOŚĆ 50%:​ </a:t>
            </a:r>
          </a:p>
        </p:txBody>
      </p:sp>
    </p:spTree>
    <p:extLst>
      <p:ext uri="{BB962C8B-B14F-4D97-AF65-F5344CB8AC3E}">
        <p14:creationId xmlns:p14="http://schemas.microsoft.com/office/powerpoint/2010/main" val="39303946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C77BF2-06CC-268C-EAB4-96203A17872B}"/>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1245AE9-FA93-BCBC-01AD-43E61F703F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D864094-1DF2-5565-1229-CC6CF10F4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108FC0D-BBBB-52A8-080A-EC1FAE604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C85CAC8-24F8-B674-9CE9-E3EFA2950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BAF8258-2F5E-CC88-66F6-B73254E47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Strona główna - Jednostka certyfikująca eCO2 sp. z o.o.">
            <a:extLst>
              <a:ext uri="{FF2B5EF4-FFF2-40B4-BE49-F238E27FC236}">
                <a16:creationId xmlns:a16="http://schemas.microsoft.com/office/drawing/2014/main" id="{1ADBE028-C524-DDF1-1BEF-DFCBFCFFE5E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991E908F-4EB1-C682-955D-7F0012C8A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77" y="361195"/>
            <a:ext cx="860323" cy="860323"/>
          </a:xfrm>
          <a:prstGeom prst="rect">
            <a:avLst/>
          </a:prstGeom>
          <a:ln>
            <a:noFill/>
          </a:ln>
          <a:effectLst>
            <a:outerShdw blurRad="292100" dist="139700" dir="2700000" algn="tl" rotWithShape="0">
              <a:srgbClr val="333333">
                <a:alpha val="65000"/>
              </a:srgbClr>
            </a:outerShdw>
          </a:effectLst>
        </p:spPr>
      </p:pic>
      <p:sp>
        <p:nvSpPr>
          <p:cNvPr id="2" name="Tytuł 3">
            <a:extLst>
              <a:ext uri="{FF2B5EF4-FFF2-40B4-BE49-F238E27FC236}">
                <a16:creationId xmlns:a16="http://schemas.microsoft.com/office/drawing/2014/main" id="{D5497B7D-0C7B-857A-6CE7-C0D9622A1E96}"/>
              </a:ext>
            </a:extLst>
          </p:cNvPr>
          <p:cNvSpPr txBox="1">
            <a:spLocks/>
          </p:cNvSpPr>
          <p:nvPr/>
        </p:nvSpPr>
        <p:spPr>
          <a:xfrm>
            <a:off x="1129677" y="400007"/>
            <a:ext cx="6573358" cy="8563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000" b="1">
                <a:solidFill>
                  <a:schemeClr val="bg1"/>
                </a:solidFill>
              </a:rPr>
              <a:t>LISTA KONTROLNA DLA UPRAW ROLNICZYCH OBLIGATORYJNE WYMAGANIA IPR – ZGODNOŚĆ 20%:​ </a:t>
            </a:r>
          </a:p>
        </p:txBody>
      </p:sp>
      <p:pic>
        <p:nvPicPr>
          <p:cNvPr id="8" name="Symbol zastępczy zawartości 7" descr="Obraz zawierający tekst, zrzut ekranu, numer, Czcionka&#10;&#10;Opis wygenerowany automatycznie">
            <a:extLst>
              <a:ext uri="{FF2B5EF4-FFF2-40B4-BE49-F238E27FC236}">
                <a16:creationId xmlns:a16="http://schemas.microsoft.com/office/drawing/2014/main" id="{2EDDB43E-55DC-8AA3-3091-7D120E40D8D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81517" y="1799048"/>
            <a:ext cx="6328778" cy="4723579"/>
          </a:xfrm>
          <a:prstGeom prst="rect">
            <a:avLst/>
          </a:prstGeom>
          <a:ln w="285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96803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6D24F3-B595-5462-9231-E3ED9C88F5D4}"/>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5790EC5-96A5-D4D8-059A-FF819CB38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8526339-270F-ECA7-CA10-F699C6134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687133C-D240-FB58-4905-3CCE4B592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B1A69B8-528D-5DDE-8846-EE28ED895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E8616F0-CDBB-263B-DC13-F9B67E20A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9C18752-39D6-AFB7-7307-ED67C0D15283}"/>
              </a:ext>
            </a:extLst>
          </p:cNvPr>
          <p:cNvSpPr>
            <a:spLocks noGrp="1"/>
          </p:cNvSpPr>
          <p:nvPr>
            <p:ph type="title"/>
          </p:nvPr>
        </p:nvSpPr>
        <p:spPr>
          <a:xfrm>
            <a:off x="574133" y="274523"/>
            <a:ext cx="7865843" cy="1033669"/>
          </a:xfrm>
        </p:spPr>
        <p:txBody>
          <a:bodyPr>
            <a:noAutofit/>
          </a:bodyPr>
          <a:lstStyle/>
          <a:p>
            <a:pPr algn="ctr"/>
            <a:r>
              <a:rPr lang="pl-PL" sz="2900" b="1">
                <a:solidFill>
                  <a:schemeClr val="bg1"/>
                </a:solidFill>
              </a:rPr>
              <a:t>Prawidłowe prowadzenie dokumentacji </a:t>
            </a:r>
            <a:br>
              <a:rPr lang="pl-PL" sz="2900" b="1">
                <a:solidFill>
                  <a:schemeClr val="bg1"/>
                </a:solidFill>
              </a:rPr>
            </a:br>
            <a:r>
              <a:rPr lang="pl-PL" sz="2900" b="1">
                <a:solidFill>
                  <a:schemeClr val="bg1"/>
                </a:solidFill>
              </a:rPr>
              <a:t>na przykładzie:                                                                                   „Metodyki Integrowanej Produkcji Kukurydzy”</a:t>
            </a:r>
          </a:p>
        </p:txBody>
      </p:sp>
      <p:graphicFrame>
        <p:nvGraphicFramePr>
          <p:cNvPr id="37" name="Symbol zastępczy zawartości 2">
            <a:extLst>
              <a:ext uri="{FF2B5EF4-FFF2-40B4-BE49-F238E27FC236}">
                <a16:creationId xmlns:a16="http://schemas.microsoft.com/office/drawing/2014/main" id="{CBE52666-5D78-3AFA-1C94-E4E6407FB43A}"/>
              </a:ext>
            </a:extLst>
          </p:cNvPr>
          <p:cNvGraphicFramePr>
            <a:graphicFrameLocks noGrp="1"/>
          </p:cNvGraphicFramePr>
          <p:nvPr>
            <p:ph idx="1"/>
            <p:extLst>
              <p:ext uri="{D42A27DB-BD31-4B8C-83A1-F6EECF244321}">
                <p14:modId xmlns:p14="http://schemas.microsoft.com/office/powerpoint/2010/main" val="3072450997"/>
              </p:ext>
            </p:extLst>
          </p:nvPr>
        </p:nvGraphicFramePr>
        <p:xfrm>
          <a:off x="459350" y="1882359"/>
          <a:ext cx="11171818" cy="4677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Obraz 5" descr="Strona główna - Jednostka certyfikująca eCO2 sp. z o.o.">
            <a:extLst>
              <a:ext uri="{FF2B5EF4-FFF2-40B4-BE49-F238E27FC236}">
                <a16:creationId xmlns:a16="http://schemas.microsoft.com/office/drawing/2014/main" id="{40A7CD28-EA5D-C21E-47E7-47443C0A9657}"/>
              </a:ext>
            </a:extLst>
          </p:cNvPr>
          <p:cNvPicPr>
            <a:picLocks noChangeAspect="1"/>
          </p:cNvPicPr>
          <p:nvPr/>
        </p:nvPicPr>
        <p:blipFill>
          <a:blip r:embed="rId7"/>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D25D0C37-FCEF-626B-9743-64773BDA53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677" y="361195"/>
            <a:ext cx="860323" cy="860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82427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7EE2EC-9B61-4329-ECC2-3805D458F0E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958CC5-B397-EB25-F38B-BA57178F3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A2FADA-84BA-2E99-61C7-B769BA70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8899EA-499D-FF05-45D9-6E533CC042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68F93EC-4E95-2174-1759-21944258E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BDF49B2-4671-D9AC-ADC3-E2B677F65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6DF7216-1CD3-E73E-954E-4AC8328F9969}"/>
              </a:ext>
            </a:extLst>
          </p:cNvPr>
          <p:cNvSpPr>
            <a:spLocks noGrp="1"/>
          </p:cNvSpPr>
          <p:nvPr>
            <p:ph type="title"/>
          </p:nvPr>
        </p:nvSpPr>
        <p:spPr>
          <a:xfrm>
            <a:off x="1520470" y="302515"/>
            <a:ext cx="6743696" cy="1033669"/>
          </a:xfrm>
        </p:spPr>
        <p:txBody>
          <a:bodyPr>
            <a:normAutofit/>
          </a:bodyPr>
          <a:lstStyle/>
          <a:p>
            <a:r>
              <a:rPr lang="pl-PL" sz="4000" b="1">
                <a:solidFill>
                  <a:srgbClr val="FFFFFF"/>
                </a:solidFill>
                <a:latin typeface="Calibri"/>
                <a:ea typeface="Calibri"/>
                <a:cs typeface="Times New Roman"/>
              </a:rPr>
              <a:t>Wymagania IPR</a:t>
            </a:r>
            <a:endParaRPr lang="pl-PL" sz="4000" b="1">
              <a:solidFill>
                <a:srgbClr val="FFFFFF"/>
              </a:solidFill>
            </a:endParaRPr>
          </a:p>
        </p:txBody>
      </p:sp>
      <p:graphicFrame>
        <p:nvGraphicFramePr>
          <p:cNvPr id="20" name="Symbol zastępczy zawartości 2">
            <a:extLst>
              <a:ext uri="{FF2B5EF4-FFF2-40B4-BE49-F238E27FC236}">
                <a16:creationId xmlns:a16="http://schemas.microsoft.com/office/drawing/2014/main" id="{B085BB82-BED8-3CE9-EB62-D49370BC6973}"/>
              </a:ext>
            </a:extLst>
          </p:cNvPr>
          <p:cNvGraphicFramePr>
            <a:graphicFrameLocks noGrp="1"/>
          </p:cNvGraphicFramePr>
          <p:nvPr>
            <p:ph idx="1"/>
            <p:extLst>
              <p:ext uri="{D42A27DB-BD31-4B8C-83A1-F6EECF244321}">
                <p14:modId xmlns:p14="http://schemas.microsoft.com/office/powerpoint/2010/main" val="928169883"/>
              </p:ext>
            </p:extLst>
          </p:nvPr>
        </p:nvGraphicFramePr>
        <p:xfrm>
          <a:off x="459350" y="1932805"/>
          <a:ext cx="11167968" cy="44361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Obraz 5" descr="Obraz zawierający clipart, Grafika, rysowanie, kreatywność&#10;&#10;Opis wygenerowany automatycznie">
            <a:extLst>
              <a:ext uri="{FF2B5EF4-FFF2-40B4-BE49-F238E27FC236}">
                <a16:creationId xmlns:a16="http://schemas.microsoft.com/office/drawing/2014/main" id="{2FAF7155-1F2A-FB68-49A8-DA7FBF37F2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FE207180-EAC1-0A17-8AA2-1712BF28E9F9}"/>
              </a:ext>
            </a:extLst>
          </p:cNvPr>
          <p:cNvPicPr>
            <a:picLocks noChangeAspect="1"/>
          </p:cNvPicPr>
          <p:nvPr/>
        </p:nvPicPr>
        <p:blipFill>
          <a:blip r:embed="rId8"/>
          <a:stretch>
            <a:fillRect/>
          </a:stretch>
        </p:blipFill>
        <p:spPr>
          <a:xfrm>
            <a:off x="9110295" y="335373"/>
            <a:ext cx="2086705" cy="1081628"/>
          </a:xfrm>
          <a:prstGeom prst="rect">
            <a:avLst/>
          </a:prstGeom>
        </p:spPr>
      </p:pic>
    </p:spTree>
    <p:extLst>
      <p:ext uri="{BB962C8B-B14F-4D97-AF65-F5344CB8AC3E}">
        <p14:creationId xmlns:p14="http://schemas.microsoft.com/office/powerpoint/2010/main" val="4352386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700720-3C28-01ED-ED80-C30E00C75FD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844383-78A0-E4CC-5875-B4D77DEFE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0C78DF-82EC-BFF0-76F1-71D5D62B5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B1EC9C5-7DF8-AF2D-B08F-16ED3E821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9E5E65-BCB9-45ED-3D0C-E39148826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7B40019-AC60-23AD-AE55-113691528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04F0EF7B-3ED1-CA04-0A71-8742E0A19C63}"/>
              </a:ext>
            </a:extLst>
          </p:cNvPr>
          <p:cNvSpPr>
            <a:spLocks noGrp="1"/>
          </p:cNvSpPr>
          <p:nvPr>
            <p:ph type="title"/>
          </p:nvPr>
        </p:nvSpPr>
        <p:spPr>
          <a:xfrm>
            <a:off x="1520470" y="302515"/>
            <a:ext cx="6743696" cy="1033669"/>
          </a:xfrm>
        </p:spPr>
        <p:txBody>
          <a:bodyPr>
            <a:normAutofit/>
          </a:bodyPr>
          <a:lstStyle/>
          <a:p>
            <a:r>
              <a:rPr lang="pl-PL" sz="3600" b="1">
                <a:solidFill>
                  <a:srgbClr val="FFFFFF"/>
                </a:solidFill>
                <a:latin typeface="Calibri"/>
                <a:ea typeface="Calibri"/>
                <a:cs typeface="Times New Roman"/>
              </a:rPr>
              <a:t>Dokumentacja</a:t>
            </a:r>
            <a:endParaRPr lang="pl-PL" sz="3600" b="1">
              <a:solidFill>
                <a:srgbClr val="FFFFFF"/>
              </a:solidFill>
            </a:endParaRPr>
          </a:p>
        </p:txBody>
      </p:sp>
      <p:pic>
        <p:nvPicPr>
          <p:cNvPr id="6" name="Obraz 5" descr="Obraz zawierający clipart, Grafika, rysowanie, kreatywność&#10;&#10;Opis wygenerowany automatycznie">
            <a:extLst>
              <a:ext uri="{FF2B5EF4-FFF2-40B4-BE49-F238E27FC236}">
                <a16:creationId xmlns:a16="http://schemas.microsoft.com/office/drawing/2014/main" id="{F60B661F-ABA6-F847-87FF-9D191292E8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97857CDC-90FF-1F88-B177-92D21F2A5BEB}"/>
              </a:ext>
            </a:extLst>
          </p:cNvPr>
          <p:cNvPicPr>
            <a:picLocks noChangeAspect="1"/>
          </p:cNvPicPr>
          <p:nvPr/>
        </p:nvPicPr>
        <p:blipFill>
          <a:blip r:embed="rId4"/>
          <a:stretch>
            <a:fillRect/>
          </a:stretch>
        </p:blipFill>
        <p:spPr>
          <a:xfrm>
            <a:off x="9110295" y="335373"/>
            <a:ext cx="2086705" cy="1081628"/>
          </a:xfrm>
          <a:prstGeom prst="rect">
            <a:avLst/>
          </a:prstGeom>
        </p:spPr>
      </p:pic>
      <p:graphicFrame>
        <p:nvGraphicFramePr>
          <p:cNvPr id="20" name="Symbol zastępczy zawartości 7">
            <a:extLst>
              <a:ext uri="{FF2B5EF4-FFF2-40B4-BE49-F238E27FC236}">
                <a16:creationId xmlns:a16="http://schemas.microsoft.com/office/drawing/2014/main" id="{CC02C4AB-62E2-1FB8-0341-C838EA79054D}"/>
              </a:ext>
            </a:extLst>
          </p:cNvPr>
          <p:cNvGraphicFramePr>
            <a:graphicFrameLocks noGrp="1"/>
          </p:cNvGraphicFramePr>
          <p:nvPr>
            <p:ph idx="1"/>
            <p:extLst>
              <p:ext uri="{D42A27DB-BD31-4B8C-83A1-F6EECF244321}">
                <p14:modId xmlns:p14="http://schemas.microsoft.com/office/powerpoint/2010/main" val="3248519487"/>
              </p:ext>
            </p:extLst>
          </p:nvPr>
        </p:nvGraphicFramePr>
        <p:xfrm>
          <a:off x="564519" y="2160998"/>
          <a:ext cx="11062957" cy="46970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pole tekstowe 2">
            <a:extLst>
              <a:ext uri="{FF2B5EF4-FFF2-40B4-BE49-F238E27FC236}">
                <a16:creationId xmlns:a16="http://schemas.microsoft.com/office/drawing/2014/main" id="{2AD28C60-0732-67AC-D791-DD56DC39F526}"/>
              </a:ext>
            </a:extLst>
          </p:cNvPr>
          <p:cNvSpPr txBox="1"/>
          <p:nvPr/>
        </p:nvSpPr>
        <p:spPr>
          <a:xfrm>
            <a:off x="760235" y="1752374"/>
            <a:ext cx="9363456" cy="923330"/>
          </a:xfrm>
          <a:prstGeom prst="rect">
            <a:avLst/>
          </a:prstGeom>
          <a:noFill/>
        </p:spPr>
        <p:txBody>
          <a:bodyPr wrap="square" rtlCol="0">
            <a:spAutoFit/>
          </a:bodyPr>
          <a:lstStyle/>
          <a:p>
            <a:pPr marL="285750" indent="-285750">
              <a:buFont typeface="Wingdings" panose="05000000000000000000" pitchFamily="2" charset="2"/>
              <a:buChar char="v"/>
            </a:pPr>
            <a:r>
              <a:rPr lang="pl-PL" b="1"/>
              <a:t>LISTA KONTROLNA DLA UPRAW ROLNICZYCH OBLIGATORYJNE WYMAGANIA IPR – ZGODNOŚĆ 100%:​ </a:t>
            </a:r>
          </a:p>
          <a:p>
            <a:endParaRPr lang="pl-PL"/>
          </a:p>
        </p:txBody>
      </p:sp>
    </p:spTree>
    <p:extLst>
      <p:ext uri="{BB962C8B-B14F-4D97-AF65-F5344CB8AC3E}">
        <p14:creationId xmlns:p14="http://schemas.microsoft.com/office/powerpoint/2010/main" val="2726824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862853" y="1488447"/>
            <a:ext cx="4230100" cy="2598077"/>
          </a:xfrm>
        </p:spPr>
        <p:txBody>
          <a:bodyPr anchor="b">
            <a:normAutofit fontScale="90000"/>
          </a:bodyPr>
          <a:lstStyle/>
          <a:p>
            <a:pPr>
              <a:defRPr/>
            </a:pPr>
            <a:r>
              <a:rPr lang="pl-PL" sz="3700" b="1">
                <a:solidFill>
                  <a:srgbClr val="FFFFFF"/>
                </a:solidFill>
                <a:effectLst/>
              </a:rPr>
              <a:t>CZY PRZYSTĄPIENIE DO SYSTEMU IPR TO DUŻE RYZYKO DLA PRODUCENTA ROŚLIN?</a:t>
            </a:r>
            <a:endParaRPr lang="pl-PL" sz="3700">
              <a:solidFill>
                <a:srgbClr val="FFFFFF"/>
              </a:solidFill>
            </a:endParaRPr>
          </a:p>
        </p:txBody>
      </p:sp>
      <p:sp>
        <p:nvSpPr>
          <p:cNvPr id="3" name="Symbol zastępczy zawartości 2"/>
          <p:cNvSpPr>
            <a:spLocks noGrp="1"/>
          </p:cNvSpPr>
          <p:nvPr>
            <p:ph idx="1"/>
          </p:nvPr>
        </p:nvSpPr>
        <p:spPr>
          <a:xfrm>
            <a:off x="5963075" y="411892"/>
            <a:ext cx="5497405" cy="6034213"/>
          </a:xfrm>
        </p:spPr>
        <p:txBody>
          <a:bodyPr vert="horz" lIns="91440" tIns="45720" rIns="91440" bIns="45720" rtlCol="0" anchor="ctr">
            <a:normAutofit/>
          </a:bodyPr>
          <a:lstStyle/>
          <a:p>
            <a:pPr algn="just">
              <a:buFont typeface="Wingdings" panose="05000000000000000000" pitchFamily="2" charset="2"/>
              <a:buChar char="q"/>
              <a:defRPr/>
            </a:pPr>
            <a:r>
              <a:rPr lang="pl-PL" sz="1800" b="1"/>
              <a:t>Przystępując do systemu IPR Producent roślin przyjmuje na siebie zobowiązanie wykonywania określonych, terminowych działań przy zastosowaniu wskazanych w systemie środków. </a:t>
            </a:r>
          </a:p>
          <a:p>
            <a:pPr algn="just">
              <a:buFont typeface="Wingdings" panose="05000000000000000000" pitchFamily="2" charset="2"/>
              <a:buChar char="q"/>
              <a:defRPr/>
            </a:pPr>
            <a:r>
              <a:rPr lang="pl-PL" sz="1800" b="1"/>
              <a:t>Spełnienie tego obowiązku musi być udokumentowane w prowadzonym na bieżąco Notatniku Integrowanej Produkcji Roślin. </a:t>
            </a:r>
          </a:p>
          <a:p>
            <a:pPr algn="just">
              <a:buFont typeface="Wingdings" panose="05000000000000000000" pitchFamily="2" charset="2"/>
              <a:buChar char="q"/>
              <a:defRPr/>
            </a:pPr>
            <a:r>
              <a:rPr lang="pl-PL" sz="1800" b="1"/>
              <a:t>Przed przystąpieniem do systemu IPR Producent roślin musi przejść odpowiednie szkolenie, </a:t>
            </a:r>
            <a:br>
              <a:rPr lang="pl-PL" sz="1800" b="1"/>
            </a:br>
            <a:r>
              <a:rPr lang="pl-PL" sz="1800" b="1"/>
              <a:t>w toku którego nabywa wiedzę odnośnie wymagań dotyczących prowadzonych przez niego upraw oraz uzyskuje możliwość obiektywnej oceny swoich możliwości realizacji zobowiązań</a:t>
            </a:r>
            <a:r>
              <a:rPr lang="pl-PL" sz="1800"/>
              <a:t>. </a:t>
            </a:r>
          </a:p>
          <a:p>
            <a:pPr algn="just">
              <a:buFont typeface="Wingdings" panose="05000000000000000000" pitchFamily="2" charset="2"/>
              <a:buChar char="q"/>
              <a:defRPr/>
            </a:pPr>
            <a:r>
              <a:rPr lang="pl-PL" sz="1800" b="1" i="1"/>
              <a:t>Atutem systemu IPR jest ponadto okres trwania certyfikacji wynoszący zaledwie rok. </a:t>
            </a:r>
            <a:r>
              <a:rPr lang="pl-PL" sz="1800"/>
              <a:t>Skutkuje to tym, że zobowiązanie o którym mowa powyżej jest jednoroczne i nie ma wymogu kontynuacji </a:t>
            </a:r>
            <a:br>
              <a:rPr lang="pl-PL" sz="1800"/>
            </a:br>
            <a:r>
              <a:rPr lang="pl-PL" sz="1800"/>
              <a:t>w kolejnych latach w przypadku chęci rezygnacji </a:t>
            </a:r>
            <a:br>
              <a:rPr lang="pl-PL" sz="1800"/>
            </a:br>
            <a:r>
              <a:rPr lang="pl-PL" sz="1800"/>
              <a:t>z uczestnictwa w systemie IPR.</a:t>
            </a:r>
          </a:p>
        </p:txBody>
      </p:sp>
      <p:pic>
        <p:nvPicPr>
          <p:cNvPr id="5" name="Obraz 4"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1934550" y="5607007"/>
            <a:ext cx="2086705" cy="1081628"/>
          </a:xfrm>
          <a:prstGeom prst="rect">
            <a:avLst/>
          </a:prstGeom>
        </p:spPr>
      </p:pic>
      <p:pic>
        <p:nvPicPr>
          <p:cNvPr id="4" name="Obraz 3" descr="Obraz zawierający clipart, Grafika, rysowanie, kreatywność&#10;&#10;Opis wygenerowany automatycznie">
            <a:extLst>
              <a:ext uri="{FF2B5EF4-FFF2-40B4-BE49-F238E27FC236}">
                <a16:creationId xmlns:a16="http://schemas.microsoft.com/office/drawing/2014/main" id="{9DE8460E-F21F-41BB-D11A-87608D673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7089" y="322138"/>
            <a:ext cx="1081628" cy="1081628"/>
          </a:xfrm>
          <a:prstGeom prst="rect">
            <a:avLst/>
          </a:prstGeom>
        </p:spPr>
      </p:pic>
    </p:spTree>
    <p:extLst>
      <p:ext uri="{BB962C8B-B14F-4D97-AF65-F5344CB8AC3E}">
        <p14:creationId xmlns:p14="http://schemas.microsoft.com/office/powerpoint/2010/main" val="8084081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E80B44-6AB2-712D-AC16-D7F342550A7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6D9EEC-1F3D-BD51-0A2D-6EFEC4681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C19093-C6AA-69C1-35AD-1B8A2DB6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54A6E41-A221-4D6D-F13E-7CB54B66A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951E0825-3542-42C2-A322-C1559C4C55B7}"/>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5EB2AB1C-E7E5-D5E8-7B8A-553B116DDA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sp>
        <p:nvSpPr>
          <p:cNvPr id="4" name="Symbol zastępczy zawartości 3">
            <a:extLst>
              <a:ext uri="{FF2B5EF4-FFF2-40B4-BE49-F238E27FC236}">
                <a16:creationId xmlns:a16="http://schemas.microsoft.com/office/drawing/2014/main" id="{734B6E9E-DB0B-F385-6714-C5EA545C984A}"/>
              </a:ext>
            </a:extLst>
          </p:cNvPr>
          <p:cNvSpPr>
            <a:spLocks noGrp="1"/>
          </p:cNvSpPr>
          <p:nvPr>
            <p:ph idx="1"/>
          </p:nvPr>
        </p:nvSpPr>
        <p:spPr>
          <a:xfrm>
            <a:off x="271447" y="1366705"/>
            <a:ext cx="11649106" cy="4694462"/>
          </a:xfrm>
        </p:spPr>
        <p:txBody>
          <a:bodyPr numCol="2">
            <a:normAutofit fontScale="92500" lnSpcReduction="20000"/>
          </a:bodyPr>
          <a:lstStyle/>
          <a:p>
            <a:pPr algn="l" rtl="0" fontAlgn="base">
              <a:lnSpc>
                <a:spcPct val="120000"/>
              </a:lnSpc>
              <a:buFont typeface="Wingdings" panose="05000000000000000000" pitchFamily="2" charset="2"/>
              <a:buChar char="ü"/>
            </a:pPr>
            <a:r>
              <a:rPr lang="pl-PL" sz="1600" b="1" i="0" u="none" strike="noStrike">
                <a:solidFill>
                  <a:srgbClr val="000000"/>
                </a:solidFill>
                <a:effectLst/>
                <a:latin typeface="Aptos" panose="020B0004020202020204" pitchFamily="34" charset="0"/>
              </a:rPr>
              <a:t>metodyki integrowanej produkcji roślin; </a:t>
            </a:r>
            <a:r>
              <a:rPr lang="pl-PL" sz="1600" b="1" i="0" u="none" strike="noStrike">
                <a:solidFill>
                  <a:srgbClr val="638327"/>
                </a:solidFill>
                <a:effectLst/>
                <a:latin typeface="Aptos" panose="020B0004020202020204" pitchFamily="34" charset="0"/>
                <a:hlinkClick r:id="rId4"/>
              </a:rPr>
              <a:t>https://eco2cert.pl/integrowana-produkcja-roslin/</a:t>
            </a:r>
            <a:r>
              <a:rPr lang="pl-PL" sz="1600" b="1" i="0" u="none" strike="noStrike">
                <a:solidFill>
                  <a:srgbClr val="638327"/>
                </a:solidFill>
                <a:effectLst/>
                <a:latin typeface="Aptos" panose="020B0004020202020204" pitchFamily="34" charset="0"/>
              </a:rPr>
              <a:t> </a:t>
            </a:r>
            <a:r>
              <a:rPr lang="pl-PL" sz="1600" b="1" i="0">
                <a:solidFill>
                  <a:srgbClr val="638327"/>
                </a:solidFill>
                <a:effectLst/>
                <a:latin typeface="Aptos" panose="020B0004020202020204" pitchFamily="34" charset="0"/>
              </a:rPr>
              <a:t>​</a:t>
            </a:r>
            <a:endParaRPr lang="pl-PL" sz="1600" b="1" i="0">
              <a:solidFill>
                <a:srgbClr val="638327"/>
              </a:solidFill>
              <a:effectLst/>
              <a:latin typeface="Arial" panose="020B0604020202020204" pitchFamily="34" charset="0"/>
            </a:endParaRPr>
          </a:p>
          <a:p>
            <a:pPr fontAlgn="base">
              <a:lnSpc>
                <a:spcPct val="120000"/>
              </a:lnSpc>
              <a:buFont typeface="Wingdings" panose="05000000000000000000" pitchFamily="2" charset="2"/>
              <a:buChar char="ü"/>
            </a:pPr>
            <a:r>
              <a:rPr lang="pl-PL" sz="1600" b="1" i="0" u="none" strike="noStrike">
                <a:solidFill>
                  <a:srgbClr val="000000"/>
                </a:solidFill>
                <a:effectLst/>
                <a:latin typeface="Aptos" panose="020B0004020202020204" pitchFamily="34" charset="0"/>
              </a:rPr>
              <a:t>zgłoszenie przystąpienia do integrowanej produkcji roślin;</a:t>
            </a:r>
            <a:r>
              <a:rPr lang="pl-PL" sz="1600" b="1" i="0">
                <a:solidFill>
                  <a:srgbClr val="000000"/>
                </a:solidFill>
                <a:effectLst/>
                <a:latin typeface="Aptos" panose="020B0004020202020204" pitchFamily="34" charset="0"/>
              </a:rPr>
              <a:t>​</a:t>
            </a:r>
            <a:endParaRPr lang="pl-PL" sz="1600" b="1" i="0">
              <a:solidFill>
                <a:srgbClr val="000000"/>
              </a:solidFill>
              <a:effectLst/>
              <a:latin typeface="Arial" panose="020B0604020202020204" pitchFamily="34" charset="0"/>
            </a:endParaRPr>
          </a:p>
          <a:p>
            <a:pPr fontAlgn="base">
              <a:lnSpc>
                <a:spcPct val="120000"/>
              </a:lnSpc>
              <a:buFont typeface="Wingdings" panose="05000000000000000000" pitchFamily="2" charset="2"/>
              <a:buChar char="ü"/>
            </a:pPr>
            <a:r>
              <a:rPr lang="pl-PL" sz="1600" b="1" i="0" u="none" strike="noStrike">
                <a:solidFill>
                  <a:srgbClr val="000000"/>
                </a:solidFill>
                <a:effectLst/>
                <a:latin typeface="Aptos" panose="020B0004020202020204" pitchFamily="34" charset="0"/>
              </a:rPr>
              <a:t>zaświadczenie o numerze wpisu do rejestru;</a:t>
            </a:r>
            <a:r>
              <a:rPr lang="pl-PL" sz="1600" b="1" i="0">
                <a:solidFill>
                  <a:srgbClr val="000000"/>
                </a:solidFill>
                <a:effectLst/>
                <a:latin typeface="Aptos" panose="020B0004020202020204" pitchFamily="34" charset="0"/>
              </a:rPr>
              <a:t>​</a:t>
            </a:r>
            <a:endParaRPr lang="pl-PL" sz="1600" b="1" i="0">
              <a:solidFill>
                <a:srgbClr val="000000"/>
              </a:solidFill>
              <a:effectLst/>
              <a:latin typeface="Arial" panose="020B0604020202020204" pitchFamily="34" charset="0"/>
            </a:endParaRPr>
          </a:p>
          <a:p>
            <a:pPr fontAlgn="base">
              <a:lnSpc>
                <a:spcPct val="120000"/>
              </a:lnSpc>
              <a:buFont typeface="Wingdings" panose="05000000000000000000" pitchFamily="2" charset="2"/>
              <a:buChar char="ü"/>
            </a:pPr>
            <a:r>
              <a:rPr lang="pl-PL" sz="1600" b="1" i="0" u="none" strike="noStrike">
                <a:solidFill>
                  <a:srgbClr val="000000"/>
                </a:solidFill>
                <a:effectLst/>
                <a:latin typeface="Aptos" panose="020B0004020202020204" pitchFamily="34" charset="0"/>
              </a:rPr>
              <a:t>program lub warunki certyfikacji integrowanej produkcji roślin; </a:t>
            </a:r>
            <a:r>
              <a:rPr lang="pl-PL" sz="1600" b="1" i="0" u="none" strike="noStrike">
                <a:solidFill>
                  <a:srgbClr val="638327"/>
                </a:solidFill>
                <a:effectLst/>
                <a:latin typeface="Aptos" panose="020B0004020202020204" pitchFamily="34" charset="0"/>
                <a:hlinkClick r:id="rId5"/>
              </a:rPr>
              <a:t>https://eco2cert.pl/wp-content/uploads/2024/10/Program-certyfikacji-w-Integrowanej-Produkcji-Roslin.pdf</a:t>
            </a:r>
            <a:r>
              <a:rPr lang="pl-PL" sz="1600" b="1" i="0" u="none" strike="noStrike">
                <a:solidFill>
                  <a:srgbClr val="638327"/>
                </a:solidFill>
                <a:effectLst/>
                <a:latin typeface="Aptos" panose="020B0004020202020204" pitchFamily="34" charset="0"/>
              </a:rPr>
              <a:t> </a:t>
            </a:r>
          </a:p>
          <a:p>
            <a:pPr fontAlgn="base">
              <a:lnSpc>
                <a:spcPct val="120000"/>
              </a:lnSpc>
              <a:buFont typeface="Wingdings" panose="05000000000000000000" pitchFamily="2" charset="2"/>
              <a:buChar char="ü"/>
            </a:pPr>
            <a:r>
              <a:rPr lang="pl-PL" sz="1600" b="1" i="0" u="none" strike="noStrike">
                <a:solidFill>
                  <a:srgbClr val="000000"/>
                </a:solidFill>
                <a:effectLst/>
                <a:latin typeface="Aptos" panose="020B0004020202020204" pitchFamily="34" charset="0"/>
              </a:rPr>
              <a:t>cennik certyfikacji integrowanej produkcji roślin; </a:t>
            </a:r>
            <a:r>
              <a:rPr lang="pl-PL" sz="1600" b="1" i="0" u="none" strike="noStrike">
                <a:solidFill>
                  <a:srgbClr val="638327"/>
                </a:solidFill>
                <a:effectLst/>
                <a:latin typeface="Aptos" panose="020B0004020202020204" pitchFamily="34" charset="0"/>
                <a:hlinkClick r:id="rId6"/>
              </a:rPr>
              <a:t>https://eco2cert.pl/wp-content/uploads/2024/12/P10.Z22-Cennik-IPR-01.01.2025.pdf</a:t>
            </a:r>
            <a:r>
              <a:rPr lang="pl-PL" sz="1600" b="1" i="0" u="none" strike="noStrike">
                <a:solidFill>
                  <a:srgbClr val="638327"/>
                </a:solidFill>
                <a:effectLst/>
                <a:latin typeface="Aptos" panose="020B0004020202020204" pitchFamily="34" charset="0"/>
              </a:rPr>
              <a:t> </a:t>
            </a:r>
            <a:endParaRPr lang="en-US" sz="1600" b="1" i="0">
              <a:solidFill>
                <a:srgbClr val="638327"/>
              </a:solidFill>
              <a:effectLst/>
              <a:latin typeface="Arial" panose="020B0604020202020204" pitchFamily="34" charset="0"/>
            </a:endParaRPr>
          </a:p>
          <a:p>
            <a:pPr fontAlgn="base">
              <a:lnSpc>
                <a:spcPct val="120000"/>
              </a:lnSpc>
              <a:buFont typeface="Wingdings" panose="05000000000000000000" pitchFamily="2" charset="2"/>
              <a:buChar char="ü"/>
            </a:pPr>
            <a:r>
              <a:rPr lang="pl-PL" sz="1600" b="1" i="0" u="none" strike="noStrike">
                <a:solidFill>
                  <a:srgbClr val="000000"/>
                </a:solidFill>
                <a:effectLst/>
                <a:latin typeface="Aptos" panose="020B0004020202020204" pitchFamily="34" charset="0"/>
              </a:rPr>
              <a:t>umowa pomiędzy producentem rolnym a jednostką certyfikującą;</a:t>
            </a:r>
            <a:r>
              <a:rPr lang="pl-PL" sz="1600" b="1" i="0">
                <a:solidFill>
                  <a:srgbClr val="000000"/>
                </a:solidFill>
                <a:effectLst/>
                <a:latin typeface="Aptos" panose="020B0004020202020204" pitchFamily="34" charset="0"/>
              </a:rPr>
              <a:t>​</a:t>
            </a:r>
            <a:endParaRPr lang="pl-PL" sz="1600" b="1" i="0">
              <a:solidFill>
                <a:srgbClr val="000000"/>
              </a:solidFill>
              <a:effectLst/>
              <a:latin typeface="Arial" panose="020B0604020202020204" pitchFamily="34" charset="0"/>
            </a:endParaRPr>
          </a:p>
          <a:p>
            <a:pPr fontAlgn="base">
              <a:lnSpc>
                <a:spcPct val="120000"/>
              </a:lnSpc>
              <a:buFont typeface="Wingdings" panose="05000000000000000000" pitchFamily="2" charset="2"/>
              <a:buChar char="ü"/>
            </a:pPr>
            <a:r>
              <a:rPr lang="pl-PL" sz="1600" b="1" i="0" u="none" strike="noStrike">
                <a:solidFill>
                  <a:srgbClr val="000000"/>
                </a:solidFill>
                <a:effectLst/>
                <a:latin typeface="Aptos" panose="020B0004020202020204" pitchFamily="34" charset="0"/>
              </a:rPr>
              <a:t>zasady postępowania w sprawie </a:t>
            </a:r>
            <a:r>
              <a:rPr lang="pl-PL" sz="1600" b="1" i="0" u="none" strike="noStrike" err="1">
                <a:solidFill>
                  <a:srgbClr val="000000"/>
                </a:solidFill>
                <a:effectLst/>
                <a:latin typeface="Aptos" panose="020B0004020202020204" pitchFamily="34" charset="0"/>
              </a:rPr>
              <a:t>odwołań</a:t>
            </a:r>
            <a:r>
              <a:rPr lang="pl-PL" sz="1600" b="1" i="0" u="none" strike="noStrike">
                <a:solidFill>
                  <a:srgbClr val="000000"/>
                </a:solidFill>
                <a:effectLst/>
                <a:latin typeface="Aptos" panose="020B0004020202020204" pitchFamily="34" charset="0"/>
              </a:rPr>
              <a:t> i skarg; </a:t>
            </a:r>
            <a:r>
              <a:rPr lang="pl-PL" sz="1600" b="1" i="0" u="none" strike="noStrike">
                <a:solidFill>
                  <a:srgbClr val="638327"/>
                </a:solidFill>
                <a:effectLst/>
                <a:latin typeface="Aptos" panose="020B0004020202020204" pitchFamily="34" charset="0"/>
              </a:rPr>
              <a:t>(strona eCO2)</a:t>
            </a:r>
            <a:r>
              <a:rPr lang="en-US" sz="1600" b="1" i="0">
                <a:solidFill>
                  <a:srgbClr val="638327"/>
                </a:solidFill>
                <a:effectLst/>
                <a:latin typeface="Aptos" panose="020B0004020202020204" pitchFamily="34" charset="0"/>
              </a:rPr>
              <a:t>​</a:t>
            </a:r>
            <a:endParaRPr lang="en-US" sz="1600" b="1" i="0">
              <a:solidFill>
                <a:srgbClr val="638327"/>
              </a:solidFill>
              <a:effectLst/>
              <a:latin typeface="Arial" panose="020B0604020202020204" pitchFamily="34" charset="0"/>
            </a:endParaRPr>
          </a:p>
          <a:p>
            <a:pPr fontAlgn="base">
              <a:lnSpc>
                <a:spcPct val="120000"/>
              </a:lnSpc>
              <a:buFont typeface="Wingdings" panose="05000000000000000000" pitchFamily="2" charset="2"/>
              <a:buChar char="ü"/>
            </a:pPr>
            <a:r>
              <a:rPr lang="pl-PL" sz="1600" b="1" i="0" u="none" strike="noStrike">
                <a:solidFill>
                  <a:srgbClr val="000000"/>
                </a:solidFill>
                <a:effectLst/>
                <a:latin typeface="Aptos" panose="020B0004020202020204" pitchFamily="34" charset="0"/>
              </a:rPr>
              <a:t>informacje w zakresie RODO; </a:t>
            </a:r>
            <a:r>
              <a:rPr lang="pl-PL" sz="1600" b="1" i="0" u="none" strike="noStrike">
                <a:solidFill>
                  <a:srgbClr val="638327"/>
                </a:solidFill>
                <a:effectLst/>
                <a:latin typeface="Aptos" panose="020B0004020202020204" pitchFamily="34" charset="0"/>
                <a:hlinkClick r:id="rId7"/>
              </a:rPr>
              <a:t>https://eco2cert.pl/wp-content/uploads/2024/01/klauzula-informacyjna-rodo-eco2-sp.-z-o.o.pdf</a:t>
            </a:r>
            <a:r>
              <a:rPr lang="pl-PL" sz="1600" b="1" i="0" u="none" strike="noStrike">
                <a:solidFill>
                  <a:srgbClr val="638327"/>
                </a:solidFill>
                <a:effectLst/>
                <a:latin typeface="Aptos" panose="020B0004020202020204" pitchFamily="34" charset="0"/>
              </a:rPr>
              <a:t> )</a:t>
            </a:r>
            <a:endParaRPr lang="en-US" sz="1600" b="1" i="0">
              <a:solidFill>
                <a:srgbClr val="638327"/>
              </a:solidFill>
              <a:effectLst/>
              <a:latin typeface="Arial" panose="020B0604020202020204" pitchFamily="34" charset="0"/>
            </a:endParaRPr>
          </a:p>
          <a:p>
            <a:pPr fontAlgn="base">
              <a:lnSpc>
                <a:spcPct val="120000"/>
              </a:lnSpc>
              <a:buFont typeface="Wingdings" panose="05000000000000000000" pitchFamily="2" charset="2"/>
              <a:buChar char="ü"/>
            </a:pPr>
            <a:r>
              <a:rPr lang="pl-PL" sz="1600" b="1" i="0" u="none" strike="noStrike">
                <a:solidFill>
                  <a:srgbClr val="000000"/>
                </a:solidFill>
                <a:effectLst/>
                <a:latin typeface="Aptos" panose="020B0004020202020204" pitchFamily="34" charset="0"/>
              </a:rPr>
              <a:t>wykazy środków ochrony roślin do IP; </a:t>
            </a:r>
            <a:r>
              <a:rPr lang="pl-PL" sz="1600" b="1" i="0" u="none" strike="noStrike">
                <a:solidFill>
                  <a:srgbClr val="638327"/>
                </a:solidFill>
                <a:effectLst/>
                <a:latin typeface="Aptos" panose="020B0004020202020204" pitchFamily="34" charset="0"/>
              </a:rPr>
              <a:t>(</a:t>
            </a:r>
            <a:r>
              <a:rPr lang="pl-PL" sz="1600" b="1" i="0" u="none" strike="noStrike">
                <a:solidFill>
                  <a:srgbClr val="638327"/>
                </a:solidFill>
                <a:effectLst/>
                <a:latin typeface="Aptos" panose="020B0004020202020204" pitchFamily="34" charset="0"/>
                <a:hlinkClick r:id="rId8"/>
              </a:rPr>
              <a:t>https://www.agrofagi.com.pl/143,wykaz-srodkow-ochrony-roslin-dla-integrowanej-produkcji</a:t>
            </a:r>
            <a:r>
              <a:rPr lang="pl-PL" sz="1600" b="1" i="0" u="none" strike="noStrike">
                <a:solidFill>
                  <a:srgbClr val="638327"/>
                </a:solidFill>
                <a:effectLst/>
                <a:latin typeface="Aptos" panose="020B0004020202020204" pitchFamily="34" charset="0"/>
              </a:rPr>
              <a:t> )</a:t>
            </a:r>
            <a:r>
              <a:rPr lang="pl-PL" sz="1600" b="1" i="0">
                <a:solidFill>
                  <a:srgbClr val="638327"/>
                </a:solidFill>
                <a:effectLst/>
                <a:latin typeface="Aptos" panose="020B0004020202020204" pitchFamily="34" charset="0"/>
              </a:rPr>
              <a:t>​</a:t>
            </a:r>
            <a:endParaRPr lang="pl-PL" sz="1600" b="1" i="0">
              <a:solidFill>
                <a:srgbClr val="638327"/>
              </a:solidFill>
              <a:effectLst/>
              <a:latin typeface="Arial" panose="020B0604020202020204" pitchFamily="34" charset="0"/>
            </a:endParaRPr>
          </a:p>
          <a:p>
            <a:pPr fontAlgn="base">
              <a:lnSpc>
                <a:spcPct val="120000"/>
              </a:lnSpc>
              <a:buFont typeface="Wingdings" panose="05000000000000000000" pitchFamily="2" charset="2"/>
              <a:buChar char="ü"/>
            </a:pPr>
            <a:r>
              <a:rPr lang="pl-PL" sz="1600" b="1" i="0" u="none" strike="noStrike">
                <a:solidFill>
                  <a:srgbClr val="000000"/>
                </a:solidFill>
                <a:effectLst/>
                <a:latin typeface="Aptos" panose="020B0004020202020204" pitchFamily="34" charset="0"/>
              </a:rPr>
              <a:t>protokoły z kontroli;</a:t>
            </a:r>
            <a:r>
              <a:rPr lang="pl-PL" sz="1600" b="1" i="0">
                <a:solidFill>
                  <a:srgbClr val="000000"/>
                </a:solidFill>
                <a:effectLst/>
                <a:latin typeface="Aptos" panose="020B0004020202020204" pitchFamily="34" charset="0"/>
              </a:rPr>
              <a:t>​</a:t>
            </a:r>
            <a:endParaRPr lang="pl-PL" sz="1600" b="1" i="0">
              <a:solidFill>
                <a:srgbClr val="000000"/>
              </a:solidFill>
              <a:effectLst/>
              <a:latin typeface="Arial" panose="020B0604020202020204" pitchFamily="34" charset="0"/>
            </a:endParaRPr>
          </a:p>
          <a:p>
            <a:pPr fontAlgn="base">
              <a:lnSpc>
                <a:spcPct val="120000"/>
              </a:lnSpc>
              <a:buFont typeface="Wingdings" panose="05000000000000000000" pitchFamily="2" charset="2"/>
              <a:buChar char="ü"/>
            </a:pPr>
            <a:r>
              <a:rPr lang="pl-PL" sz="1600" b="1" i="0" u="none" strike="noStrike">
                <a:solidFill>
                  <a:srgbClr val="000000"/>
                </a:solidFill>
                <a:effectLst/>
                <a:latin typeface="Aptos" panose="020B0004020202020204" pitchFamily="34" charset="0"/>
              </a:rPr>
              <a:t>listy kontrolne;</a:t>
            </a:r>
            <a:r>
              <a:rPr lang="pl-PL" sz="1600" b="1" i="0">
                <a:solidFill>
                  <a:srgbClr val="000000"/>
                </a:solidFill>
                <a:effectLst/>
                <a:latin typeface="Aptos" panose="020B0004020202020204" pitchFamily="34" charset="0"/>
              </a:rPr>
              <a:t>​</a:t>
            </a:r>
            <a:endParaRPr lang="pl-PL" sz="1600" b="1" i="0">
              <a:solidFill>
                <a:srgbClr val="000000"/>
              </a:solidFill>
              <a:effectLst/>
              <a:latin typeface="Arial" panose="020B0604020202020204" pitchFamily="34" charset="0"/>
            </a:endParaRPr>
          </a:p>
          <a:p>
            <a:pPr fontAlgn="base">
              <a:lnSpc>
                <a:spcPct val="120000"/>
              </a:lnSpc>
              <a:buFont typeface="Wingdings" panose="05000000000000000000" pitchFamily="2" charset="2"/>
              <a:buChar char="ü"/>
            </a:pPr>
            <a:r>
              <a:rPr lang="pl-PL" sz="1600" b="1" i="0" u="none" strike="noStrike">
                <a:solidFill>
                  <a:srgbClr val="638327"/>
                </a:solidFill>
                <a:effectLst/>
                <a:latin typeface="Aptos" panose="020B0004020202020204" pitchFamily="34" charset="0"/>
              </a:rPr>
              <a:t>wyniki badań na pozostałości środków ochrony roślin oraz poziomy azotanów, azotynów i metali ciężkich w płodach rolnych;</a:t>
            </a:r>
            <a:r>
              <a:rPr lang="pl-PL" sz="1600" b="1" i="0">
                <a:solidFill>
                  <a:srgbClr val="638327"/>
                </a:solidFill>
                <a:effectLst/>
                <a:latin typeface="Aptos" panose="020B0004020202020204" pitchFamily="34" charset="0"/>
              </a:rPr>
              <a:t>​</a:t>
            </a:r>
            <a:endParaRPr lang="pl-PL" sz="1600" b="1" i="0">
              <a:solidFill>
                <a:srgbClr val="638327"/>
              </a:solidFill>
              <a:effectLst/>
              <a:latin typeface="Arial" panose="020B0604020202020204" pitchFamily="34" charset="0"/>
            </a:endParaRPr>
          </a:p>
          <a:p>
            <a:pPr fontAlgn="base">
              <a:lnSpc>
                <a:spcPct val="120000"/>
              </a:lnSpc>
              <a:buFont typeface="Wingdings" panose="05000000000000000000" pitchFamily="2" charset="2"/>
              <a:buChar char="ü"/>
            </a:pPr>
            <a:r>
              <a:rPr lang="pl-PL" sz="1600" b="1" i="0" u="none" strike="noStrike">
                <a:solidFill>
                  <a:srgbClr val="638327"/>
                </a:solidFill>
                <a:effectLst/>
                <a:latin typeface="Aptos" panose="020B0004020202020204" pitchFamily="34" charset="0"/>
              </a:rPr>
              <a:t>wyniki badań gleby i liści;</a:t>
            </a:r>
            <a:r>
              <a:rPr lang="pl-PL" sz="1600" b="1" i="0">
                <a:solidFill>
                  <a:srgbClr val="638327"/>
                </a:solidFill>
                <a:effectLst/>
                <a:latin typeface="Aptos" panose="020B0004020202020204" pitchFamily="34" charset="0"/>
              </a:rPr>
              <a:t>​</a:t>
            </a:r>
            <a:endParaRPr lang="pl-PL" sz="1600" b="1" i="0">
              <a:solidFill>
                <a:srgbClr val="638327"/>
              </a:solidFill>
              <a:effectLst/>
              <a:latin typeface="Arial" panose="020B0604020202020204" pitchFamily="34" charset="0"/>
            </a:endParaRPr>
          </a:p>
          <a:p>
            <a:pPr fontAlgn="base">
              <a:lnSpc>
                <a:spcPct val="120000"/>
              </a:lnSpc>
              <a:buFont typeface="Wingdings" panose="05000000000000000000" pitchFamily="2" charset="2"/>
              <a:buChar char="ü"/>
            </a:pPr>
            <a:r>
              <a:rPr lang="pl-PL" sz="1600" b="1" i="0" u="none" strike="noStrike">
                <a:solidFill>
                  <a:srgbClr val="638327"/>
                </a:solidFill>
                <a:effectLst/>
                <a:latin typeface="Aptos" panose="020B0004020202020204" pitchFamily="34" charset="0"/>
              </a:rPr>
              <a:t>zaświadczenia o ukończeniu szkoleń;</a:t>
            </a:r>
            <a:r>
              <a:rPr lang="pl-PL" sz="1600" b="1" i="0">
                <a:solidFill>
                  <a:srgbClr val="638327"/>
                </a:solidFill>
                <a:effectLst/>
                <a:latin typeface="Aptos" panose="020B0004020202020204" pitchFamily="34" charset="0"/>
              </a:rPr>
              <a:t>​</a:t>
            </a:r>
            <a:endParaRPr lang="pl-PL" sz="1600" b="1" i="0">
              <a:solidFill>
                <a:srgbClr val="638327"/>
              </a:solidFill>
              <a:effectLst/>
              <a:latin typeface="Arial" panose="020B0604020202020204" pitchFamily="34" charset="0"/>
            </a:endParaRPr>
          </a:p>
          <a:p>
            <a:pPr fontAlgn="base">
              <a:lnSpc>
                <a:spcPct val="120000"/>
              </a:lnSpc>
              <a:buFont typeface="Wingdings" panose="05000000000000000000" pitchFamily="2" charset="2"/>
              <a:buChar char="ü"/>
            </a:pPr>
            <a:r>
              <a:rPr lang="pl-PL" sz="1600" b="1" i="0" u="none" strike="noStrike">
                <a:solidFill>
                  <a:srgbClr val="638327"/>
                </a:solidFill>
                <a:effectLst/>
                <a:latin typeface="Aptos" panose="020B0004020202020204" pitchFamily="34" charset="0"/>
              </a:rPr>
              <a:t>protokoły lub dowody zakupów potwierdzające sprawność techniczną sprzętu do stosowania środków ochrony roślin;</a:t>
            </a:r>
            <a:r>
              <a:rPr lang="pl-PL" sz="1600" b="1" i="0">
                <a:solidFill>
                  <a:srgbClr val="638327"/>
                </a:solidFill>
                <a:effectLst/>
                <a:latin typeface="Aptos" panose="020B0004020202020204" pitchFamily="34" charset="0"/>
              </a:rPr>
              <a:t>​</a:t>
            </a:r>
            <a:endParaRPr lang="pl-PL" sz="1600" b="1" i="0">
              <a:solidFill>
                <a:srgbClr val="638327"/>
              </a:solidFill>
              <a:effectLst/>
              <a:latin typeface="Arial" panose="020B0604020202020204" pitchFamily="34" charset="0"/>
            </a:endParaRPr>
          </a:p>
          <a:p>
            <a:pPr fontAlgn="base">
              <a:lnSpc>
                <a:spcPct val="120000"/>
              </a:lnSpc>
              <a:buFont typeface="Wingdings" panose="05000000000000000000" pitchFamily="2" charset="2"/>
              <a:buChar char="ü"/>
            </a:pPr>
            <a:r>
              <a:rPr lang="pl-PL" sz="1600" b="1" i="0" u="none" strike="noStrike">
                <a:solidFill>
                  <a:srgbClr val="638327"/>
                </a:solidFill>
                <a:effectLst/>
                <a:latin typeface="Aptos" panose="020B0004020202020204" pitchFamily="34" charset="0"/>
              </a:rPr>
              <a:t>faktury zakupu m.in. środków ochrony roślin i nawozów;</a:t>
            </a:r>
            <a:r>
              <a:rPr lang="pl-PL" sz="1600" b="1" i="0">
                <a:solidFill>
                  <a:srgbClr val="638327"/>
                </a:solidFill>
                <a:effectLst/>
                <a:latin typeface="Aptos" panose="020B0004020202020204" pitchFamily="34" charset="0"/>
              </a:rPr>
              <a:t>​</a:t>
            </a:r>
            <a:endParaRPr lang="pl-PL" sz="1600" b="1" i="0">
              <a:solidFill>
                <a:srgbClr val="638327"/>
              </a:solidFill>
              <a:effectLst/>
              <a:latin typeface="Arial" panose="020B0604020202020204" pitchFamily="34" charset="0"/>
            </a:endParaRPr>
          </a:p>
          <a:p>
            <a:pPr fontAlgn="base">
              <a:lnSpc>
                <a:spcPct val="120000"/>
              </a:lnSpc>
              <a:buFont typeface="Wingdings" panose="05000000000000000000" pitchFamily="2" charset="2"/>
              <a:buChar char="ü"/>
            </a:pPr>
            <a:r>
              <a:rPr lang="pl-PL" sz="1600" b="1" i="0" u="none" strike="noStrike">
                <a:solidFill>
                  <a:srgbClr val="638327"/>
                </a:solidFill>
                <a:effectLst/>
                <a:latin typeface="Aptos" panose="020B0004020202020204" pitchFamily="34" charset="0"/>
              </a:rPr>
              <a:t>wniosek o wydanie certyfikatu;</a:t>
            </a:r>
            <a:r>
              <a:rPr lang="pl-PL" sz="1600" b="1" i="0">
                <a:solidFill>
                  <a:srgbClr val="638327"/>
                </a:solidFill>
                <a:effectLst/>
                <a:latin typeface="Aptos" panose="020B0004020202020204" pitchFamily="34" charset="0"/>
              </a:rPr>
              <a:t>​</a:t>
            </a:r>
            <a:endParaRPr lang="pl-PL" sz="1600" b="1" i="0">
              <a:solidFill>
                <a:srgbClr val="638327"/>
              </a:solidFill>
              <a:effectLst/>
              <a:latin typeface="Arial" panose="020B0604020202020204" pitchFamily="34" charset="0"/>
            </a:endParaRPr>
          </a:p>
          <a:p>
            <a:pPr fontAlgn="base">
              <a:lnSpc>
                <a:spcPct val="120000"/>
              </a:lnSpc>
              <a:buFont typeface="Wingdings" panose="05000000000000000000" pitchFamily="2" charset="2"/>
              <a:buChar char="ü"/>
            </a:pPr>
            <a:r>
              <a:rPr lang="pl-PL" sz="1600" b="1" i="0" u="none" strike="noStrike">
                <a:solidFill>
                  <a:srgbClr val="638327"/>
                </a:solidFill>
                <a:effectLst/>
                <a:latin typeface="Aptos" panose="020B0004020202020204" pitchFamily="34" charset="0"/>
              </a:rPr>
              <a:t>certyfikat IP.</a:t>
            </a:r>
            <a:endParaRPr lang="pl-PL" sz="1600" b="1" i="0">
              <a:solidFill>
                <a:srgbClr val="638327"/>
              </a:solidFill>
              <a:effectLst/>
              <a:latin typeface="Arial" panose="020B0604020202020204" pitchFamily="34" charset="0"/>
            </a:endParaRPr>
          </a:p>
        </p:txBody>
      </p:sp>
      <p:sp>
        <p:nvSpPr>
          <p:cNvPr id="3" name="pole tekstowe 2">
            <a:extLst>
              <a:ext uri="{FF2B5EF4-FFF2-40B4-BE49-F238E27FC236}">
                <a16:creationId xmlns:a16="http://schemas.microsoft.com/office/drawing/2014/main" id="{BB50DB58-E5F3-245C-82C3-2542E088BA4F}"/>
              </a:ext>
            </a:extLst>
          </p:cNvPr>
          <p:cNvSpPr txBox="1"/>
          <p:nvPr/>
        </p:nvSpPr>
        <p:spPr>
          <a:xfrm>
            <a:off x="271445" y="392510"/>
            <a:ext cx="10855264" cy="738664"/>
          </a:xfrm>
          <a:prstGeom prst="rect">
            <a:avLst/>
          </a:prstGeom>
          <a:noFill/>
        </p:spPr>
        <p:txBody>
          <a:bodyPr wrap="square" rtlCol="0">
            <a:spAutoFit/>
          </a:bodyPr>
          <a:lstStyle/>
          <a:p>
            <a:r>
              <a:rPr lang="pl-PL" sz="2100" b="0" i="0" u="none" strike="noStrike">
                <a:solidFill>
                  <a:srgbClr val="000000"/>
                </a:solidFill>
                <a:effectLst/>
                <a:latin typeface="Aptos" panose="020B0004020202020204" pitchFamily="34" charset="0"/>
              </a:rPr>
              <a:t>I</a:t>
            </a:r>
            <a:r>
              <a:rPr lang="pl-PL" sz="2100" b="1" i="0" u="none" strike="noStrike">
                <a:solidFill>
                  <a:srgbClr val="000000"/>
                </a:solidFill>
                <a:effectLst/>
                <a:latin typeface="Aptos" panose="020B0004020202020204" pitchFamily="34" charset="0"/>
              </a:rPr>
              <a:t>nne dokumenty, które w czasie procesu certyfikacyjnego producent stosujący integrowaną produkcję roślin musi posiadać lub może mieć z nimi do czynienia są m.in.:</a:t>
            </a:r>
            <a:r>
              <a:rPr lang="pl-PL" sz="2100" b="0" i="0">
                <a:solidFill>
                  <a:srgbClr val="000000"/>
                </a:solidFill>
                <a:effectLst/>
                <a:latin typeface="Aptos" panose="020B0004020202020204" pitchFamily="34" charset="0"/>
              </a:rPr>
              <a:t>​</a:t>
            </a:r>
            <a:endParaRPr lang="pl-PL" sz="2100">
              <a:solidFill>
                <a:srgbClr val="000000"/>
              </a:solidFill>
              <a:latin typeface="Segoe UI" panose="020B0502040204020203" pitchFamily="34" charset="0"/>
            </a:endParaRPr>
          </a:p>
        </p:txBody>
      </p:sp>
    </p:spTree>
    <p:extLst>
      <p:ext uri="{BB962C8B-B14F-4D97-AF65-F5344CB8AC3E}">
        <p14:creationId xmlns:p14="http://schemas.microsoft.com/office/powerpoint/2010/main" val="5892953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731051-146E-47FE-9A5B-9BE3F2DA261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23862C-E9F1-D5EB-E3A1-131C0B5CD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3094AE-A837-AAAA-635E-9688B2AD0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45624B-9107-EA60-67B9-8D357541D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A3906BA-C7C7-1130-8932-BC961BAAD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72278A-0512-6EF7-7A89-2797984746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3D55804-84A0-1E09-81FB-5E6D1E429BFF}"/>
              </a:ext>
            </a:extLst>
          </p:cNvPr>
          <p:cNvSpPr>
            <a:spLocks noGrp="1"/>
          </p:cNvSpPr>
          <p:nvPr>
            <p:ph type="title"/>
          </p:nvPr>
        </p:nvSpPr>
        <p:spPr>
          <a:xfrm>
            <a:off x="1520470" y="302515"/>
            <a:ext cx="6743696" cy="1033669"/>
          </a:xfrm>
        </p:spPr>
        <p:txBody>
          <a:bodyPr>
            <a:normAutofit/>
          </a:bodyPr>
          <a:lstStyle/>
          <a:p>
            <a:r>
              <a:rPr lang="pl-PL" sz="3600" b="1">
                <a:solidFill>
                  <a:srgbClr val="FFFFFF"/>
                </a:solidFill>
                <a:latin typeface="Calibri"/>
                <a:cs typeface="Times New Roman"/>
              </a:rPr>
              <a:t>OPIS GOSPODARSTWA</a:t>
            </a:r>
            <a:endParaRPr lang="pl-PL" sz="3600" b="1">
              <a:solidFill>
                <a:srgbClr val="FFFFFF"/>
              </a:solidFill>
            </a:endParaRPr>
          </a:p>
        </p:txBody>
      </p:sp>
      <p:pic>
        <p:nvPicPr>
          <p:cNvPr id="6" name="Obraz 5" descr="Obraz zawierający clipart, Grafika, rysowanie, kreatywność&#10;&#10;Opis wygenerowany automatycznie">
            <a:extLst>
              <a:ext uri="{FF2B5EF4-FFF2-40B4-BE49-F238E27FC236}">
                <a16:creationId xmlns:a16="http://schemas.microsoft.com/office/drawing/2014/main" id="{124C3D9A-E8B8-D875-C69B-6035D554F6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F4360734-0028-8F34-9552-76FF05F79911}"/>
              </a:ext>
            </a:extLst>
          </p:cNvPr>
          <p:cNvPicPr>
            <a:picLocks noChangeAspect="1"/>
          </p:cNvPicPr>
          <p:nvPr/>
        </p:nvPicPr>
        <p:blipFill>
          <a:blip r:embed="rId4"/>
          <a:stretch>
            <a:fillRect/>
          </a:stretch>
        </p:blipFill>
        <p:spPr>
          <a:xfrm>
            <a:off x="9110295" y="335373"/>
            <a:ext cx="2086705" cy="1081628"/>
          </a:xfrm>
          <a:prstGeom prst="rect">
            <a:avLst/>
          </a:prstGeom>
        </p:spPr>
      </p:pic>
      <p:sp>
        <p:nvSpPr>
          <p:cNvPr id="4" name="pole tekstowe 3">
            <a:extLst>
              <a:ext uri="{FF2B5EF4-FFF2-40B4-BE49-F238E27FC236}">
                <a16:creationId xmlns:a16="http://schemas.microsoft.com/office/drawing/2014/main" id="{0E17861A-652D-E77D-5DE0-CE032223CFE7}"/>
              </a:ext>
            </a:extLst>
          </p:cNvPr>
          <p:cNvSpPr txBox="1"/>
          <p:nvPr/>
        </p:nvSpPr>
        <p:spPr>
          <a:xfrm>
            <a:off x="459350" y="1752374"/>
            <a:ext cx="9363456" cy="923330"/>
          </a:xfrm>
          <a:prstGeom prst="rect">
            <a:avLst/>
          </a:prstGeom>
          <a:noFill/>
        </p:spPr>
        <p:txBody>
          <a:bodyPr wrap="square" rtlCol="0">
            <a:spAutoFit/>
          </a:bodyPr>
          <a:lstStyle/>
          <a:p>
            <a:pPr marL="285750" indent="-285750">
              <a:buFont typeface="Wingdings" panose="05000000000000000000" pitchFamily="2" charset="2"/>
              <a:buChar char="v"/>
            </a:pPr>
            <a:r>
              <a:rPr lang="pl-PL" b="1"/>
              <a:t>LISTA KONTROLNA DLA UPRAW ROLNICZYCH OBLIGATORYJNE WYMAGANIA IPR – ZGODNOŚĆ 100%:​ </a:t>
            </a:r>
          </a:p>
          <a:p>
            <a:endParaRPr lang="pl-PL"/>
          </a:p>
        </p:txBody>
      </p:sp>
      <p:sp>
        <p:nvSpPr>
          <p:cNvPr id="17" name="Symbol zastępczy zawartości 16">
            <a:extLst>
              <a:ext uri="{FF2B5EF4-FFF2-40B4-BE49-F238E27FC236}">
                <a16:creationId xmlns:a16="http://schemas.microsoft.com/office/drawing/2014/main" id="{C2717E97-0BEF-32E3-88BB-3CDFD439125B}"/>
              </a:ext>
            </a:extLst>
          </p:cNvPr>
          <p:cNvSpPr>
            <a:spLocks noGrp="1"/>
          </p:cNvSpPr>
          <p:nvPr>
            <p:ph idx="1"/>
          </p:nvPr>
        </p:nvSpPr>
        <p:spPr>
          <a:xfrm>
            <a:off x="996930" y="2638905"/>
            <a:ext cx="10515600" cy="1775570"/>
          </a:xfrm>
        </p:spPr>
        <p:txBody>
          <a:bodyPr>
            <a:normAutofit fontScale="92500" lnSpcReduction="20000"/>
          </a:bodyPr>
          <a:lstStyle/>
          <a:p>
            <a:pPr marL="0" lvl="0" indent="0" algn="just">
              <a:lnSpc>
                <a:spcPct val="100000"/>
              </a:lnSpc>
              <a:buNone/>
            </a:pPr>
            <a:r>
              <a:rPr lang="pl-PL" sz="1900"/>
              <a:t>Czy producent postępuje z pustymi opakowaniami po środkach ochrony roślin i środkami przeterminowanymi zgodnie z obowiązującymi przepisami prawa? </a:t>
            </a:r>
          </a:p>
          <a:p>
            <a:pPr marL="0" lvl="0" indent="0" algn="just">
              <a:lnSpc>
                <a:spcPct val="100000"/>
              </a:lnSpc>
              <a:buNone/>
            </a:pPr>
            <a:endParaRPr lang="pl-PL" sz="100"/>
          </a:p>
          <a:p>
            <a:pPr marL="0" lvl="0" indent="0" algn="just">
              <a:lnSpc>
                <a:spcPct val="100000"/>
              </a:lnSpc>
              <a:buNone/>
            </a:pPr>
            <a:r>
              <a:rPr lang="pl-PL" sz="1900"/>
              <a:t>Czy producent posiada urządzenia pomiarowe pozwalające dokładnie określić ilość odmierzanego środka ochrony roślin?</a:t>
            </a:r>
          </a:p>
          <a:p>
            <a:pPr marL="0" lvl="0" indent="0" algn="just">
              <a:lnSpc>
                <a:spcPct val="100000"/>
              </a:lnSpc>
              <a:buNone/>
            </a:pPr>
            <a:endParaRPr lang="pl-PL" sz="100"/>
          </a:p>
          <a:p>
            <a:pPr marL="0" lvl="0" indent="0" algn="just">
              <a:lnSpc>
                <a:spcPct val="100000"/>
              </a:lnSpc>
              <a:buNone/>
            </a:pPr>
            <a:r>
              <a:rPr lang="pl-PL" sz="1900"/>
              <a:t>Czy warunki bezpiecznego stosowania środków określone w etykietach są przestrzegane?</a:t>
            </a:r>
          </a:p>
        </p:txBody>
      </p:sp>
      <p:sp>
        <p:nvSpPr>
          <p:cNvPr id="20" name="Owal 19">
            <a:extLst>
              <a:ext uri="{FF2B5EF4-FFF2-40B4-BE49-F238E27FC236}">
                <a16:creationId xmlns:a16="http://schemas.microsoft.com/office/drawing/2014/main" id="{B4B43B38-83DA-AC7F-B3B8-5E198702F709}"/>
              </a:ext>
            </a:extLst>
          </p:cNvPr>
          <p:cNvSpPr/>
          <p:nvPr/>
        </p:nvSpPr>
        <p:spPr>
          <a:xfrm>
            <a:off x="384012" y="2523217"/>
            <a:ext cx="612919" cy="602743"/>
          </a:xfrm>
          <a:prstGeom prst="ellipse">
            <a:avLst/>
          </a:prstGeom>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pl-PL" b="1"/>
              <a:t>7</a:t>
            </a:r>
          </a:p>
        </p:txBody>
      </p:sp>
      <p:sp>
        <p:nvSpPr>
          <p:cNvPr id="21" name="Owal 20">
            <a:extLst>
              <a:ext uri="{FF2B5EF4-FFF2-40B4-BE49-F238E27FC236}">
                <a16:creationId xmlns:a16="http://schemas.microsoft.com/office/drawing/2014/main" id="{6FF53E35-1D8C-6188-CEFA-68FCF5B87658}"/>
              </a:ext>
            </a:extLst>
          </p:cNvPr>
          <p:cNvSpPr/>
          <p:nvPr/>
        </p:nvSpPr>
        <p:spPr>
          <a:xfrm>
            <a:off x="384012" y="3225632"/>
            <a:ext cx="612919" cy="602743"/>
          </a:xfrm>
          <a:prstGeom prst="ellipse">
            <a:avLst/>
          </a:prstGeom>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pl-PL" b="1"/>
              <a:t>16</a:t>
            </a:r>
          </a:p>
        </p:txBody>
      </p:sp>
      <p:sp>
        <p:nvSpPr>
          <p:cNvPr id="22" name="Owal 21">
            <a:extLst>
              <a:ext uri="{FF2B5EF4-FFF2-40B4-BE49-F238E27FC236}">
                <a16:creationId xmlns:a16="http://schemas.microsoft.com/office/drawing/2014/main" id="{3A4D92FD-BCF8-4EB7-2B54-0D2CB8F86CCF}"/>
              </a:ext>
            </a:extLst>
          </p:cNvPr>
          <p:cNvSpPr/>
          <p:nvPr/>
        </p:nvSpPr>
        <p:spPr>
          <a:xfrm>
            <a:off x="384012" y="3926344"/>
            <a:ext cx="612919" cy="602743"/>
          </a:xfrm>
          <a:prstGeom prst="ellipse">
            <a:avLst/>
          </a:prstGeom>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pl-PL" b="1"/>
              <a:t>17</a:t>
            </a:r>
          </a:p>
        </p:txBody>
      </p:sp>
      <p:sp>
        <p:nvSpPr>
          <p:cNvPr id="23" name="Owal 22">
            <a:extLst>
              <a:ext uri="{FF2B5EF4-FFF2-40B4-BE49-F238E27FC236}">
                <a16:creationId xmlns:a16="http://schemas.microsoft.com/office/drawing/2014/main" id="{1431B962-526B-0AF1-5451-9FAF410CF3C8}"/>
              </a:ext>
            </a:extLst>
          </p:cNvPr>
          <p:cNvSpPr/>
          <p:nvPr/>
        </p:nvSpPr>
        <p:spPr>
          <a:xfrm>
            <a:off x="384012" y="4615205"/>
            <a:ext cx="612919" cy="602743"/>
          </a:xfrm>
          <a:prstGeom prst="ellipse">
            <a:avLst/>
          </a:prstGeom>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pl-PL" b="1"/>
              <a:t>18</a:t>
            </a:r>
          </a:p>
        </p:txBody>
      </p:sp>
      <p:sp>
        <p:nvSpPr>
          <p:cNvPr id="24" name="Owal 23">
            <a:extLst>
              <a:ext uri="{FF2B5EF4-FFF2-40B4-BE49-F238E27FC236}">
                <a16:creationId xmlns:a16="http://schemas.microsoft.com/office/drawing/2014/main" id="{D3E28666-D070-436E-CB0A-FE72E2EFFEC7}"/>
              </a:ext>
            </a:extLst>
          </p:cNvPr>
          <p:cNvSpPr/>
          <p:nvPr/>
        </p:nvSpPr>
        <p:spPr>
          <a:xfrm>
            <a:off x="384009" y="5446523"/>
            <a:ext cx="612919" cy="602743"/>
          </a:xfrm>
          <a:prstGeom prst="ellipse">
            <a:avLst/>
          </a:prstGeom>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pl-PL" b="1"/>
              <a:t>19</a:t>
            </a:r>
          </a:p>
        </p:txBody>
      </p:sp>
      <p:sp>
        <p:nvSpPr>
          <p:cNvPr id="25" name="Owal 24">
            <a:extLst>
              <a:ext uri="{FF2B5EF4-FFF2-40B4-BE49-F238E27FC236}">
                <a16:creationId xmlns:a16="http://schemas.microsoft.com/office/drawing/2014/main" id="{32A2E196-7C3C-3735-0711-D2B328175153}"/>
              </a:ext>
            </a:extLst>
          </p:cNvPr>
          <p:cNvSpPr/>
          <p:nvPr/>
        </p:nvSpPr>
        <p:spPr>
          <a:xfrm>
            <a:off x="384010" y="6112491"/>
            <a:ext cx="612919" cy="602743"/>
          </a:xfrm>
          <a:prstGeom prst="ellipse">
            <a:avLst/>
          </a:prstGeom>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pl-PL" b="1"/>
              <a:t>26</a:t>
            </a:r>
          </a:p>
        </p:txBody>
      </p:sp>
      <p:sp>
        <p:nvSpPr>
          <p:cNvPr id="26" name="pole tekstowe 25">
            <a:extLst>
              <a:ext uri="{FF2B5EF4-FFF2-40B4-BE49-F238E27FC236}">
                <a16:creationId xmlns:a16="http://schemas.microsoft.com/office/drawing/2014/main" id="{25C6BF00-2AAF-CF7C-A621-A166EE8FAAD3}"/>
              </a:ext>
            </a:extLst>
          </p:cNvPr>
          <p:cNvSpPr txBox="1"/>
          <p:nvPr/>
        </p:nvSpPr>
        <p:spPr>
          <a:xfrm>
            <a:off x="1001037" y="4562468"/>
            <a:ext cx="10649271" cy="2277547"/>
          </a:xfrm>
          <a:prstGeom prst="rect">
            <a:avLst/>
          </a:prstGeom>
          <a:noFill/>
        </p:spPr>
        <p:txBody>
          <a:bodyPr wrap="square" rtlCol="0">
            <a:spAutoFit/>
          </a:bodyPr>
          <a:lstStyle/>
          <a:p>
            <a:pPr marL="0" lvl="0" indent="0" algn="just">
              <a:lnSpc>
                <a:spcPct val="100000"/>
              </a:lnSpc>
              <a:buNone/>
            </a:pPr>
            <a:r>
              <a:rPr lang="pl-PL" sz="1800"/>
              <a:t>Czy producent przestrzega zapisów etykiety dotyczących zachowania środków ostrożności związanych </a:t>
            </a:r>
            <a:br>
              <a:rPr lang="pl-PL" sz="1800"/>
            </a:br>
            <a:r>
              <a:rPr lang="pl-PL" sz="1800"/>
              <a:t>z ochroną środowiska naturalnego tj. np. zachowania stref ochronnych i bezpiecznych odległości od terenów nieużytkowanych rolniczo? </a:t>
            </a:r>
          </a:p>
          <a:p>
            <a:pPr marL="0" lvl="0" indent="0" algn="just">
              <a:lnSpc>
                <a:spcPct val="100000"/>
              </a:lnSpc>
              <a:buNone/>
            </a:pPr>
            <a:endParaRPr lang="pl-PL" sz="1000"/>
          </a:p>
          <a:p>
            <a:pPr marL="0" lvl="0" indent="0" algn="just">
              <a:lnSpc>
                <a:spcPct val="100000"/>
              </a:lnSpc>
              <a:buNone/>
            </a:pPr>
            <a:r>
              <a:rPr lang="pl-PL" sz="1800"/>
              <a:t>Czy przestrzegane są okresy prewencji i karencji?</a:t>
            </a:r>
          </a:p>
          <a:p>
            <a:pPr marL="0" lvl="0" indent="0" algn="just">
              <a:lnSpc>
                <a:spcPct val="100000"/>
              </a:lnSpc>
              <a:buNone/>
            </a:pPr>
            <a:endParaRPr lang="pl-PL" sz="2400"/>
          </a:p>
          <a:p>
            <a:pPr marL="0" lvl="0" indent="0" algn="just">
              <a:lnSpc>
                <a:spcPct val="100000"/>
              </a:lnSpc>
              <a:buNone/>
            </a:pPr>
            <a:r>
              <a:rPr lang="pl-PL" sz="1800"/>
              <a:t>Czy wszystkie środki ochrony roślin są przechowywane wyłącznie w oryginalnych opakowaniach?</a:t>
            </a:r>
          </a:p>
          <a:p>
            <a:endParaRPr lang="pl-PL"/>
          </a:p>
        </p:txBody>
      </p:sp>
    </p:spTree>
    <p:extLst>
      <p:ext uri="{BB962C8B-B14F-4D97-AF65-F5344CB8AC3E}">
        <p14:creationId xmlns:p14="http://schemas.microsoft.com/office/powerpoint/2010/main" val="6199969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EBB545-0F17-627F-0FD7-D8EB9910B8D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9AD4F0-9CCD-4518-667C-BD042DA86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E352E-A13F-0721-7A34-103AE781F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57A2CB7-1752-C7EC-AE35-6016127B1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9B728899-B736-BECF-0E5A-1AA16225EBE7}"/>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A5657788-0878-A051-3CB9-623A32E79A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Obraz zawierający tekst, zrzut ekranu, oprogramowanie, Ikona komputerowa&#10;&#10;Opis wygenerowany automatycznie">
            <a:extLst>
              <a:ext uri="{FF2B5EF4-FFF2-40B4-BE49-F238E27FC236}">
                <a16:creationId xmlns:a16="http://schemas.microsoft.com/office/drawing/2014/main" id="{6DA96931-8D89-B73B-F087-9F148D1E24D2}"/>
              </a:ext>
            </a:extLst>
          </p:cNvPr>
          <p:cNvPicPr>
            <a:picLocks noChangeAspect="1"/>
          </p:cNvPicPr>
          <p:nvPr/>
        </p:nvPicPr>
        <p:blipFill>
          <a:blip r:embed="rId4"/>
          <a:srcRect l="44713" t="19431" r="26952" b="9256"/>
          <a:stretch/>
        </p:blipFill>
        <p:spPr>
          <a:xfrm>
            <a:off x="111974" y="86325"/>
            <a:ext cx="4437851" cy="6243045"/>
          </a:xfrm>
          <a:prstGeom prst="rect">
            <a:avLst/>
          </a:prstGeom>
          <a:ln w="28575">
            <a:solidFill>
              <a:schemeClr val="tx1"/>
            </a:solidFill>
          </a:ln>
          <a:effectLst>
            <a:outerShdw blurRad="292100" dist="139700" dir="2700000" algn="tl" rotWithShape="0">
              <a:srgbClr val="333333">
                <a:alpha val="65000"/>
              </a:srgbClr>
            </a:outerShdw>
          </a:effectLst>
        </p:spPr>
      </p:pic>
      <p:sp>
        <p:nvSpPr>
          <p:cNvPr id="9" name="pole tekstowe 8">
            <a:extLst>
              <a:ext uri="{FF2B5EF4-FFF2-40B4-BE49-F238E27FC236}">
                <a16:creationId xmlns:a16="http://schemas.microsoft.com/office/drawing/2014/main" id="{D7AFFCF4-4DFB-9ED6-D9CE-BE980828BDDC}"/>
              </a:ext>
            </a:extLst>
          </p:cNvPr>
          <p:cNvSpPr txBox="1"/>
          <p:nvPr/>
        </p:nvSpPr>
        <p:spPr>
          <a:xfrm>
            <a:off x="4730067" y="1051699"/>
            <a:ext cx="7169716"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b="1" u="sng">
                <a:ea typeface="+mn-lt"/>
                <a:cs typeface="+mn-lt"/>
              </a:rPr>
              <a:t>Okładka:</a:t>
            </a:r>
            <a:endParaRPr lang="pl-PL" sz="2800" b="1" u="sng">
              <a:solidFill>
                <a:srgbClr val="FF0000"/>
              </a:solidFill>
              <a:ea typeface="+mn-lt"/>
              <a:cs typeface="+mn-lt"/>
            </a:endParaRPr>
          </a:p>
          <a:p>
            <a:pPr marL="285750" indent="-285750" algn="just">
              <a:buFont typeface="Arial"/>
              <a:buChar char="•"/>
            </a:pPr>
            <a:r>
              <a:rPr lang="pl-PL" sz="2200">
                <a:ea typeface="+mn-lt"/>
                <a:cs typeface="+mn-lt"/>
              </a:rPr>
              <a:t>Na okładce wpisujemy gatunek rośliny uprawianej oraz rok prowadzenia produkcji. </a:t>
            </a:r>
            <a:endParaRPr lang="pl-PL" sz="2200" b="1">
              <a:solidFill>
                <a:srgbClr val="FF0000"/>
              </a:solidFill>
              <a:ea typeface="+mn-lt"/>
              <a:cs typeface="+mn-lt"/>
            </a:endParaRPr>
          </a:p>
          <a:p>
            <a:pPr marL="285750" indent="-285750" algn="just">
              <a:buFont typeface="Arial"/>
              <a:buChar char="•"/>
            </a:pPr>
            <a:r>
              <a:rPr lang="pl-PL" sz="2200">
                <a:ea typeface="+mn-lt"/>
                <a:cs typeface="+mn-lt"/>
              </a:rPr>
              <a:t>Następnie uzupełniamy informacje własne oraz </a:t>
            </a:r>
            <a:r>
              <a:rPr lang="pl-PL" sz="2200" b="1">
                <a:solidFill>
                  <a:schemeClr val="accent2"/>
                </a:solidFill>
                <a:ea typeface="+mn-lt"/>
                <a:cs typeface="+mn-lt"/>
              </a:rPr>
              <a:t>składamy podpis potwierdzając wiarygodność wpisywanych do Notatnika informacji.</a:t>
            </a:r>
            <a:endParaRPr lang="pl-PL" sz="2200" b="1">
              <a:solidFill>
                <a:schemeClr val="accent2"/>
              </a:solidFill>
            </a:endParaRPr>
          </a:p>
        </p:txBody>
      </p:sp>
    </p:spTree>
    <p:extLst>
      <p:ext uri="{BB962C8B-B14F-4D97-AF65-F5344CB8AC3E}">
        <p14:creationId xmlns:p14="http://schemas.microsoft.com/office/powerpoint/2010/main" val="27379707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C85EA6-ECD5-05C5-9134-9FB10E839E3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BF936D-4E23-008F-07B2-F347FDB31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00CBDC-EF42-89D7-D644-33519CEE6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395CB9-2DB1-94D3-FB41-0DF84F783F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2516CDEB-8E77-CA8F-9200-27F951E6427C}"/>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7" name="Obraz 6" descr="Obraz zawierający tekst, zrzut ekranu, oprogramowanie, Ikona komputerowa&#10;&#10;Opis wygenerowany automatycznie">
            <a:extLst>
              <a:ext uri="{FF2B5EF4-FFF2-40B4-BE49-F238E27FC236}">
                <a16:creationId xmlns:a16="http://schemas.microsoft.com/office/drawing/2014/main" id="{67B636AD-22CA-5B13-9F51-3F7603261BDF}"/>
              </a:ext>
            </a:extLst>
          </p:cNvPr>
          <p:cNvPicPr>
            <a:picLocks noChangeAspect="1"/>
          </p:cNvPicPr>
          <p:nvPr/>
        </p:nvPicPr>
        <p:blipFill>
          <a:blip r:embed="rId3"/>
          <a:srcRect l="50083" t="20378" r="20189" b="10893"/>
          <a:stretch/>
        </p:blipFill>
        <p:spPr>
          <a:xfrm>
            <a:off x="5904023" y="59626"/>
            <a:ext cx="4776185" cy="6255517"/>
          </a:xfrm>
          <a:prstGeom prst="rect">
            <a:avLst/>
          </a:prstGeom>
          <a:ln w="28575">
            <a:solidFill>
              <a:srgbClr val="FF6600"/>
            </a:solidFill>
          </a:ln>
          <a:effectLst>
            <a:outerShdw blurRad="292100" dist="139700" dir="2700000" algn="tl" rotWithShape="0">
              <a:srgbClr val="333333">
                <a:alpha val="65000"/>
              </a:srgbClr>
            </a:outerShdw>
          </a:effectLst>
        </p:spPr>
      </p:pic>
      <p:pic>
        <p:nvPicPr>
          <p:cNvPr id="9" name="Obraz 8" descr="Obraz zawierający tekst, zrzut ekranu, oprogramowanie, Ikona komputerowa&#10;&#10;Opis wygenerowany automatycznie">
            <a:extLst>
              <a:ext uri="{FF2B5EF4-FFF2-40B4-BE49-F238E27FC236}">
                <a16:creationId xmlns:a16="http://schemas.microsoft.com/office/drawing/2014/main" id="{5D3E73B7-BDA8-D4FB-5806-B7DD01D1D6D1}"/>
              </a:ext>
            </a:extLst>
          </p:cNvPr>
          <p:cNvPicPr>
            <a:picLocks noChangeAspect="1"/>
          </p:cNvPicPr>
          <p:nvPr/>
        </p:nvPicPr>
        <p:blipFill>
          <a:blip r:embed="rId4"/>
          <a:srcRect l="26590" t="28148" r="49994" b="15849"/>
          <a:stretch/>
        </p:blipFill>
        <p:spPr>
          <a:xfrm>
            <a:off x="626731" y="72641"/>
            <a:ext cx="4653999" cy="6255518"/>
          </a:xfrm>
          <a:prstGeom prst="rect">
            <a:avLst/>
          </a:prstGeom>
          <a:ln w="28575">
            <a:solidFill>
              <a:schemeClr val="accent1"/>
            </a:solidFill>
          </a:ln>
          <a:effectLst>
            <a:outerShdw blurRad="292100" dist="139700" dir="2700000" algn="tl" rotWithShape="0">
              <a:srgbClr val="333333">
                <a:alpha val="65000"/>
              </a:srgbClr>
            </a:outerShdw>
          </a:effectLst>
        </p:spPr>
      </p:pic>
      <p:sp>
        <p:nvSpPr>
          <p:cNvPr id="11" name="pole tekstowe 10">
            <a:extLst>
              <a:ext uri="{FF2B5EF4-FFF2-40B4-BE49-F238E27FC236}">
                <a16:creationId xmlns:a16="http://schemas.microsoft.com/office/drawing/2014/main" id="{47C6E34E-152D-F67A-B689-2C7689C33496}"/>
              </a:ext>
            </a:extLst>
          </p:cNvPr>
          <p:cNvSpPr txBox="1"/>
          <p:nvPr/>
        </p:nvSpPr>
        <p:spPr>
          <a:xfrm>
            <a:off x="8420149" y="650450"/>
            <a:ext cx="2286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b="1">
                <a:solidFill>
                  <a:srgbClr val="C00000"/>
                </a:solidFill>
              </a:rPr>
              <a:t>Brak wypełnienia</a:t>
            </a:r>
          </a:p>
        </p:txBody>
      </p:sp>
      <p:cxnSp>
        <p:nvCxnSpPr>
          <p:cNvPr id="15" name="Łącznik prosty ze strzałką 14">
            <a:extLst>
              <a:ext uri="{FF2B5EF4-FFF2-40B4-BE49-F238E27FC236}">
                <a16:creationId xmlns:a16="http://schemas.microsoft.com/office/drawing/2014/main" id="{712D8EF2-4532-D2D2-1A5B-C3B67FB0D15D}"/>
              </a:ext>
            </a:extLst>
          </p:cNvPr>
          <p:cNvCxnSpPr>
            <a:cxnSpLocks/>
          </p:cNvCxnSpPr>
          <p:nvPr/>
        </p:nvCxnSpPr>
        <p:spPr>
          <a:xfrm flipH="1">
            <a:off x="8969136" y="1019782"/>
            <a:ext cx="513192" cy="653946"/>
          </a:xfrm>
          <a:prstGeom prst="straightConnector1">
            <a:avLst/>
          </a:prstGeom>
          <a:ln w="57150">
            <a:solidFill>
              <a:srgbClr val="FF0066"/>
            </a:solidFill>
            <a:tailEnd type="triangle"/>
          </a:ln>
        </p:spPr>
        <p:style>
          <a:lnRef idx="2">
            <a:schemeClr val="accent1"/>
          </a:lnRef>
          <a:fillRef idx="0">
            <a:schemeClr val="accent1"/>
          </a:fillRef>
          <a:effectRef idx="1">
            <a:schemeClr val="accent1"/>
          </a:effectRef>
          <a:fontRef idx="minor">
            <a:schemeClr val="tx1"/>
          </a:fontRef>
        </p:style>
      </p:cxnSp>
      <p:pic>
        <p:nvPicPr>
          <p:cNvPr id="17" name="Obraz 16" descr="Obraz zawierający clipart, Grafika, rysowanie, kreatywność&#10;&#10;Opis wygenerowany automatycznie">
            <a:extLst>
              <a:ext uri="{FF2B5EF4-FFF2-40B4-BE49-F238E27FC236}">
                <a16:creationId xmlns:a16="http://schemas.microsoft.com/office/drawing/2014/main" id="{B24C2FE8-4C15-F4AA-145C-538DBC82A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sp>
        <p:nvSpPr>
          <p:cNvPr id="13" name="Strzałka: w prawo 12">
            <a:extLst>
              <a:ext uri="{FF2B5EF4-FFF2-40B4-BE49-F238E27FC236}">
                <a16:creationId xmlns:a16="http://schemas.microsoft.com/office/drawing/2014/main" id="{E54345F6-BEFD-8688-E6AB-EA17C3E50CAC}"/>
              </a:ext>
            </a:extLst>
          </p:cNvPr>
          <p:cNvSpPr/>
          <p:nvPr/>
        </p:nvSpPr>
        <p:spPr>
          <a:xfrm rot="14625995">
            <a:off x="4183017" y="401244"/>
            <a:ext cx="441960" cy="3264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Strzałka: w prawo 15">
            <a:extLst>
              <a:ext uri="{FF2B5EF4-FFF2-40B4-BE49-F238E27FC236}">
                <a16:creationId xmlns:a16="http://schemas.microsoft.com/office/drawing/2014/main" id="{684B1D72-ED78-1C0B-82F2-5FA88AAD5C75}"/>
              </a:ext>
            </a:extLst>
          </p:cNvPr>
          <p:cNvSpPr/>
          <p:nvPr/>
        </p:nvSpPr>
        <p:spPr>
          <a:xfrm rot="10800000">
            <a:off x="3494169" y="1870380"/>
            <a:ext cx="441960" cy="3264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trzałka: w prawo 17">
            <a:extLst>
              <a:ext uri="{FF2B5EF4-FFF2-40B4-BE49-F238E27FC236}">
                <a16:creationId xmlns:a16="http://schemas.microsoft.com/office/drawing/2014/main" id="{3D77C5A1-E349-8DAC-5CC0-20EB637B3B9D}"/>
              </a:ext>
            </a:extLst>
          </p:cNvPr>
          <p:cNvSpPr/>
          <p:nvPr/>
        </p:nvSpPr>
        <p:spPr>
          <a:xfrm rot="10800000">
            <a:off x="3052208" y="2324532"/>
            <a:ext cx="441960" cy="3264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trzałka: w prawo 18">
            <a:extLst>
              <a:ext uri="{FF2B5EF4-FFF2-40B4-BE49-F238E27FC236}">
                <a16:creationId xmlns:a16="http://schemas.microsoft.com/office/drawing/2014/main" id="{84457048-38C8-BF11-4536-0A0C00CBAABD}"/>
              </a:ext>
            </a:extLst>
          </p:cNvPr>
          <p:cNvSpPr/>
          <p:nvPr/>
        </p:nvSpPr>
        <p:spPr>
          <a:xfrm rot="10800000">
            <a:off x="4675920" y="3939972"/>
            <a:ext cx="441960" cy="3264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9887213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273D48-9800-9348-0EDF-FBFD6BDB681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E602159-9E92-C130-E7C3-60E39B8C67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3B615A3-C768-FFA5-C379-8AEE05F2B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BE6B4E-63EE-25A0-E3D1-2CB821272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B3BF3440-F62D-496F-42AC-17EAADCEBEC4}"/>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17" name="Obraz 16" descr="Obraz zawierający clipart, Grafika, rysowanie, kreatywność&#10;&#10;Opis wygenerowany automatycznie">
            <a:extLst>
              <a:ext uri="{FF2B5EF4-FFF2-40B4-BE49-F238E27FC236}">
                <a16:creationId xmlns:a16="http://schemas.microsoft.com/office/drawing/2014/main" id="{17DC121B-67D0-81F0-6241-6441DA2FF9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Czcionka, dokument&#10;&#10;Opis wygenerowany automatycznie">
            <a:extLst>
              <a:ext uri="{FF2B5EF4-FFF2-40B4-BE49-F238E27FC236}">
                <a16:creationId xmlns:a16="http://schemas.microsoft.com/office/drawing/2014/main" id="{6882A4CE-DB8C-3660-F483-26509B99E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71" y="214884"/>
            <a:ext cx="4207175" cy="5971032"/>
          </a:xfrm>
          <a:prstGeom prst="rect">
            <a:avLst/>
          </a:prstGeom>
          <a:ln w="28575">
            <a:solidFill>
              <a:schemeClr val="accent1"/>
            </a:solidFill>
          </a:ln>
          <a:effectLst>
            <a:outerShdw blurRad="292100" dist="139700" dir="2700000" algn="tl" rotWithShape="0">
              <a:srgbClr val="333333">
                <a:alpha val="65000"/>
              </a:srgbClr>
            </a:outerShdw>
          </a:effectLst>
        </p:spPr>
      </p:pic>
      <p:pic>
        <p:nvPicPr>
          <p:cNvPr id="16" name="Obraz 15" descr="Obraz zawierający tekst, zrzut ekranu, Czcionka&#10;&#10;Opis wygenerowany automatycznie">
            <a:extLst>
              <a:ext uri="{FF2B5EF4-FFF2-40B4-BE49-F238E27FC236}">
                <a16:creationId xmlns:a16="http://schemas.microsoft.com/office/drawing/2014/main" id="{F9928FBB-E1C4-C3CC-7578-561D47AB08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3790" y="214884"/>
            <a:ext cx="4658717" cy="5971032"/>
          </a:xfrm>
          <a:prstGeom prst="rect">
            <a:avLst/>
          </a:prstGeom>
          <a:ln w="38100">
            <a:solidFill>
              <a:srgbClr val="FF0066"/>
            </a:solidFill>
          </a:ln>
          <a:effectLst>
            <a:outerShdw blurRad="292100" dist="139700" dir="2700000" algn="tl" rotWithShape="0">
              <a:srgbClr val="333333">
                <a:alpha val="65000"/>
              </a:srgbClr>
            </a:outerShdw>
          </a:effectLst>
        </p:spPr>
      </p:pic>
      <p:cxnSp>
        <p:nvCxnSpPr>
          <p:cNvPr id="6" name="Łącznik prosty ze strzałką 5">
            <a:extLst>
              <a:ext uri="{FF2B5EF4-FFF2-40B4-BE49-F238E27FC236}">
                <a16:creationId xmlns:a16="http://schemas.microsoft.com/office/drawing/2014/main" id="{3283E1E0-0C4D-2909-2771-D1FC9750EFB5}"/>
              </a:ext>
            </a:extLst>
          </p:cNvPr>
          <p:cNvCxnSpPr>
            <a:cxnSpLocks/>
            <a:stCxn id="8" idx="1"/>
          </p:cNvCxnSpPr>
          <p:nvPr/>
        </p:nvCxnSpPr>
        <p:spPr>
          <a:xfrm flipH="1" flipV="1">
            <a:off x="8512383" y="564482"/>
            <a:ext cx="1581493" cy="930749"/>
          </a:xfrm>
          <a:prstGeom prst="straightConnector1">
            <a:avLst/>
          </a:prstGeom>
          <a:ln w="57150">
            <a:solidFill>
              <a:srgbClr val="FF0066"/>
            </a:solidFill>
            <a:tailEnd type="triangle"/>
          </a:ln>
        </p:spPr>
        <p:style>
          <a:lnRef idx="2">
            <a:schemeClr val="accent1"/>
          </a:lnRef>
          <a:fillRef idx="0">
            <a:schemeClr val="accent1"/>
          </a:fillRef>
          <a:effectRef idx="1">
            <a:schemeClr val="accent1"/>
          </a:effectRef>
          <a:fontRef idx="minor">
            <a:schemeClr val="tx1"/>
          </a:fontRef>
        </p:style>
      </p:cxnSp>
      <p:sp>
        <p:nvSpPr>
          <p:cNvPr id="8" name="pole tekstowe 7">
            <a:extLst>
              <a:ext uri="{FF2B5EF4-FFF2-40B4-BE49-F238E27FC236}">
                <a16:creationId xmlns:a16="http://schemas.microsoft.com/office/drawing/2014/main" id="{495F75B0-FE2E-E5BD-BEDD-778F5D1A215F}"/>
              </a:ext>
            </a:extLst>
          </p:cNvPr>
          <p:cNvSpPr txBox="1"/>
          <p:nvPr/>
        </p:nvSpPr>
        <p:spPr>
          <a:xfrm>
            <a:off x="10093876" y="1310565"/>
            <a:ext cx="20981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b="1">
                <a:solidFill>
                  <a:srgbClr val="C00000"/>
                </a:solidFill>
              </a:rPr>
              <a:t>Wpisany nr ARiMR </a:t>
            </a:r>
          </a:p>
        </p:txBody>
      </p:sp>
      <p:cxnSp>
        <p:nvCxnSpPr>
          <p:cNvPr id="21" name="Łącznik prosty 20">
            <a:extLst>
              <a:ext uri="{FF2B5EF4-FFF2-40B4-BE49-F238E27FC236}">
                <a16:creationId xmlns:a16="http://schemas.microsoft.com/office/drawing/2014/main" id="{F078B1D5-44D9-2997-749F-17B751A5EC17}"/>
              </a:ext>
            </a:extLst>
          </p:cNvPr>
          <p:cNvCxnSpPr/>
          <p:nvPr/>
        </p:nvCxnSpPr>
        <p:spPr>
          <a:xfrm>
            <a:off x="8308167" y="466344"/>
            <a:ext cx="783832" cy="0"/>
          </a:xfrm>
          <a:prstGeom prst="line">
            <a:avLst/>
          </a:prstGeom>
          <a:ln w="76200">
            <a:solidFill>
              <a:srgbClr val="324212"/>
            </a:solidFill>
          </a:ln>
        </p:spPr>
        <p:style>
          <a:lnRef idx="2">
            <a:schemeClr val="accent1"/>
          </a:lnRef>
          <a:fillRef idx="0">
            <a:schemeClr val="accent1"/>
          </a:fillRef>
          <a:effectRef idx="1">
            <a:schemeClr val="accent1"/>
          </a:effectRef>
          <a:fontRef idx="minor">
            <a:schemeClr val="tx1"/>
          </a:fontRef>
        </p:style>
      </p:cxnSp>
      <p:cxnSp>
        <p:nvCxnSpPr>
          <p:cNvPr id="22" name="Łącznik prosty 21">
            <a:extLst>
              <a:ext uri="{FF2B5EF4-FFF2-40B4-BE49-F238E27FC236}">
                <a16:creationId xmlns:a16="http://schemas.microsoft.com/office/drawing/2014/main" id="{A0F03095-663D-C211-1EB5-D6C8336B7FE9}"/>
              </a:ext>
            </a:extLst>
          </p:cNvPr>
          <p:cNvCxnSpPr/>
          <p:nvPr/>
        </p:nvCxnSpPr>
        <p:spPr>
          <a:xfrm>
            <a:off x="5991687" y="2630424"/>
            <a:ext cx="783832" cy="0"/>
          </a:xfrm>
          <a:prstGeom prst="line">
            <a:avLst/>
          </a:prstGeom>
          <a:ln w="76200">
            <a:solidFill>
              <a:srgbClr val="324212"/>
            </a:solidFill>
          </a:ln>
        </p:spPr>
        <p:style>
          <a:lnRef idx="2">
            <a:schemeClr val="accent1"/>
          </a:lnRef>
          <a:fillRef idx="0">
            <a:schemeClr val="accent1"/>
          </a:fillRef>
          <a:effectRef idx="1">
            <a:schemeClr val="accent1"/>
          </a:effectRef>
          <a:fontRef idx="minor">
            <a:schemeClr val="tx1"/>
          </a:fontRef>
        </p:style>
      </p:cxnSp>
      <p:cxnSp>
        <p:nvCxnSpPr>
          <p:cNvPr id="23" name="Łącznik prosty 22">
            <a:extLst>
              <a:ext uri="{FF2B5EF4-FFF2-40B4-BE49-F238E27FC236}">
                <a16:creationId xmlns:a16="http://schemas.microsoft.com/office/drawing/2014/main" id="{DB0B29DC-3FBC-5408-746E-01608078078B}"/>
              </a:ext>
            </a:extLst>
          </p:cNvPr>
          <p:cNvCxnSpPr/>
          <p:nvPr/>
        </p:nvCxnSpPr>
        <p:spPr>
          <a:xfrm>
            <a:off x="6383603" y="2804160"/>
            <a:ext cx="783832" cy="0"/>
          </a:xfrm>
          <a:prstGeom prst="line">
            <a:avLst/>
          </a:prstGeom>
          <a:ln w="76200">
            <a:solidFill>
              <a:srgbClr val="324212"/>
            </a:solidFill>
          </a:ln>
        </p:spPr>
        <p:style>
          <a:lnRef idx="2">
            <a:schemeClr val="accent1"/>
          </a:lnRef>
          <a:fillRef idx="0">
            <a:schemeClr val="accent1"/>
          </a:fillRef>
          <a:effectRef idx="1">
            <a:schemeClr val="accent1"/>
          </a:effectRef>
          <a:fontRef idx="minor">
            <a:schemeClr val="tx1"/>
          </a:fontRef>
        </p:style>
      </p:cxnSp>
      <p:cxnSp>
        <p:nvCxnSpPr>
          <p:cNvPr id="24" name="Łącznik prosty 23">
            <a:extLst>
              <a:ext uri="{FF2B5EF4-FFF2-40B4-BE49-F238E27FC236}">
                <a16:creationId xmlns:a16="http://schemas.microsoft.com/office/drawing/2014/main" id="{EFBFC110-F974-20C7-9727-C8FC2EC5E17B}"/>
              </a:ext>
            </a:extLst>
          </p:cNvPr>
          <p:cNvCxnSpPr/>
          <p:nvPr/>
        </p:nvCxnSpPr>
        <p:spPr>
          <a:xfrm>
            <a:off x="6096000" y="3200400"/>
            <a:ext cx="783832" cy="0"/>
          </a:xfrm>
          <a:prstGeom prst="line">
            <a:avLst/>
          </a:prstGeom>
          <a:ln w="76200">
            <a:solidFill>
              <a:srgbClr val="324212"/>
            </a:solidFill>
          </a:ln>
        </p:spPr>
        <p:style>
          <a:lnRef idx="2">
            <a:schemeClr val="accent1"/>
          </a:lnRef>
          <a:fillRef idx="0">
            <a:schemeClr val="accent1"/>
          </a:fillRef>
          <a:effectRef idx="1">
            <a:schemeClr val="accent1"/>
          </a:effectRef>
          <a:fontRef idx="minor">
            <a:schemeClr val="tx1"/>
          </a:fontRef>
        </p:style>
      </p:cxnSp>
      <p:cxnSp>
        <p:nvCxnSpPr>
          <p:cNvPr id="25" name="Łącznik prosty 24">
            <a:extLst>
              <a:ext uri="{FF2B5EF4-FFF2-40B4-BE49-F238E27FC236}">
                <a16:creationId xmlns:a16="http://schemas.microsoft.com/office/drawing/2014/main" id="{639DFB7B-54CD-238B-D015-679B261EC9EC}"/>
              </a:ext>
            </a:extLst>
          </p:cNvPr>
          <p:cNvCxnSpPr/>
          <p:nvPr/>
        </p:nvCxnSpPr>
        <p:spPr>
          <a:xfrm>
            <a:off x="7167435" y="2993136"/>
            <a:ext cx="783832" cy="0"/>
          </a:xfrm>
          <a:prstGeom prst="line">
            <a:avLst/>
          </a:prstGeom>
          <a:ln w="76200">
            <a:solidFill>
              <a:srgbClr val="324212"/>
            </a:solidFill>
          </a:ln>
        </p:spPr>
        <p:style>
          <a:lnRef idx="2">
            <a:schemeClr val="accent1"/>
          </a:lnRef>
          <a:fillRef idx="0">
            <a:schemeClr val="accent1"/>
          </a:fillRef>
          <a:effectRef idx="1">
            <a:schemeClr val="accent1"/>
          </a:effectRef>
          <a:fontRef idx="minor">
            <a:schemeClr val="tx1"/>
          </a:fontRef>
        </p:style>
      </p:cxnSp>
      <p:cxnSp>
        <p:nvCxnSpPr>
          <p:cNvPr id="26" name="Łącznik prosty ze strzałką 25">
            <a:extLst>
              <a:ext uri="{FF2B5EF4-FFF2-40B4-BE49-F238E27FC236}">
                <a16:creationId xmlns:a16="http://schemas.microsoft.com/office/drawing/2014/main" id="{14ACE0E1-8D05-1EC1-99CD-E8FC0FF71D49}"/>
              </a:ext>
            </a:extLst>
          </p:cNvPr>
          <p:cNvCxnSpPr>
            <a:cxnSpLocks/>
          </p:cNvCxnSpPr>
          <p:nvPr/>
        </p:nvCxnSpPr>
        <p:spPr>
          <a:xfrm flipH="1" flipV="1">
            <a:off x="7492837" y="1417691"/>
            <a:ext cx="2601040" cy="813445"/>
          </a:xfrm>
          <a:prstGeom prst="straightConnector1">
            <a:avLst/>
          </a:prstGeom>
          <a:ln w="57150">
            <a:solidFill>
              <a:srgbClr val="FF0066"/>
            </a:solidFill>
            <a:tailEnd type="triangle"/>
          </a:ln>
        </p:spPr>
        <p:style>
          <a:lnRef idx="2">
            <a:schemeClr val="accent1"/>
          </a:lnRef>
          <a:fillRef idx="0">
            <a:schemeClr val="accent1"/>
          </a:fillRef>
          <a:effectRef idx="1">
            <a:schemeClr val="accent1"/>
          </a:effectRef>
          <a:fontRef idx="minor">
            <a:schemeClr val="tx1"/>
          </a:fontRef>
        </p:style>
      </p:cxnSp>
      <p:sp>
        <p:nvSpPr>
          <p:cNvPr id="29" name="pole tekstowe 28">
            <a:extLst>
              <a:ext uri="{FF2B5EF4-FFF2-40B4-BE49-F238E27FC236}">
                <a16:creationId xmlns:a16="http://schemas.microsoft.com/office/drawing/2014/main" id="{6B64F932-F0B6-5F05-C89C-7D2387BFA9BD}"/>
              </a:ext>
            </a:extLst>
          </p:cNvPr>
          <p:cNvSpPr txBox="1"/>
          <p:nvPr/>
        </p:nvSpPr>
        <p:spPr>
          <a:xfrm>
            <a:off x="10099389" y="1894780"/>
            <a:ext cx="15850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b="1">
                <a:solidFill>
                  <a:srgbClr val="C00000"/>
                </a:solidFill>
              </a:rPr>
              <a:t>Do wpisania tylko gatunek bez odmiany </a:t>
            </a:r>
          </a:p>
        </p:txBody>
      </p:sp>
    </p:spTree>
    <p:extLst>
      <p:ext uri="{BB962C8B-B14F-4D97-AF65-F5344CB8AC3E}">
        <p14:creationId xmlns:p14="http://schemas.microsoft.com/office/powerpoint/2010/main" val="18093671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1B8FC5-BBD2-82D6-A2BA-BBECD77833D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CD7C26-1577-3F8F-3773-CF2993434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962056-8E59-2C8B-BB66-100982526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1735EBC-ACE1-0884-C715-3B865E4EF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7E892E4F-A042-B381-9A2E-63886FB123B5}"/>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1D06E9EC-4562-A784-31AC-C4C5CF6F2D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6" name="Obraz 5" descr="Obraz zawierający tekst, zrzut ekranu, oprogramowanie, Ikona komputerowa&#10;&#10;Opis wygenerowany automatycznie">
            <a:extLst>
              <a:ext uri="{FF2B5EF4-FFF2-40B4-BE49-F238E27FC236}">
                <a16:creationId xmlns:a16="http://schemas.microsoft.com/office/drawing/2014/main" id="{9022778E-2CD9-E3ED-2BB2-1796449A8F3F}"/>
              </a:ext>
            </a:extLst>
          </p:cNvPr>
          <p:cNvPicPr>
            <a:picLocks noChangeAspect="1"/>
          </p:cNvPicPr>
          <p:nvPr/>
        </p:nvPicPr>
        <p:blipFill>
          <a:blip r:embed="rId4"/>
          <a:srcRect l="29199" t="23264" r="13281" b="15757"/>
          <a:stretch/>
        </p:blipFill>
        <p:spPr>
          <a:xfrm>
            <a:off x="4304685" y="1190952"/>
            <a:ext cx="7294620" cy="5120219"/>
          </a:xfrm>
          <a:prstGeom prst="rect">
            <a:avLst/>
          </a:prstGeom>
          <a:ln w="28575">
            <a:solidFill>
              <a:schemeClr val="tx1"/>
            </a:solidFill>
          </a:ln>
          <a:effectLst>
            <a:outerShdw blurRad="292100" dist="139700" dir="2700000" algn="tl" rotWithShape="0">
              <a:srgbClr val="333333">
                <a:alpha val="65000"/>
              </a:srgbClr>
            </a:outerShdw>
          </a:effectLst>
        </p:spPr>
      </p:pic>
      <p:sp>
        <p:nvSpPr>
          <p:cNvPr id="8" name="pole tekstowe 7">
            <a:extLst>
              <a:ext uri="{FF2B5EF4-FFF2-40B4-BE49-F238E27FC236}">
                <a16:creationId xmlns:a16="http://schemas.microsoft.com/office/drawing/2014/main" id="{14ADC1D3-7ABC-A9DD-6B2E-F5EBBE8253F9}"/>
              </a:ext>
            </a:extLst>
          </p:cNvPr>
          <p:cNvSpPr txBox="1"/>
          <p:nvPr/>
        </p:nvSpPr>
        <p:spPr>
          <a:xfrm>
            <a:off x="234592" y="27395"/>
            <a:ext cx="1098441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pl-PL" sz="2800" b="1" u="sng">
                <a:ea typeface="+mn-lt"/>
                <a:cs typeface="+mn-lt"/>
              </a:rPr>
              <a:t>I. Spis pól w systemie integrowanej produkcji: </a:t>
            </a:r>
          </a:p>
          <a:p>
            <a:pPr algn="just"/>
            <a:endParaRPr lang="pl-PL" b="1">
              <a:solidFill>
                <a:srgbClr val="638327"/>
              </a:solidFill>
            </a:endParaRPr>
          </a:p>
        </p:txBody>
      </p:sp>
      <p:sp>
        <p:nvSpPr>
          <p:cNvPr id="9" name="pole tekstowe 8">
            <a:extLst>
              <a:ext uri="{FF2B5EF4-FFF2-40B4-BE49-F238E27FC236}">
                <a16:creationId xmlns:a16="http://schemas.microsoft.com/office/drawing/2014/main" id="{F8CEC7F0-347C-7A47-D5AD-7BEFF8E874B8}"/>
              </a:ext>
            </a:extLst>
          </p:cNvPr>
          <p:cNvSpPr txBox="1"/>
          <p:nvPr/>
        </p:nvSpPr>
        <p:spPr>
          <a:xfrm>
            <a:off x="385110" y="3432559"/>
            <a:ext cx="39028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a:t>Pole</a:t>
            </a:r>
            <a:r>
              <a:rPr lang="pl-PL"/>
              <a:t> – obszar gruntu, na którym uprawiana jest odmiana jednego gatunku lub jednolita mieszanka odmian.</a:t>
            </a:r>
          </a:p>
        </p:txBody>
      </p:sp>
      <p:sp>
        <p:nvSpPr>
          <p:cNvPr id="11" name="pole tekstowe 10">
            <a:extLst>
              <a:ext uri="{FF2B5EF4-FFF2-40B4-BE49-F238E27FC236}">
                <a16:creationId xmlns:a16="http://schemas.microsoft.com/office/drawing/2014/main" id="{1CD4DD7E-AAB9-A2FE-4A31-BFDB47DE60A9}"/>
              </a:ext>
            </a:extLst>
          </p:cNvPr>
          <p:cNvSpPr txBox="1"/>
          <p:nvPr/>
        </p:nvSpPr>
        <p:spPr>
          <a:xfrm>
            <a:off x="2631133" y="5199987"/>
            <a:ext cx="10683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Wybrać </a:t>
            </a:r>
          </a:p>
        </p:txBody>
      </p:sp>
      <p:cxnSp>
        <p:nvCxnSpPr>
          <p:cNvPr id="13" name="Łącznik prosty ze strzałką 12">
            <a:extLst>
              <a:ext uri="{FF2B5EF4-FFF2-40B4-BE49-F238E27FC236}">
                <a16:creationId xmlns:a16="http://schemas.microsoft.com/office/drawing/2014/main" id="{39E1ADB9-6D7F-F717-804C-5D85E075BDDF}"/>
              </a:ext>
            </a:extLst>
          </p:cNvPr>
          <p:cNvCxnSpPr>
            <a:cxnSpLocks/>
          </p:cNvCxnSpPr>
          <p:nvPr/>
        </p:nvCxnSpPr>
        <p:spPr>
          <a:xfrm flipV="1">
            <a:off x="3492478" y="2199506"/>
            <a:ext cx="3756038" cy="3072257"/>
          </a:xfrm>
          <a:prstGeom prst="straightConnector1">
            <a:avLst/>
          </a:prstGeom>
          <a:ln w="38100">
            <a:solidFill>
              <a:srgbClr val="92D050"/>
            </a:solidFill>
            <a:tailEnd type="triangle"/>
          </a:ln>
        </p:spPr>
        <p:style>
          <a:lnRef idx="2">
            <a:schemeClr val="accent2"/>
          </a:lnRef>
          <a:fillRef idx="0">
            <a:schemeClr val="accent2"/>
          </a:fillRef>
          <a:effectRef idx="1">
            <a:schemeClr val="accent2"/>
          </a:effectRef>
          <a:fontRef idx="minor">
            <a:schemeClr val="tx1"/>
          </a:fontRef>
        </p:style>
      </p:cxnSp>
      <p:cxnSp>
        <p:nvCxnSpPr>
          <p:cNvPr id="18" name="Łącznik prosty ze strzałką 17">
            <a:extLst>
              <a:ext uri="{FF2B5EF4-FFF2-40B4-BE49-F238E27FC236}">
                <a16:creationId xmlns:a16="http://schemas.microsoft.com/office/drawing/2014/main" id="{00DBB733-A129-570E-808C-8C4B4E283C8E}"/>
              </a:ext>
            </a:extLst>
          </p:cNvPr>
          <p:cNvCxnSpPr>
            <a:cxnSpLocks/>
          </p:cNvCxnSpPr>
          <p:nvPr/>
        </p:nvCxnSpPr>
        <p:spPr>
          <a:xfrm flipV="1">
            <a:off x="1040286" y="1830004"/>
            <a:ext cx="7986019" cy="1655660"/>
          </a:xfrm>
          <a:prstGeom prst="straightConnector1">
            <a:avLst/>
          </a:prstGeom>
          <a:ln w="38100">
            <a:solidFill>
              <a:srgbClr val="92D050"/>
            </a:solidFill>
            <a:tailEnd type="triangle"/>
          </a:ln>
        </p:spPr>
        <p:style>
          <a:lnRef idx="2">
            <a:schemeClr val="accent2"/>
          </a:lnRef>
          <a:fillRef idx="0">
            <a:schemeClr val="accent2"/>
          </a:fillRef>
          <a:effectRef idx="1">
            <a:schemeClr val="accent2"/>
          </a:effectRef>
          <a:fontRef idx="minor">
            <a:schemeClr val="tx1"/>
          </a:fontRef>
        </p:style>
      </p:cxnSp>
      <p:sp>
        <p:nvSpPr>
          <p:cNvPr id="3" name="TextBox 2">
            <a:extLst>
              <a:ext uri="{FF2B5EF4-FFF2-40B4-BE49-F238E27FC236}">
                <a16:creationId xmlns:a16="http://schemas.microsoft.com/office/drawing/2014/main" id="{BA2F717F-384C-9A4E-1E06-0C7AB60B802F}"/>
              </a:ext>
            </a:extLst>
          </p:cNvPr>
          <p:cNvSpPr txBox="1"/>
          <p:nvPr/>
        </p:nvSpPr>
        <p:spPr>
          <a:xfrm>
            <a:off x="381000" y="914400"/>
            <a:ext cx="34671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l-PL" sz="1800" b="0" i="0" u="none" strike="noStrike" baseline="0">
                <a:solidFill>
                  <a:srgbClr val="000000"/>
                </a:solidFill>
                <a:latin typeface="Aptos"/>
                <a:ea typeface="Aptos"/>
                <a:cs typeface="Aptos"/>
              </a:rPr>
              <a:t>W tabeli ze spisem pól wynotowujemy </a:t>
            </a:r>
            <a:r>
              <a:rPr lang="pl-PL" sz="1800" b="1" i="0" u="none" strike="noStrike" baseline="0">
                <a:solidFill>
                  <a:srgbClr val="638327"/>
                </a:solidFill>
                <a:latin typeface="Aptos"/>
                <a:ea typeface="Aptos"/>
                <a:cs typeface="Aptos"/>
              </a:rPr>
              <a:t>wszystkie uprawiane odmiany zgłoszone do certyfikacji IP </a:t>
            </a:r>
            <a:r>
              <a:rPr lang="pl-PL" sz="1800" b="0" i="0">
                <a:solidFill>
                  <a:srgbClr val="000000"/>
                </a:solidFill>
                <a:latin typeface="Aptos"/>
                <a:ea typeface="Aptos"/>
                <a:cs typeface="Aptos"/>
              </a:rPr>
              <a:t>​</a:t>
            </a:r>
            <a:br>
              <a:rPr lang="pl-PL" sz="1800" b="0" i="0">
                <a:solidFill>
                  <a:srgbClr val="000000"/>
                </a:solidFill>
                <a:latin typeface="Aptos"/>
                <a:ea typeface="Aptos"/>
                <a:cs typeface="Aptos"/>
              </a:rPr>
            </a:br>
            <a:r>
              <a:rPr lang="pl-PL" sz="1800" b="1" i="0" u="none" strike="noStrike" baseline="0">
                <a:solidFill>
                  <a:srgbClr val="638327"/>
                </a:solidFill>
                <a:latin typeface="Aptos"/>
                <a:ea typeface="Aptos"/>
                <a:cs typeface="Aptos"/>
              </a:rPr>
              <a:t>w ramach jednego gatunku.</a:t>
            </a:r>
            <a:endParaRPr lang="en-US"/>
          </a:p>
        </p:txBody>
      </p:sp>
    </p:spTree>
    <p:extLst>
      <p:ext uri="{BB962C8B-B14F-4D97-AF65-F5344CB8AC3E}">
        <p14:creationId xmlns:p14="http://schemas.microsoft.com/office/powerpoint/2010/main" val="26163074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8D5BC9-1495-A754-C53C-AFF4ABFC227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055D3F8-9C4A-89D7-751E-9697B5955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111F06-0711-55C1-FF65-8AB408E8C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B7B74C6-16D6-9871-9EBF-C2CCFB804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A76524A3-75F2-AB94-ED72-2E4FFB7246C0}"/>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149C0F66-6CD3-5350-1725-2E209E162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sp>
        <p:nvSpPr>
          <p:cNvPr id="9" name="pole tekstowe 8">
            <a:extLst>
              <a:ext uri="{FF2B5EF4-FFF2-40B4-BE49-F238E27FC236}">
                <a16:creationId xmlns:a16="http://schemas.microsoft.com/office/drawing/2014/main" id="{390B48B0-713F-4370-0B36-FF3577A6E671}"/>
              </a:ext>
            </a:extLst>
          </p:cNvPr>
          <p:cNvSpPr txBox="1"/>
          <p:nvPr/>
        </p:nvSpPr>
        <p:spPr>
          <a:xfrm>
            <a:off x="6512576" y="1489386"/>
            <a:ext cx="42811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solidFill>
                  <a:srgbClr val="C00000"/>
                </a:solidFill>
              </a:rPr>
              <a:t>Brak zaznaczonej jednostki powierzchni</a:t>
            </a:r>
          </a:p>
        </p:txBody>
      </p:sp>
      <p:pic>
        <p:nvPicPr>
          <p:cNvPr id="6" name="Obraz 5" descr="Obraz zawierający tekst, pismo odręczne, diagram, numer&#10;&#10;Opis wygenerowany automatycznie">
            <a:extLst>
              <a:ext uri="{FF2B5EF4-FFF2-40B4-BE49-F238E27FC236}">
                <a16:creationId xmlns:a16="http://schemas.microsoft.com/office/drawing/2014/main" id="{3BA7EDA4-5EEF-BD1C-C61A-830665973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27" y="2055864"/>
            <a:ext cx="5616458" cy="3329952"/>
          </a:xfrm>
          <a:prstGeom prst="rect">
            <a:avLst/>
          </a:prstGeom>
          <a:ln w="28575">
            <a:solidFill>
              <a:schemeClr val="accent1"/>
            </a:solidFill>
          </a:ln>
          <a:effectLst>
            <a:outerShdw blurRad="292100" dist="139700" dir="2700000" algn="tl" rotWithShape="0">
              <a:srgbClr val="333333">
                <a:alpha val="65000"/>
              </a:srgbClr>
            </a:outerShdw>
          </a:effectLst>
        </p:spPr>
      </p:pic>
      <p:pic>
        <p:nvPicPr>
          <p:cNvPr id="4" name="Obraz 3" descr="Obraz zawierający tekst, zrzut ekranu, oprogramowanie, diagram&#10;&#10;Opis wygenerowany automatycznie">
            <a:extLst>
              <a:ext uri="{FF2B5EF4-FFF2-40B4-BE49-F238E27FC236}">
                <a16:creationId xmlns:a16="http://schemas.microsoft.com/office/drawing/2014/main" id="{4C94B10F-C236-7447-5832-EA1477201B02}"/>
              </a:ext>
            </a:extLst>
          </p:cNvPr>
          <p:cNvPicPr>
            <a:picLocks noChangeAspect="1"/>
          </p:cNvPicPr>
          <p:nvPr/>
        </p:nvPicPr>
        <p:blipFill>
          <a:blip r:embed="rId5"/>
          <a:srcRect l="47292" t="19444" r="30521" b="10000"/>
          <a:stretch/>
        </p:blipFill>
        <p:spPr>
          <a:xfrm rot="5400000">
            <a:off x="7295658" y="680542"/>
            <a:ext cx="3348468" cy="6062079"/>
          </a:xfrm>
          <a:prstGeom prst="rect">
            <a:avLst/>
          </a:prstGeom>
          <a:ln w="28575">
            <a:solidFill>
              <a:srgbClr val="FF0066"/>
            </a:solidFill>
          </a:ln>
          <a:effectLst>
            <a:outerShdw blurRad="292100" dist="139700" dir="2700000" algn="tl" rotWithShape="0">
              <a:srgbClr val="333333">
                <a:alpha val="65000"/>
              </a:srgbClr>
            </a:outerShdw>
          </a:effectLst>
        </p:spPr>
      </p:pic>
      <p:sp>
        <p:nvSpPr>
          <p:cNvPr id="13" name="Prostokąt 12">
            <a:extLst>
              <a:ext uri="{FF2B5EF4-FFF2-40B4-BE49-F238E27FC236}">
                <a16:creationId xmlns:a16="http://schemas.microsoft.com/office/drawing/2014/main" id="{7F3A2DC2-1275-072B-0817-EC52ACFCC4E7}"/>
              </a:ext>
            </a:extLst>
          </p:cNvPr>
          <p:cNvSpPr/>
          <p:nvPr/>
        </p:nvSpPr>
        <p:spPr>
          <a:xfrm>
            <a:off x="7353864" y="2425910"/>
            <a:ext cx="1086416" cy="395710"/>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21" name="Łącznik prosty ze strzałką 20">
            <a:extLst>
              <a:ext uri="{FF2B5EF4-FFF2-40B4-BE49-F238E27FC236}">
                <a16:creationId xmlns:a16="http://schemas.microsoft.com/office/drawing/2014/main" id="{14A41578-1EF9-3AD8-5A58-C488F747D83F}"/>
              </a:ext>
            </a:extLst>
          </p:cNvPr>
          <p:cNvCxnSpPr>
            <a:cxnSpLocks/>
          </p:cNvCxnSpPr>
          <p:nvPr/>
        </p:nvCxnSpPr>
        <p:spPr>
          <a:xfrm>
            <a:off x="7961080" y="1885096"/>
            <a:ext cx="0" cy="540814"/>
          </a:xfrm>
          <a:prstGeom prst="straightConnector1">
            <a:avLst/>
          </a:prstGeom>
          <a:ln w="38100">
            <a:solidFill>
              <a:srgbClr val="FF0066"/>
            </a:solidFill>
            <a:tailEnd type="triangle"/>
          </a:ln>
        </p:spPr>
        <p:style>
          <a:lnRef idx="2">
            <a:schemeClr val="accent1"/>
          </a:lnRef>
          <a:fillRef idx="0">
            <a:schemeClr val="accent1"/>
          </a:fillRef>
          <a:effectRef idx="1">
            <a:schemeClr val="accent1"/>
          </a:effectRef>
          <a:fontRef idx="minor">
            <a:schemeClr val="tx1"/>
          </a:fontRef>
        </p:style>
      </p:cxnSp>
      <p:sp>
        <p:nvSpPr>
          <p:cNvPr id="7" name="Strzałka: w prawo 6">
            <a:extLst>
              <a:ext uri="{FF2B5EF4-FFF2-40B4-BE49-F238E27FC236}">
                <a16:creationId xmlns:a16="http://schemas.microsoft.com/office/drawing/2014/main" id="{E3978F23-2AE3-925F-6A73-F9A4CD89192B}"/>
              </a:ext>
            </a:extLst>
          </p:cNvPr>
          <p:cNvSpPr/>
          <p:nvPr/>
        </p:nvSpPr>
        <p:spPr>
          <a:xfrm rot="1696279">
            <a:off x="1526383" y="2254943"/>
            <a:ext cx="441960" cy="3264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6279182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D52BCB-78AD-A947-FDAB-020C2F776FC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D0F9D-1C64-7419-382D-E42960262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918C17-2253-56B2-6E9F-C0E765E97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900E23-B3CC-54D5-E1DB-49396D040A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DAB88C10-C16D-1950-F2DA-EC40E7645746}"/>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E40246FC-BF52-42F0-3058-53AD2E77D0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sp>
        <p:nvSpPr>
          <p:cNvPr id="11" name="pole tekstowe 10">
            <a:extLst>
              <a:ext uri="{FF2B5EF4-FFF2-40B4-BE49-F238E27FC236}">
                <a16:creationId xmlns:a16="http://schemas.microsoft.com/office/drawing/2014/main" id="{2D88A565-4ADA-0D95-1520-42A221C3BCFB}"/>
              </a:ext>
            </a:extLst>
          </p:cNvPr>
          <p:cNvSpPr txBox="1"/>
          <p:nvPr/>
        </p:nvSpPr>
        <p:spPr>
          <a:xfrm>
            <a:off x="6553088" y="920630"/>
            <a:ext cx="4584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solidFill>
                  <a:srgbClr val="C00000"/>
                </a:solidFill>
              </a:rPr>
              <a:t>Pytamy o rok, a nie o datę założenia uprawy</a:t>
            </a:r>
          </a:p>
        </p:txBody>
      </p:sp>
      <p:pic>
        <p:nvPicPr>
          <p:cNvPr id="6" name="Obraz 5" descr="Obraz zawierający tekst, diagram, paragon, pismo odręczne&#10;&#10;Opis wygenerowany automatycznie">
            <a:extLst>
              <a:ext uri="{FF2B5EF4-FFF2-40B4-BE49-F238E27FC236}">
                <a16:creationId xmlns:a16="http://schemas.microsoft.com/office/drawing/2014/main" id="{5A902413-FAAA-C252-0954-2930FDF3F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88" y="1829978"/>
            <a:ext cx="5916076" cy="3574395"/>
          </a:xfrm>
          <a:prstGeom prst="rect">
            <a:avLst/>
          </a:prstGeom>
          <a:ln w="38100">
            <a:solidFill>
              <a:schemeClr val="accent1"/>
            </a:solidFill>
          </a:ln>
          <a:effectLst>
            <a:outerShdw blurRad="292100" dist="139700" dir="2700000" algn="tl" rotWithShape="0">
              <a:srgbClr val="333333">
                <a:alpha val="65000"/>
              </a:srgbClr>
            </a:outerShdw>
          </a:effectLst>
        </p:spPr>
      </p:pic>
      <p:pic>
        <p:nvPicPr>
          <p:cNvPr id="8" name="Obraz 7" descr="Obraz zawierający tekst, zrzut ekranu, oprogramowanie, diagram&#10;&#10;Opis wygenerowany automatycznie">
            <a:extLst>
              <a:ext uri="{FF2B5EF4-FFF2-40B4-BE49-F238E27FC236}">
                <a16:creationId xmlns:a16="http://schemas.microsoft.com/office/drawing/2014/main" id="{C6F90381-0A70-6464-8C13-4C3550588466}"/>
              </a:ext>
            </a:extLst>
          </p:cNvPr>
          <p:cNvPicPr>
            <a:picLocks noChangeAspect="1"/>
          </p:cNvPicPr>
          <p:nvPr/>
        </p:nvPicPr>
        <p:blipFill>
          <a:blip r:embed="rId5"/>
          <a:srcRect l="46002" t="23493" r="30620" b="8724"/>
          <a:stretch/>
        </p:blipFill>
        <p:spPr>
          <a:xfrm rot="5400000">
            <a:off x="7194213" y="730578"/>
            <a:ext cx="3681672" cy="5773196"/>
          </a:xfrm>
          <a:prstGeom prst="rect">
            <a:avLst/>
          </a:prstGeom>
          <a:ln w="28575">
            <a:solidFill>
              <a:srgbClr val="FF0066"/>
            </a:solidFill>
          </a:ln>
          <a:effectLst>
            <a:outerShdw blurRad="292100" dist="139700" dir="2700000" algn="tl" rotWithShape="0">
              <a:srgbClr val="333333">
                <a:alpha val="65000"/>
              </a:srgbClr>
            </a:outerShdw>
          </a:effectLst>
        </p:spPr>
      </p:pic>
      <p:sp>
        <p:nvSpPr>
          <p:cNvPr id="15" name="Prostokąt 14">
            <a:extLst>
              <a:ext uri="{FF2B5EF4-FFF2-40B4-BE49-F238E27FC236}">
                <a16:creationId xmlns:a16="http://schemas.microsoft.com/office/drawing/2014/main" id="{91F97BBF-DAFC-3392-BE41-7BF37231E868}"/>
              </a:ext>
            </a:extLst>
          </p:cNvPr>
          <p:cNvSpPr/>
          <p:nvPr/>
        </p:nvSpPr>
        <p:spPr>
          <a:xfrm>
            <a:off x="8238480" y="2475765"/>
            <a:ext cx="1086416" cy="607524"/>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6" name="Łącznik prosty ze strzałką 15">
            <a:extLst>
              <a:ext uri="{FF2B5EF4-FFF2-40B4-BE49-F238E27FC236}">
                <a16:creationId xmlns:a16="http://schemas.microsoft.com/office/drawing/2014/main" id="{EE57B2DF-78F8-9BE2-B180-454534A9A0EB}"/>
              </a:ext>
            </a:extLst>
          </p:cNvPr>
          <p:cNvCxnSpPr>
            <a:cxnSpLocks/>
          </p:cNvCxnSpPr>
          <p:nvPr/>
        </p:nvCxnSpPr>
        <p:spPr>
          <a:xfrm>
            <a:off x="8130902" y="1306196"/>
            <a:ext cx="141461" cy="1084342"/>
          </a:xfrm>
          <a:prstGeom prst="straightConnector1">
            <a:avLst/>
          </a:prstGeom>
          <a:ln w="38100">
            <a:solidFill>
              <a:srgbClr val="FF006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23555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D65B50-6CFF-FD27-5D1A-22ABBB51FE8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3FED51C-7FFF-0368-E27F-356852036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70CF73-A747-82E7-BF1C-3A701AD8F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82418AE-800E-DE90-E0D7-B1C5C3C063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363435B-3D5E-EFF3-5C8A-D05EE1AA5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5F6A8B-E5D0-EBF1-ED7D-196A9D728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21F21D3-1266-E319-9154-C45BAE430524}"/>
              </a:ext>
            </a:extLst>
          </p:cNvPr>
          <p:cNvSpPr>
            <a:spLocks noGrp="1"/>
          </p:cNvSpPr>
          <p:nvPr>
            <p:ph type="title"/>
          </p:nvPr>
        </p:nvSpPr>
        <p:spPr>
          <a:xfrm>
            <a:off x="1520470" y="302515"/>
            <a:ext cx="6743696" cy="1033669"/>
          </a:xfrm>
        </p:spPr>
        <p:txBody>
          <a:bodyPr>
            <a:normAutofit/>
          </a:bodyPr>
          <a:lstStyle/>
          <a:p>
            <a:r>
              <a:rPr lang="pl-PL" sz="3600" b="1">
                <a:solidFill>
                  <a:srgbClr val="FFFFFF"/>
                </a:solidFill>
                <a:latin typeface="Calibri"/>
                <a:ea typeface="Calibri"/>
                <a:cs typeface="Times New Roman"/>
              </a:rPr>
              <a:t>II. Plan pól</a:t>
            </a:r>
          </a:p>
        </p:txBody>
      </p:sp>
      <p:pic>
        <p:nvPicPr>
          <p:cNvPr id="6" name="Obraz 5" descr="Obraz zawierający clipart, Grafika, rysowanie, kreatywność&#10;&#10;Opis wygenerowany automatycznie">
            <a:extLst>
              <a:ext uri="{FF2B5EF4-FFF2-40B4-BE49-F238E27FC236}">
                <a16:creationId xmlns:a16="http://schemas.microsoft.com/office/drawing/2014/main" id="{C291196F-5B58-9799-79E4-3CF27C668D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246ED345-11A2-517A-A531-F9EA50C62EDA}"/>
              </a:ext>
            </a:extLst>
          </p:cNvPr>
          <p:cNvPicPr>
            <a:picLocks noChangeAspect="1"/>
          </p:cNvPicPr>
          <p:nvPr/>
        </p:nvPicPr>
        <p:blipFill>
          <a:blip r:embed="rId3"/>
          <a:stretch>
            <a:fillRect/>
          </a:stretch>
        </p:blipFill>
        <p:spPr>
          <a:xfrm>
            <a:off x="9110295" y="335373"/>
            <a:ext cx="2086705" cy="1081628"/>
          </a:xfrm>
          <a:prstGeom prst="rect">
            <a:avLst/>
          </a:prstGeom>
        </p:spPr>
      </p:pic>
      <p:graphicFrame>
        <p:nvGraphicFramePr>
          <p:cNvPr id="20" name="Symbol zastępczy zawartości 7">
            <a:extLst>
              <a:ext uri="{FF2B5EF4-FFF2-40B4-BE49-F238E27FC236}">
                <a16:creationId xmlns:a16="http://schemas.microsoft.com/office/drawing/2014/main" id="{F2B3E1B0-CC82-C0F7-CFD5-3DAA71CDE668}"/>
              </a:ext>
            </a:extLst>
          </p:cNvPr>
          <p:cNvGraphicFramePr>
            <a:graphicFrameLocks noGrp="1"/>
          </p:cNvGraphicFramePr>
          <p:nvPr>
            <p:ph idx="1"/>
            <p:extLst>
              <p:ext uri="{D42A27DB-BD31-4B8C-83A1-F6EECF244321}">
                <p14:modId xmlns:p14="http://schemas.microsoft.com/office/powerpoint/2010/main" val="1889712704"/>
              </p:ext>
            </p:extLst>
          </p:nvPr>
        </p:nvGraphicFramePr>
        <p:xfrm>
          <a:off x="707521" y="4513826"/>
          <a:ext cx="10978893" cy="25732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ole tekstowe 2">
            <a:extLst>
              <a:ext uri="{FF2B5EF4-FFF2-40B4-BE49-F238E27FC236}">
                <a16:creationId xmlns:a16="http://schemas.microsoft.com/office/drawing/2014/main" id="{446E2B8A-5631-3940-FA88-647FACF85618}"/>
              </a:ext>
            </a:extLst>
          </p:cNvPr>
          <p:cNvSpPr txBox="1"/>
          <p:nvPr/>
        </p:nvSpPr>
        <p:spPr>
          <a:xfrm>
            <a:off x="683396" y="4271884"/>
            <a:ext cx="10825213" cy="923330"/>
          </a:xfrm>
          <a:prstGeom prst="rect">
            <a:avLst/>
          </a:prstGeom>
          <a:noFill/>
        </p:spPr>
        <p:txBody>
          <a:bodyPr wrap="square" rtlCol="0">
            <a:spAutoFit/>
          </a:bodyPr>
          <a:lstStyle/>
          <a:p>
            <a:pPr marL="285750" indent="-285750">
              <a:buFont typeface="Wingdings" panose="05000000000000000000" pitchFamily="2" charset="2"/>
              <a:buChar char="v"/>
            </a:pPr>
            <a:r>
              <a:rPr lang="pl-PL" sz="1800" b="1"/>
              <a:t>LISTA OBLIGATORYJNYCH CZYNNOŚCI I ZABIEGÓW W INTEGROWANEJ PRODUKCJI (IP) KUKURYDZY </a:t>
            </a:r>
            <a:br>
              <a:rPr lang="pl-PL" sz="1800" b="1"/>
            </a:br>
            <a:r>
              <a:rPr lang="pl-PL" sz="1800" b="1"/>
              <a:t>– ZGODNOŚĆ 100%:</a:t>
            </a:r>
            <a:r>
              <a:rPr lang="pl-PL" sz="1600" b="1"/>
              <a:t>​ </a:t>
            </a:r>
          </a:p>
          <a:p>
            <a:pPr marL="285750" indent="-285750">
              <a:buFont typeface="Wingdings" panose="05000000000000000000" pitchFamily="2" charset="2"/>
              <a:buChar char="v"/>
            </a:pPr>
            <a:endParaRPr lang="pl-PL"/>
          </a:p>
        </p:txBody>
      </p:sp>
      <p:graphicFrame>
        <p:nvGraphicFramePr>
          <p:cNvPr id="9" name="Diagram 8">
            <a:extLst>
              <a:ext uri="{FF2B5EF4-FFF2-40B4-BE49-F238E27FC236}">
                <a16:creationId xmlns:a16="http://schemas.microsoft.com/office/drawing/2014/main" id="{FE5941A5-D35D-5339-4A66-0B74677AC006}"/>
              </a:ext>
            </a:extLst>
          </p:cNvPr>
          <p:cNvGraphicFramePr/>
          <p:nvPr>
            <p:extLst>
              <p:ext uri="{D42A27DB-BD31-4B8C-83A1-F6EECF244321}">
                <p14:modId xmlns:p14="http://schemas.microsoft.com/office/powerpoint/2010/main" val="101604117"/>
              </p:ext>
            </p:extLst>
          </p:nvPr>
        </p:nvGraphicFramePr>
        <p:xfrm>
          <a:off x="829698" y="2451793"/>
          <a:ext cx="10686288" cy="12076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pole tekstowe 4">
            <a:extLst>
              <a:ext uri="{FF2B5EF4-FFF2-40B4-BE49-F238E27FC236}">
                <a16:creationId xmlns:a16="http://schemas.microsoft.com/office/drawing/2014/main" id="{AF8800A0-9707-1E01-24B7-08FFF93B7BF3}"/>
              </a:ext>
            </a:extLst>
          </p:cNvPr>
          <p:cNvSpPr txBox="1"/>
          <p:nvPr/>
        </p:nvSpPr>
        <p:spPr>
          <a:xfrm>
            <a:off x="676014" y="1709926"/>
            <a:ext cx="9363456" cy="923330"/>
          </a:xfrm>
          <a:prstGeom prst="rect">
            <a:avLst/>
          </a:prstGeom>
          <a:noFill/>
        </p:spPr>
        <p:txBody>
          <a:bodyPr wrap="square" rtlCol="0">
            <a:spAutoFit/>
          </a:bodyPr>
          <a:lstStyle/>
          <a:p>
            <a:pPr marL="285750" indent="-285750">
              <a:buFont typeface="Wingdings" panose="05000000000000000000" pitchFamily="2" charset="2"/>
              <a:buChar char="v"/>
            </a:pPr>
            <a:r>
              <a:rPr lang="pl-PL" sz="1800" b="1"/>
              <a:t>LISTA KONTROLNA DLA UPRAW ROLNICZYCH OBLIGATORYJNE WYMAGANIA IPR – ZGODNOŚĆ 100%:</a:t>
            </a:r>
            <a:r>
              <a:rPr lang="pl-PL" sz="1600" b="1"/>
              <a:t>​ </a:t>
            </a:r>
          </a:p>
          <a:p>
            <a:endParaRPr lang="pl-PL"/>
          </a:p>
        </p:txBody>
      </p:sp>
    </p:spTree>
    <p:extLst>
      <p:ext uri="{BB962C8B-B14F-4D97-AF65-F5344CB8AC3E}">
        <p14:creationId xmlns:p14="http://schemas.microsoft.com/office/powerpoint/2010/main" val="632453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931797-FD49-8A34-DBFC-D426E64AC4B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B64F04-9013-C63E-03BB-BB6F380264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A9949C-BB86-C0BC-E25B-EE7AB6873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B90A75E-4275-CADD-81CB-F9E2D5B94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CB86C38C-634A-CB93-18C2-52D1C7A7FC77}"/>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04384DDE-386E-DE48-E9E0-1C5BA5B360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43F280ED-28A2-B651-89B2-AF3A2A0193B9}"/>
              </a:ext>
            </a:extLst>
          </p:cNvPr>
          <p:cNvPicPr>
            <a:picLocks noChangeAspect="1"/>
          </p:cNvPicPr>
          <p:nvPr/>
        </p:nvPicPr>
        <p:blipFill>
          <a:blip r:embed="rId4"/>
          <a:srcRect l="29395" t="19965" r="14844" b="18096"/>
          <a:stretch/>
        </p:blipFill>
        <p:spPr>
          <a:xfrm>
            <a:off x="682550" y="1579876"/>
            <a:ext cx="10826899" cy="4735267"/>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27FF9FDB-2D15-7447-6DB8-70CC598507A4}"/>
              </a:ext>
            </a:extLst>
          </p:cNvPr>
          <p:cNvSpPr txBox="1"/>
          <p:nvPr/>
        </p:nvSpPr>
        <p:spPr>
          <a:xfrm>
            <a:off x="636937" y="99643"/>
            <a:ext cx="10235929"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sz="2800" b="1" u="sng">
                <a:ea typeface="+mn-lt"/>
                <a:cs typeface="+mn-lt"/>
              </a:rPr>
              <a:t>II. Plan pól: </a:t>
            </a:r>
            <a:endParaRPr lang="pl-PL" sz="2800" u="sng">
              <a:ea typeface="+mn-lt"/>
              <a:cs typeface="+mn-lt"/>
            </a:endParaRPr>
          </a:p>
          <a:p>
            <a:pPr algn="just"/>
            <a:r>
              <a:rPr lang="pl-PL">
                <a:ea typeface="+mn-lt"/>
                <a:cs typeface="+mn-lt"/>
              </a:rPr>
              <a:t>Odwzorowujemy graficznie plan gospodarstwa oraz jego najbliższego otoczenia</a:t>
            </a:r>
            <a:r>
              <a:rPr lang="pl-PL"/>
              <a:t> </a:t>
            </a:r>
            <a:r>
              <a:rPr lang="pl-PL">
                <a:ea typeface="+mn-lt"/>
                <a:cs typeface="+mn-lt"/>
              </a:rPr>
              <a:t>z zachowaniem proporcji poszczególnych elementów. Na planie gospodarstwa używamy oznaczeń zastosowanych jak przy spisie pól.</a:t>
            </a:r>
            <a:endParaRPr lang="pl-PL"/>
          </a:p>
        </p:txBody>
      </p:sp>
    </p:spTree>
    <p:extLst>
      <p:ext uri="{BB962C8B-B14F-4D97-AF65-F5344CB8AC3E}">
        <p14:creationId xmlns:p14="http://schemas.microsoft.com/office/powerpoint/2010/main" val="92969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364DD7-08E8-B91D-CB77-5766DD82481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4A2C417-4AE5-F4A2-CAF5-8D680234C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128E58-72FA-6A1F-C56F-EBA4FDA2C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CF3E9E-7400-9FE6-DB53-F4F9BEC4C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601873F-AC58-90CC-315B-19D27C12AF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68F083-9078-1883-E947-F1C8883D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3E87FF-3D17-9031-758A-52FEAACE6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BA24123-F737-838D-2971-CCE96F5E96F6}"/>
              </a:ext>
            </a:extLst>
          </p:cNvPr>
          <p:cNvSpPr>
            <a:spLocks noGrp="1"/>
          </p:cNvSpPr>
          <p:nvPr>
            <p:ph type="title"/>
          </p:nvPr>
        </p:nvSpPr>
        <p:spPr>
          <a:xfrm>
            <a:off x="888948" y="2757756"/>
            <a:ext cx="4230100" cy="972766"/>
          </a:xfrm>
        </p:spPr>
        <p:txBody>
          <a:bodyPr anchor="b">
            <a:normAutofit/>
          </a:bodyPr>
          <a:lstStyle/>
          <a:p>
            <a:pPr>
              <a:defRPr/>
            </a:pPr>
            <a:r>
              <a:rPr lang="pl-PL" sz="3700" b="1">
                <a:solidFill>
                  <a:srgbClr val="FFFFFF"/>
                </a:solidFill>
                <a:effectLst/>
              </a:rPr>
              <a:t>NALEŻY PAMIĘTAĆ !</a:t>
            </a:r>
          </a:p>
        </p:txBody>
      </p:sp>
      <p:sp>
        <p:nvSpPr>
          <p:cNvPr id="3" name="Symbol zastępczy zawartości 2">
            <a:extLst>
              <a:ext uri="{FF2B5EF4-FFF2-40B4-BE49-F238E27FC236}">
                <a16:creationId xmlns:a16="http://schemas.microsoft.com/office/drawing/2014/main" id="{4DE9CFC9-B030-03DC-900A-762848EA8D27}"/>
              </a:ext>
            </a:extLst>
          </p:cNvPr>
          <p:cNvSpPr>
            <a:spLocks noGrp="1"/>
          </p:cNvSpPr>
          <p:nvPr>
            <p:ph idx="1"/>
          </p:nvPr>
        </p:nvSpPr>
        <p:spPr>
          <a:xfrm>
            <a:off x="6096000" y="1020240"/>
            <a:ext cx="5714830" cy="3335777"/>
          </a:xfrm>
        </p:spPr>
        <p:txBody>
          <a:bodyPr vert="horz" lIns="91440" tIns="45720" rIns="91440" bIns="45720" rtlCol="0" anchor="ctr">
            <a:normAutofit/>
          </a:bodyPr>
          <a:lstStyle/>
          <a:p>
            <a:pPr marL="0" indent="0" algn="just">
              <a:buNone/>
            </a:pPr>
            <a:r>
              <a:rPr lang="pl-PL" altLang="pl-PL"/>
              <a:t>Zamiar stosowania integrowanej produkcji roślin zainteresowany Producent roślin zgłasza corocznie eCO2 sp. z o.o., </a:t>
            </a:r>
            <a:r>
              <a:rPr lang="pl-PL" altLang="pl-PL" b="1">
                <a:solidFill>
                  <a:srgbClr val="00B050"/>
                </a:solidFill>
              </a:rPr>
              <a:t>nie później niż 30 dni przed siewem albo sadzeniem roślin, albo w przypadku roślin wieloletnich do dnia 1 marca każdego roku.</a:t>
            </a:r>
            <a:endParaRPr lang="pl-PL">
              <a:solidFill>
                <a:srgbClr val="00B050"/>
              </a:solidFill>
            </a:endParaRPr>
          </a:p>
        </p:txBody>
      </p:sp>
      <p:pic>
        <p:nvPicPr>
          <p:cNvPr id="5" name="Obraz 4" descr="Strona główna - Jednostka certyfikująca eCO2 sp. z o.o.">
            <a:extLst>
              <a:ext uri="{FF2B5EF4-FFF2-40B4-BE49-F238E27FC236}">
                <a16:creationId xmlns:a16="http://schemas.microsoft.com/office/drawing/2014/main" id="{7B729F04-678C-1279-2479-13C954F99D84}"/>
              </a:ext>
            </a:extLst>
          </p:cNvPr>
          <p:cNvPicPr>
            <a:picLocks noChangeAspect="1"/>
          </p:cNvPicPr>
          <p:nvPr/>
        </p:nvPicPr>
        <p:blipFill>
          <a:blip r:embed="rId2"/>
          <a:stretch>
            <a:fillRect/>
          </a:stretch>
        </p:blipFill>
        <p:spPr>
          <a:xfrm>
            <a:off x="1960645" y="4837277"/>
            <a:ext cx="2086705" cy="1081628"/>
          </a:xfrm>
          <a:prstGeom prst="rect">
            <a:avLst/>
          </a:prstGeom>
        </p:spPr>
      </p:pic>
      <p:pic>
        <p:nvPicPr>
          <p:cNvPr id="4" name="Obraz 3" descr="Obraz zawierający clipart, Grafika, rysowanie, kreatywność&#10;&#10;Opis wygenerowany automatycznie">
            <a:extLst>
              <a:ext uri="{FF2B5EF4-FFF2-40B4-BE49-F238E27FC236}">
                <a16:creationId xmlns:a16="http://schemas.microsoft.com/office/drawing/2014/main" id="{EFDA7290-0FF5-3BF1-5A4B-61E439335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7090" y="1020240"/>
            <a:ext cx="1081628" cy="1081628"/>
          </a:xfrm>
          <a:prstGeom prst="rect">
            <a:avLst/>
          </a:prstGeom>
        </p:spPr>
      </p:pic>
      <p:sp>
        <p:nvSpPr>
          <p:cNvPr id="6" name="pole tekstowe 5">
            <a:extLst>
              <a:ext uri="{FF2B5EF4-FFF2-40B4-BE49-F238E27FC236}">
                <a16:creationId xmlns:a16="http://schemas.microsoft.com/office/drawing/2014/main" id="{FEC113FF-3BD4-5B66-E082-7FC51C2EFE2D}"/>
              </a:ext>
            </a:extLst>
          </p:cNvPr>
          <p:cNvSpPr txBox="1"/>
          <p:nvPr/>
        </p:nvSpPr>
        <p:spPr>
          <a:xfrm>
            <a:off x="7113057" y="5161846"/>
            <a:ext cx="3570030" cy="584775"/>
          </a:xfrm>
          <a:prstGeom prst="rect">
            <a:avLst/>
          </a:prstGeom>
          <a:noFill/>
        </p:spPr>
        <p:txBody>
          <a:bodyPr wrap="square" rtlCol="0">
            <a:spAutoFit/>
          </a:bodyPr>
          <a:lstStyle/>
          <a:p>
            <a:r>
              <a:rPr lang="pl-PL" sz="3200" u="sng">
                <a:solidFill>
                  <a:srgbClr val="FF0000"/>
                </a:solidFill>
              </a:rPr>
              <a:t>Planowana zmiana</a:t>
            </a:r>
          </a:p>
        </p:txBody>
      </p:sp>
    </p:spTree>
    <p:extLst>
      <p:ext uri="{BB962C8B-B14F-4D97-AF65-F5344CB8AC3E}">
        <p14:creationId xmlns:p14="http://schemas.microsoft.com/office/powerpoint/2010/main" val="22635158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665F-62DA-7D13-3680-2830FE12687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A30B73-2879-F987-1DE3-04B21AC6E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6AF400-71E4-F8C6-D054-22064DB916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3773AA2-A278-90B2-B79D-71D8D859C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D36603F8-A54C-B158-7977-798E6380876D}"/>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D998D580-0F8C-EFA6-0C1D-8B7A109E5E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E7C547D1-9C8E-36BE-6DDF-B40D098AC3F2}"/>
              </a:ext>
            </a:extLst>
          </p:cNvPr>
          <p:cNvPicPr>
            <a:picLocks noChangeAspect="1"/>
          </p:cNvPicPr>
          <p:nvPr/>
        </p:nvPicPr>
        <p:blipFill>
          <a:blip r:embed="rId4"/>
          <a:srcRect l="46354" t="25103" r="30312" b="10370"/>
          <a:stretch/>
        </p:blipFill>
        <p:spPr>
          <a:xfrm rot="5400000">
            <a:off x="1353769" y="-909405"/>
            <a:ext cx="4092786" cy="6399249"/>
          </a:xfrm>
          <a:prstGeom prst="rect">
            <a:avLst/>
          </a:prstGeom>
          <a:ln w="28575">
            <a:solidFill>
              <a:schemeClr val="accent1"/>
            </a:solidFill>
          </a:ln>
          <a:effectLst>
            <a:outerShdw blurRad="292100" dist="139700" dir="2700000" algn="tl" rotWithShape="0">
              <a:srgbClr val="333333">
                <a:alpha val="65000"/>
              </a:srgbClr>
            </a:outerShdw>
          </a:effectLst>
        </p:spPr>
      </p:pic>
      <p:pic>
        <p:nvPicPr>
          <p:cNvPr id="4" name="Obraz 3" descr="Obraz zawierający tekst, zrzut ekranu, oprogramowanie, Ikona komputerowa&#10;&#10;Opis wygenerowany automatycznie">
            <a:extLst>
              <a:ext uri="{FF2B5EF4-FFF2-40B4-BE49-F238E27FC236}">
                <a16:creationId xmlns:a16="http://schemas.microsoft.com/office/drawing/2014/main" id="{6D26D5A4-15FE-B735-C154-E794C09B93FE}"/>
              </a:ext>
            </a:extLst>
          </p:cNvPr>
          <p:cNvPicPr>
            <a:picLocks noChangeAspect="1"/>
          </p:cNvPicPr>
          <p:nvPr/>
        </p:nvPicPr>
        <p:blipFill>
          <a:blip r:embed="rId5"/>
          <a:srcRect l="46250" t="26111" r="29688" b="9158"/>
          <a:stretch/>
        </p:blipFill>
        <p:spPr>
          <a:xfrm rot="5400000">
            <a:off x="6460203" y="813887"/>
            <a:ext cx="4339404" cy="6381748"/>
          </a:xfrm>
          <a:prstGeom prst="rect">
            <a:avLst/>
          </a:prstGeom>
          <a:ln w="28575">
            <a:solidFill>
              <a:schemeClr val="accent1"/>
            </a:solidFill>
          </a:ln>
          <a:effectLst>
            <a:outerShdw blurRad="292100" dist="139700" dir="2700000" algn="tl" rotWithShape="0">
              <a:srgbClr val="333333">
                <a:alpha val="65000"/>
              </a:srgbClr>
            </a:outerShdw>
          </a:effectLst>
        </p:spPr>
      </p:pic>
      <p:sp>
        <p:nvSpPr>
          <p:cNvPr id="6" name="Prostokąt 5">
            <a:extLst>
              <a:ext uri="{FF2B5EF4-FFF2-40B4-BE49-F238E27FC236}">
                <a16:creationId xmlns:a16="http://schemas.microsoft.com/office/drawing/2014/main" id="{0C3F93E7-F4A4-741C-2D0A-E3ACF29CBF30}"/>
              </a:ext>
            </a:extLst>
          </p:cNvPr>
          <p:cNvSpPr/>
          <p:nvPr/>
        </p:nvSpPr>
        <p:spPr>
          <a:xfrm>
            <a:off x="1050600" y="781241"/>
            <a:ext cx="859681" cy="395710"/>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C4E59E9B-72CA-E6C5-4AEE-EEB5FD560D1E}"/>
              </a:ext>
            </a:extLst>
          </p:cNvPr>
          <p:cNvSpPr/>
          <p:nvPr/>
        </p:nvSpPr>
        <p:spPr>
          <a:xfrm>
            <a:off x="7539617" y="3713054"/>
            <a:ext cx="1803559" cy="395710"/>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5183441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73901C-50B1-4D79-B6D7-4943844CF20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AC3710-2E49-5B87-6076-D36C3BC64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FCD762-5FBB-3E72-C6E2-4D6563EAD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66C3EE-3716-072D-E03A-AFDE6DD3C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20D3D74C-E57A-FAF4-7162-052328C024FC}"/>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5E4BDD5A-BB88-8AD5-4248-1DABB2098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6" name="Symbol zastępczy zawartości 5" descr="Obraz zawierający tekst, zrzut ekranu, oprogramowanie, diagram&#10;&#10;Opis wygenerowany automatycznie">
            <a:extLst>
              <a:ext uri="{FF2B5EF4-FFF2-40B4-BE49-F238E27FC236}">
                <a16:creationId xmlns:a16="http://schemas.microsoft.com/office/drawing/2014/main" id="{0806FC1B-5CB7-9C95-43A6-67C86B075F5B}"/>
              </a:ext>
            </a:extLst>
          </p:cNvPr>
          <p:cNvPicPr>
            <a:picLocks noGrp="1" noChangeAspect="1"/>
          </p:cNvPicPr>
          <p:nvPr>
            <p:ph idx="1"/>
          </p:nvPr>
        </p:nvPicPr>
        <p:blipFill>
          <a:blip r:embed="rId4"/>
          <a:stretch>
            <a:fillRect/>
          </a:stretch>
        </p:blipFill>
        <p:spPr>
          <a:xfrm>
            <a:off x="1396253" y="147501"/>
            <a:ext cx="9399493" cy="6167215"/>
          </a:xfrm>
          <a:prstGeom prst="rect">
            <a:avLst/>
          </a:prstGeom>
          <a:ln w="28575">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5682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101251-E50B-A736-4297-9673ED8B5EC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C704CED-24D3-7FB9-00AB-3B3C9A88F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C47C85-DD95-75C7-5416-DD9CB296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C0F29C-062E-C875-E331-87A4B4927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EAFD173F-ABD4-F474-F5AB-856542DF98FA}"/>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07126725-FFB0-76CE-0F83-49AE71A1F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4" name="Symbol zastępczy zawartości 3" descr="Obraz zawierający mapa, zrzut ekranu&#10;&#10;Opis wygenerowany automatycznie">
            <a:extLst>
              <a:ext uri="{FF2B5EF4-FFF2-40B4-BE49-F238E27FC236}">
                <a16:creationId xmlns:a16="http://schemas.microsoft.com/office/drawing/2014/main" id="{E369FF84-B23F-A801-2CD4-7A7C9F0E5108}"/>
              </a:ext>
            </a:extLst>
          </p:cNvPr>
          <p:cNvPicPr>
            <a:picLocks noChangeAspect="1"/>
          </p:cNvPicPr>
          <p:nvPr/>
        </p:nvPicPr>
        <p:blipFill>
          <a:blip r:embed="rId4"/>
          <a:stretch>
            <a:fillRect/>
          </a:stretch>
        </p:blipFill>
        <p:spPr>
          <a:xfrm>
            <a:off x="5925547" y="1206214"/>
            <a:ext cx="6117874" cy="4351338"/>
          </a:xfrm>
          <a:prstGeom prst="rect">
            <a:avLst/>
          </a:prstGeom>
          <a:ln w="28575">
            <a:solidFill>
              <a:schemeClr val="tx1"/>
            </a:solidFill>
          </a:ln>
          <a:effectLst>
            <a:outerShdw blurRad="292100" dist="139700" dir="2700000" algn="tl" rotWithShape="0">
              <a:srgbClr val="333333">
                <a:alpha val="65000"/>
              </a:srgbClr>
            </a:outerShdw>
          </a:effectLst>
        </p:spPr>
      </p:pic>
      <p:pic>
        <p:nvPicPr>
          <p:cNvPr id="6" name="Obraz 5" descr="Obraz zawierający tekst, mapa&#10;&#10;Opis wygenerowany automatycznie">
            <a:extLst>
              <a:ext uri="{FF2B5EF4-FFF2-40B4-BE49-F238E27FC236}">
                <a16:creationId xmlns:a16="http://schemas.microsoft.com/office/drawing/2014/main" id="{A324AA19-5DBB-B745-4ED6-B8B835A61468}"/>
              </a:ext>
            </a:extLst>
          </p:cNvPr>
          <p:cNvPicPr>
            <a:picLocks noChangeAspect="1"/>
          </p:cNvPicPr>
          <p:nvPr/>
        </p:nvPicPr>
        <p:blipFill>
          <a:blip r:embed="rId5"/>
          <a:stretch>
            <a:fillRect/>
          </a:stretch>
        </p:blipFill>
        <p:spPr>
          <a:xfrm>
            <a:off x="138169" y="762508"/>
            <a:ext cx="5638800" cy="5238750"/>
          </a:xfrm>
          <a:prstGeom prst="rect">
            <a:avLst/>
          </a:prstGeom>
          <a:ln w="28575">
            <a:solidFill>
              <a:schemeClr val="tx1"/>
            </a:solidFill>
          </a:ln>
          <a:effectLst>
            <a:outerShdw blurRad="292100" dist="139700" dir="2700000" algn="tl" rotWithShape="0">
              <a:srgbClr val="333333">
                <a:alpha val="65000"/>
              </a:srgbClr>
            </a:outerShdw>
          </a:effectLst>
        </p:spPr>
      </p:pic>
      <p:sp>
        <p:nvSpPr>
          <p:cNvPr id="9" name="Owal 8">
            <a:extLst>
              <a:ext uri="{FF2B5EF4-FFF2-40B4-BE49-F238E27FC236}">
                <a16:creationId xmlns:a16="http://schemas.microsoft.com/office/drawing/2014/main" id="{D47EAF94-F552-591D-4B60-2F16D1574793}"/>
              </a:ext>
            </a:extLst>
          </p:cNvPr>
          <p:cNvSpPr/>
          <p:nvPr/>
        </p:nvSpPr>
        <p:spPr>
          <a:xfrm>
            <a:off x="643173" y="856742"/>
            <a:ext cx="1258055" cy="1171234"/>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id="{DEE5CC48-0B90-7369-7120-F74667D90905}"/>
              </a:ext>
            </a:extLst>
          </p:cNvPr>
          <p:cNvSpPr/>
          <p:nvPr/>
        </p:nvSpPr>
        <p:spPr>
          <a:xfrm>
            <a:off x="2581043" y="1206214"/>
            <a:ext cx="1258055" cy="1171234"/>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Owal 16">
            <a:extLst>
              <a:ext uri="{FF2B5EF4-FFF2-40B4-BE49-F238E27FC236}">
                <a16:creationId xmlns:a16="http://schemas.microsoft.com/office/drawing/2014/main" id="{8AC744E7-91D6-AA95-0797-499270AA1FBC}"/>
              </a:ext>
            </a:extLst>
          </p:cNvPr>
          <p:cNvSpPr/>
          <p:nvPr/>
        </p:nvSpPr>
        <p:spPr>
          <a:xfrm>
            <a:off x="9619872" y="2581814"/>
            <a:ext cx="960612" cy="95514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Owal 17">
            <a:extLst>
              <a:ext uri="{FF2B5EF4-FFF2-40B4-BE49-F238E27FC236}">
                <a16:creationId xmlns:a16="http://schemas.microsoft.com/office/drawing/2014/main" id="{D2551DE9-C8D6-870C-4AB0-ED84A6EB827E}"/>
              </a:ext>
            </a:extLst>
          </p:cNvPr>
          <p:cNvSpPr/>
          <p:nvPr/>
        </p:nvSpPr>
        <p:spPr>
          <a:xfrm>
            <a:off x="7634993" y="3123446"/>
            <a:ext cx="960612" cy="95514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8280790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6BFCFD-E72F-AAB6-D7EB-84632EC224E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CD637A-C21A-092E-481D-3876FDF7D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EB728F4-4917-D7D2-07C5-FF6178278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EDC808C-5E01-53C8-AF75-38FE346C3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105618-4B59-47F6-343B-7F6F7E19B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FF845F3-A622-E727-FA72-91944BE23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7177C4F-4BC1-48E7-30E9-E0F2E801FDF9}"/>
              </a:ext>
            </a:extLst>
          </p:cNvPr>
          <p:cNvSpPr>
            <a:spLocks noGrp="1"/>
          </p:cNvSpPr>
          <p:nvPr>
            <p:ph type="title"/>
          </p:nvPr>
        </p:nvSpPr>
        <p:spPr>
          <a:xfrm>
            <a:off x="1520470" y="302515"/>
            <a:ext cx="6743696" cy="1033669"/>
          </a:xfrm>
        </p:spPr>
        <p:txBody>
          <a:bodyPr>
            <a:normAutofit/>
          </a:bodyPr>
          <a:lstStyle/>
          <a:p>
            <a:r>
              <a:rPr lang="pl-PL" sz="3600" b="1">
                <a:solidFill>
                  <a:srgbClr val="FFFFFF"/>
                </a:solidFill>
                <a:latin typeface="Calibri"/>
                <a:ea typeface="Calibri"/>
                <a:cs typeface="Times New Roman"/>
              </a:rPr>
              <a:t>III. Informacje ogólne</a:t>
            </a:r>
          </a:p>
        </p:txBody>
      </p:sp>
      <p:pic>
        <p:nvPicPr>
          <p:cNvPr id="6" name="Obraz 5" descr="Obraz zawierający clipart, Grafika, rysowanie, kreatywność&#10;&#10;Opis wygenerowany automatycznie">
            <a:extLst>
              <a:ext uri="{FF2B5EF4-FFF2-40B4-BE49-F238E27FC236}">
                <a16:creationId xmlns:a16="http://schemas.microsoft.com/office/drawing/2014/main" id="{95340FDA-4598-FCB8-4F53-9EBF9FE363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4585255D-F21E-3AB1-64A6-023ED7EA4AB2}"/>
              </a:ext>
            </a:extLst>
          </p:cNvPr>
          <p:cNvPicPr>
            <a:picLocks noChangeAspect="1"/>
          </p:cNvPicPr>
          <p:nvPr/>
        </p:nvPicPr>
        <p:blipFill>
          <a:blip r:embed="rId3"/>
          <a:stretch>
            <a:fillRect/>
          </a:stretch>
        </p:blipFill>
        <p:spPr>
          <a:xfrm>
            <a:off x="9110295" y="335373"/>
            <a:ext cx="2086705" cy="1081628"/>
          </a:xfrm>
          <a:prstGeom prst="rect">
            <a:avLst/>
          </a:prstGeom>
        </p:spPr>
      </p:pic>
      <p:graphicFrame>
        <p:nvGraphicFramePr>
          <p:cNvPr id="3" name="Symbol zastępczy zawartości 2">
            <a:extLst>
              <a:ext uri="{FF2B5EF4-FFF2-40B4-BE49-F238E27FC236}">
                <a16:creationId xmlns:a16="http://schemas.microsoft.com/office/drawing/2014/main" id="{CBE60F27-B073-8138-499E-790E10356D8C}"/>
              </a:ext>
            </a:extLst>
          </p:cNvPr>
          <p:cNvGraphicFramePr>
            <a:graphicFrameLocks noGrp="1"/>
          </p:cNvGraphicFramePr>
          <p:nvPr>
            <p:ph idx="1"/>
            <p:extLst>
              <p:ext uri="{D42A27DB-BD31-4B8C-83A1-F6EECF244321}">
                <p14:modId xmlns:p14="http://schemas.microsoft.com/office/powerpoint/2010/main" val="821328811"/>
              </p:ext>
            </p:extLst>
          </p:nvPr>
        </p:nvGraphicFramePr>
        <p:xfrm>
          <a:off x="681400" y="2848793"/>
          <a:ext cx="10515600" cy="25187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pole tekstowe 14">
            <a:extLst>
              <a:ext uri="{FF2B5EF4-FFF2-40B4-BE49-F238E27FC236}">
                <a16:creationId xmlns:a16="http://schemas.microsoft.com/office/drawing/2014/main" id="{A1B14880-0197-4E11-A432-F86B7FF43511}"/>
              </a:ext>
            </a:extLst>
          </p:cNvPr>
          <p:cNvSpPr txBox="1"/>
          <p:nvPr/>
        </p:nvSpPr>
        <p:spPr>
          <a:xfrm>
            <a:off x="760234" y="1899947"/>
            <a:ext cx="9161005" cy="646331"/>
          </a:xfrm>
          <a:prstGeom prst="rect">
            <a:avLst/>
          </a:prstGeom>
          <a:noFill/>
        </p:spPr>
        <p:txBody>
          <a:bodyPr wrap="square">
            <a:spAutoFit/>
          </a:bodyPr>
          <a:lstStyle/>
          <a:p>
            <a:pPr marL="285750" indent="-285750">
              <a:buFont typeface="Wingdings" panose="05000000000000000000" pitchFamily="2" charset="2"/>
              <a:buChar char="v"/>
            </a:pPr>
            <a:r>
              <a:rPr lang="pl-PL" sz="1800" b="1"/>
              <a:t>LISTA KONTROLNA DLA UPRAW ROLNICZYCH OBLIGATORYJNE WYMAGANIA IPR – ZGODNOŚĆ 100%:</a:t>
            </a:r>
            <a:r>
              <a:rPr lang="pl-PL" sz="1600" b="1"/>
              <a:t>​ </a:t>
            </a:r>
          </a:p>
        </p:txBody>
      </p:sp>
    </p:spTree>
    <p:extLst>
      <p:ext uri="{BB962C8B-B14F-4D97-AF65-F5344CB8AC3E}">
        <p14:creationId xmlns:p14="http://schemas.microsoft.com/office/powerpoint/2010/main" val="7854604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711968-EC13-07A0-52D1-46DEDD50C02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6A87BA8-D357-7522-422A-B8B2174E3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03B583-9DCF-624A-9EC4-21E020B9F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60C723-F145-333A-3EE4-5749F810D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9806E7DE-CC33-8C37-8BF1-351982EEE216}"/>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4E5F2ECE-C565-D4F3-22ED-D95B2FFF6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47B0DE35-4B14-DBFD-E265-0D52CDE742F0}"/>
              </a:ext>
            </a:extLst>
          </p:cNvPr>
          <p:cNvPicPr>
            <a:picLocks noChangeAspect="1"/>
          </p:cNvPicPr>
          <p:nvPr/>
        </p:nvPicPr>
        <p:blipFill>
          <a:blip r:embed="rId4"/>
          <a:srcRect l="28819" t="19444" r="13075" b="18443"/>
          <a:stretch/>
        </p:blipFill>
        <p:spPr>
          <a:xfrm>
            <a:off x="4496432" y="1263592"/>
            <a:ext cx="6831969" cy="4975174"/>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pole tekstowe 6">
            <a:extLst>
              <a:ext uri="{FF2B5EF4-FFF2-40B4-BE49-F238E27FC236}">
                <a16:creationId xmlns:a16="http://schemas.microsoft.com/office/drawing/2014/main" id="{4AA1CBDB-5316-2F99-B36F-298D40232A6E}"/>
              </a:ext>
            </a:extLst>
          </p:cNvPr>
          <p:cNvSpPr txBox="1"/>
          <p:nvPr/>
        </p:nvSpPr>
        <p:spPr>
          <a:xfrm>
            <a:off x="263339" y="2828835"/>
            <a:ext cx="39697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a:ea typeface="+mn-lt"/>
                <a:cs typeface="+mn-lt"/>
              </a:rPr>
              <a:t>Miejsca wypunktowane uzupełniamy odpowiednimi wpisami oraz potwierdzamy informacje zaznaczając przygotowane do tego celu pola (☐).</a:t>
            </a:r>
            <a:endParaRPr lang="pl-PL"/>
          </a:p>
        </p:txBody>
      </p:sp>
      <p:sp>
        <p:nvSpPr>
          <p:cNvPr id="8" name="pole tekstowe 7">
            <a:extLst>
              <a:ext uri="{FF2B5EF4-FFF2-40B4-BE49-F238E27FC236}">
                <a16:creationId xmlns:a16="http://schemas.microsoft.com/office/drawing/2014/main" id="{240225BD-34CB-7FAE-0547-0FE47A4FEC5F}"/>
              </a:ext>
            </a:extLst>
          </p:cNvPr>
          <p:cNvSpPr txBox="1"/>
          <p:nvPr/>
        </p:nvSpPr>
        <p:spPr>
          <a:xfrm>
            <a:off x="154697" y="181965"/>
            <a:ext cx="1090379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b="1" u="sng">
                <a:ea typeface="+mn-lt"/>
                <a:cs typeface="+mn-lt"/>
              </a:rPr>
              <a:t>III. Informacje ogólne</a:t>
            </a:r>
          </a:p>
          <a:p>
            <a:r>
              <a:rPr lang="pl-PL">
                <a:ea typeface="+mn-lt"/>
                <a:cs typeface="+mn-lt"/>
              </a:rPr>
              <a:t>Odnotowujemy rok, w którym została rozpoczęta produkcja zgodnie z zasadami integrowanej produkcji roślin. Następnie przechodzimy do uzupełniania tabeli.</a:t>
            </a:r>
            <a:endParaRPr lang="pl-PL"/>
          </a:p>
        </p:txBody>
      </p:sp>
    </p:spTree>
    <p:extLst>
      <p:ext uri="{BB962C8B-B14F-4D97-AF65-F5344CB8AC3E}">
        <p14:creationId xmlns:p14="http://schemas.microsoft.com/office/powerpoint/2010/main" val="131353839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291106-1635-935A-7DC4-94060F7B7F4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7736EE0-ED9B-DB1A-4991-1BC71C56D5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7CC2FE-5304-9892-B519-5B5C7B950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0DB442-B6E8-2D9B-9A38-FFD5A8502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89AA9193-275B-248C-7981-08B1331A5DFB}"/>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1AB6A434-6C8E-FABB-5271-BC06477E1C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diagram&#10;&#10;Opis wygenerowany automatycznie">
            <a:extLst>
              <a:ext uri="{FF2B5EF4-FFF2-40B4-BE49-F238E27FC236}">
                <a16:creationId xmlns:a16="http://schemas.microsoft.com/office/drawing/2014/main" id="{C3248D3C-211C-50A8-EA68-68F539D9E7D5}"/>
              </a:ext>
            </a:extLst>
          </p:cNvPr>
          <p:cNvPicPr>
            <a:picLocks noChangeAspect="1"/>
          </p:cNvPicPr>
          <p:nvPr/>
        </p:nvPicPr>
        <p:blipFill>
          <a:blip r:embed="rId4"/>
          <a:srcRect l="47148" t="24645" r="30540" b="10782"/>
          <a:stretch/>
        </p:blipFill>
        <p:spPr>
          <a:xfrm rot="5400000">
            <a:off x="1350645" y="168176"/>
            <a:ext cx="3573800" cy="5916909"/>
          </a:xfrm>
          <a:prstGeom prst="rect">
            <a:avLst/>
          </a:prstGeom>
          <a:ln w="28575">
            <a:solidFill>
              <a:schemeClr val="accent1"/>
            </a:solidFill>
          </a:ln>
          <a:effectLst>
            <a:outerShdw blurRad="292100" dist="139700" dir="2700000" algn="tl" rotWithShape="0">
              <a:srgbClr val="333333">
                <a:alpha val="65000"/>
              </a:srgbClr>
            </a:outerShdw>
          </a:effectLst>
        </p:spPr>
      </p:pic>
      <p:pic>
        <p:nvPicPr>
          <p:cNvPr id="4" name="Obraz 3" descr="Obraz zawierający tekst, zrzut ekranu, oprogramowanie, Ikona komputerowa&#10;&#10;Opis wygenerowany automatycznie">
            <a:extLst>
              <a:ext uri="{FF2B5EF4-FFF2-40B4-BE49-F238E27FC236}">
                <a16:creationId xmlns:a16="http://schemas.microsoft.com/office/drawing/2014/main" id="{A6FE33BE-4AB4-164F-70C7-03918B005D5F}"/>
              </a:ext>
            </a:extLst>
          </p:cNvPr>
          <p:cNvPicPr>
            <a:picLocks noChangeAspect="1"/>
          </p:cNvPicPr>
          <p:nvPr/>
        </p:nvPicPr>
        <p:blipFill>
          <a:blip r:embed="rId5"/>
          <a:srcRect l="45434" t="23658" r="28515" b="47138"/>
          <a:stretch/>
        </p:blipFill>
        <p:spPr>
          <a:xfrm>
            <a:off x="6260281" y="1327843"/>
            <a:ext cx="5691991" cy="3597576"/>
          </a:xfrm>
          <a:prstGeom prst="rect">
            <a:avLst/>
          </a:prstGeom>
          <a:ln w="28575">
            <a:solidFill>
              <a:srgbClr val="FF0066"/>
            </a:solidFill>
          </a:ln>
          <a:effectLst>
            <a:outerShdw blurRad="292100" dist="139700" dir="2700000" algn="tl" rotWithShape="0">
              <a:srgbClr val="333333">
                <a:alpha val="65000"/>
              </a:srgbClr>
            </a:outerShdw>
          </a:effectLst>
        </p:spPr>
      </p:pic>
      <p:sp>
        <p:nvSpPr>
          <p:cNvPr id="6" name="Prostokąt 5">
            <a:extLst>
              <a:ext uri="{FF2B5EF4-FFF2-40B4-BE49-F238E27FC236}">
                <a16:creationId xmlns:a16="http://schemas.microsoft.com/office/drawing/2014/main" id="{7D4E976F-EA71-F876-FA00-65CD0DCBFE71}"/>
              </a:ext>
            </a:extLst>
          </p:cNvPr>
          <p:cNvSpPr/>
          <p:nvPr/>
        </p:nvSpPr>
        <p:spPr>
          <a:xfrm>
            <a:off x="6491334" y="1457607"/>
            <a:ext cx="1032095" cy="479835"/>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trzałka: w prawo 6">
            <a:extLst>
              <a:ext uri="{FF2B5EF4-FFF2-40B4-BE49-F238E27FC236}">
                <a16:creationId xmlns:a16="http://schemas.microsoft.com/office/drawing/2014/main" id="{0FF56D12-705F-089B-9BD8-5083C8D70039}"/>
              </a:ext>
            </a:extLst>
          </p:cNvPr>
          <p:cNvSpPr/>
          <p:nvPr/>
        </p:nvSpPr>
        <p:spPr>
          <a:xfrm rot="1696279">
            <a:off x="4352280" y="1339698"/>
            <a:ext cx="441960" cy="3264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7736890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833B5A-FA80-8A53-17D6-44A25D637B3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B46C76A-179F-A773-595D-D9FF83D9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660189-3D6F-555C-9FFF-82776D449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683960-85E3-A47A-4AD2-73748CCD1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1E61B6DB-087F-2728-E63E-4D7DD7F19055}"/>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24C429D3-5DCB-E275-3D0D-8BCDA25D95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349AEEF4-4CDD-42C9-9BD1-7B5F6F73AB78}"/>
              </a:ext>
            </a:extLst>
          </p:cNvPr>
          <p:cNvPicPr>
            <a:picLocks noChangeAspect="1"/>
          </p:cNvPicPr>
          <p:nvPr/>
        </p:nvPicPr>
        <p:blipFill>
          <a:blip r:embed="rId4"/>
          <a:srcRect l="29102" t="26389" r="13379" b="10283"/>
          <a:stretch/>
        </p:blipFill>
        <p:spPr>
          <a:xfrm>
            <a:off x="4133236" y="1360123"/>
            <a:ext cx="7739480" cy="4785849"/>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39C5622A-F261-4334-2116-B48AB5A2F229}"/>
              </a:ext>
            </a:extLst>
          </p:cNvPr>
          <p:cNvSpPr txBox="1"/>
          <p:nvPr/>
        </p:nvSpPr>
        <p:spPr>
          <a:xfrm>
            <a:off x="240216" y="142724"/>
            <a:ext cx="68961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b="1"/>
              <a:t>Cd.  Tabeli - </a:t>
            </a:r>
            <a:r>
              <a:rPr lang="pl-PL" sz="2800" b="1" u="sng">
                <a:ea typeface="+mn-lt"/>
                <a:cs typeface="+mn-lt"/>
              </a:rPr>
              <a:t>III. Informacje ogólne</a:t>
            </a:r>
          </a:p>
        </p:txBody>
      </p:sp>
      <p:sp>
        <p:nvSpPr>
          <p:cNvPr id="7" name="pole tekstowe 6">
            <a:extLst>
              <a:ext uri="{FF2B5EF4-FFF2-40B4-BE49-F238E27FC236}">
                <a16:creationId xmlns:a16="http://schemas.microsoft.com/office/drawing/2014/main" id="{E1117AD9-4660-D182-746A-A0A423FB919B}"/>
              </a:ext>
            </a:extLst>
          </p:cNvPr>
          <p:cNvSpPr txBox="1"/>
          <p:nvPr/>
        </p:nvSpPr>
        <p:spPr>
          <a:xfrm>
            <a:off x="81741" y="2828835"/>
            <a:ext cx="39697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a:ea typeface="+mn-lt"/>
                <a:cs typeface="+mn-lt"/>
              </a:rPr>
              <a:t>Miejsca wypunktowane uzupełniamy odpowiednimi wpisami oraz potwierdzamy informacje zaznaczając przygotowane do tego celu pola (☐).</a:t>
            </a:r>
            <a:endParaRPr lang="pl-PL"/>
          </a:p>
        </p:txBody>
      </p:sp>
    </p:spTree>
    <p:extLst>
      <p:ext uri="{BB962C8B-B14F-4D97-AF65-F5344CB8AC3E}">
        <p14:creationId xmlns:p14="http://schemas.microsoft.com/office/powerpoint/2010/main" val="35413753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C0D3C5-19C5-70C2-5BD9-E95526EBC0B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EC62FC6-5885-95EA-A713-9EC98C748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222BA8-68AA-02F0-5CBD-85809C944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5DE259-9FF7-FE59-1AB3-779C33CBF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7EB93129-4B5B-8550-A21D-0DB75297ED6A}"/>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A2A58644-4C57-0283-56FA-0E7A6C8D54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diagram&#10;&#10;Opis wygenerowany automatycznie">
            <a:extLst>
              <a:ext uri="{FF2B5EF4-FFF2-40B4-BE49-F238E27FC236}">
                <a16:creationId xmlns:a16="http://schemas.microsoft.com/office/drawing/2014/main" id="{44788B4E-A113-6775-3A12-890D7C4347FD}"/>
              </a:ext>
            </a:extLst>
          </p:cNvPr>
          <p:cNvPicPr>
            <a:picLocks noChangeAspect="1"/>
          </p:cNvPicPr>
          <p:nvPr/>
        </p:nvPicPr>
        <p:blipFill>
          <a:blip r:embed="rId4"/>
          <a:srcRect l="47765" t="25073" r="29813" b="10182"/>
          <a:stretch/>
        </p:blipFill>
        <p:spPr>
          <a:xfrm rot="5400000">
            <a:off x="7087112" y="153890"/>
            <a:ext cx="3864040" cy="6180107"/>
          </a:xfrm>
          <a:prstGeom prst="rect">
            <a:avLst/>
          </a:prstGeom>
          <a:ln w="28575">
            <a:solidFill>
              <a:srgbClr val="FF0066"/>
            </a:solidFill>
          </a:ln>
          <a:effectLst>
            <a:outerShdw blurRad="292100" dist="139700" dir="2700000" algn="tl" rotWithShape="0">
              <a:srgbClr val="333333">
                <a:alpha val="65000"/>
              </a:srgbClr>
            </a:outerShdw>
          </a:effectLst>
        </p:spPr>
      </p:pic>
      <p:pic>
        <p:nvPicPr>
          <p:cNvPr id="4" name="Obraz 3" descr="Obraz zawierający tekst, zrzut ekranu, oprogramowanie, Ikona komputerowa&#10;&#10;Opis wygenerowany automatycznie">
            <a:extLst>
              <a:ext uri="{FF2B5EF4-FFF2-40B4-BE49-F238E27FC236}">
                <a16:creationId xmlns:a16="http://schemas.microsoft.com/office/drawing/2014/main" id="{0B18E213-45F0-DDE4-A133-1689B421ABC9}"/>
              </a:ext>
            </a:extLst>
          </p:cNvPr>
          <p:cNvPicPr>
            <a:picLocks noChangeAspect="1"/>
          </p:cNvPicPr>
          <p:nvPr/>
        </p:nvPicPr>
        <p:blipFill>
          <a:blip r:embed="rId5"/>
          <a:srcRect l="45683" t="53148" r="29167" b="17306"/>
          <a:stretch/>
        </p:blipFill>
        <p:spPr>
          <a:xfrm>
            <a:off x="123252" y="1276311"/>
            <a:ext cx="5682575" cy="3899653"/>
          </a:xfrm>
          <a:prstGeom prst="rect">
            <a:avLst/>
          </a:prstGeom>
          <a:ln w="28575">
            <a:solidFill>
              <a:srgbClr val="92D050"/>
            </a:solidFill>
          </a:ln>
          <a:effectLst>
            <a:outerShdw blurRad="292100" dist="139700" dir="2700000" algn="tl" rotWithShape="0">
              <a:srgbClr val="333333">
                <a:alpha val="65000"/>
              </a:srgbClr>
            </a:outerShdw>
          </a:effectLst>
        </p:spPr>
      </p:pic>
      <p:sp>
        <p:nvSpPr>
          <p:cNvPr id="6" name="Prostokąt 5">
            <a:extLst>
              <a:ext uri="{FF2B5EF4-FFF2-40B4-BE49-F238E27FC236}">
                <a16:creationId xmlns:a16="http://schemas.microsoft.com/office/drawing/2014/main" id="{C9D59269-6E28-1970-60BA-576C856D0F50}"/>
              </a:ext>
            </a:extLst>
          </p:cNvPr>
          <p:cNvSpPr/>
          <p:nvPr/>
        </p:nvSpPr>
        <p:spPr>
          <a:xfrm>
            <a:off x="8729283" y="2992076"/>
            <a:ext cx="2349562" cy="1053819"/>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trzałka: w prawo 6">
            <a:extLst>
              <a:ext uri="{FF2B5EF4-FFF2-40B4-BE49-F238E27FC236}">
                <a16:creationId xmlns:a16="http://schemas.microsoft.com/office/drawing/2014/main" id="{C136CD08-0DB5-B35F-3F2A-69375FA881E5}"/>
              </a:ext>
            </a:extLst>
          </p:cNvPr>
          <p:cNvSpPr/>
          <p:nvPr/>
        </p:nvSpPr>
        <p:spPr>
          <a:xfrm rot="12639521">
            <a:off x="5163397" y="3863615"/>
            <a:ext cx="441960" cy="3264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0700947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235400-4168-68D0-5607-56D7F2921E4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EF7FA9-2906-1A77-C682-99BDE7862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4CCEC6-DE3D-ED1B-3714-B2609C35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3BE989-5159-8179-861D-F3E43224B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B7B7BB7-5103-9750-2CA2-FBEB90864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5C5C5EF-2128-3A3D-15F6-209E3CB8E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D7DEB86-462E-B1BF-ECC4-F79D8FF345C9}"/>
              </a:ext>
            </a:extLst>
          </p:cNvPr>
          <p:cNvSpPr>
            <a:spLocks noGrp="1"/>
          </p:cNvSpPr>
          <p:nvPr>
            <p:ph type="title"/>
          </p:nvPr>
        </p:nvSpPr>
        <p:spPr>
          <a:xfrm>
            <a:off x="1520470" y="302515"/>
            <a:ext cx="6743696" cy="1033669"/>
          </a:xfrm>
        </p:spPr>
        <p:txBody>
          <a:bodyPr>
            <a:normAutofit/>
          </a:bodyPr>
          <a:lstStyle/>
          <a:p>
            <a:r>
              <a:rPr lang="pl-PL" sz="3600" b="1">
                <a:solidFill>
                  <a:srgbClr val="FFFFFF"/>
                </a:solidFill>
                <a:latin typeface="Calibri"/>
                <a:ea typeface="Calibri"/>
                <a:cs typeface="Times New Roman"/>
              </a:rPr>
              <a:t>IV. Opryskiwacze i V. Operatorzy</a:t>
            </a:r>
          </a:p>
        </p:txBody>
      </p:sp>
      <p:pic>
        <p:nvPicPr>
          <p:cNvPr id="6" name="Obraz 5" descr="Obraz zawierający clipart, Grafika, rysowanie, kreatywność&#10;&#10;Opis wygenerowany automatycznie">
            <a:extLst>
              <a:ext uri="{FF2B5EF4-FFF2-40B4-BE49-F238E27FC236}">
                <a16:creationId xmlns:a16="http://schemas.microsoft.com/office/drawing/2014/main" id="{BD363F89-C8A4-1732-1281-F5B867FAA0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8F6ECC01-A05F-D969-C0DC-33DA4599DC3B}"/>
              </a:ext>
            </a:extLst>
          </p:cNvPr>
          <p:cNvPicPr>
            <a:picLocks noChangeAspect="1"/>
          </p:cNvPicPr>
          <p:nvPr/>
        </p:nvPicPr>
        <p:blipFill>
          <a:blip r:embed="rId4"/>
          <a:stretch>
            <a:fillRect/>
          </a:stretch>
        </p:blipFill>
        <p:spPr>
          <a:xfrm>
            <a:off x="9110295" y="335373"/>
            <a:ext cx="2086705" cy="1081628"/>
          </a:xfrm>
          <a:prstGeom prst="rect">
            <a:avLst/>
          </a:prstGeom>
        </p:spPr>
      </p:pic>
      <p:graphicFrame>
        <p:nvGraphicFramePr>
          <p:cNvPr id="4" name="Symbol zastępczy zawartości 7">
            <a:extLst>
              <a:ext uri="{FF2B5EF4-FFF2-40B4-BE49-F238E27FC236}">
                <a16:creationId xmlns:a16="http://schemas.microsoft.com/office/drawing/2014/main" id="{7EB77384-457B-4A72-E470-BC5674FE4236}"/>
              </a:ext>
            </a:extLst>
          </p:cNvPr>
          <p:cNvGraphicFramePr>
            <a:graphicFrameLocks noGrp="1"/>
          </p:cNvGraphicFramePr>
          <p:nvPr>
            <p:ph idx="1"/>
            <p:extLst>
              <p:ext uri="{D42A27DB-BD31-4B8C-83A1-F6EECF244321}">
                <p14:modId xmlns:p14="http://schemas.microsoft.com/office/powerpoint/2010/main" val="1774288709"/>
              </p:ext>
            </p:extLst>
          </p:nvPr>
        </p:nvGraphicFramePr>
        <p:xfrm>
          <a:off x="326864" y="2523744"/>
          <a:ext cx="11538267" cy="4334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pole tekstowe 4">
            <a:extLst>
              <a:ext uri="{FF2B5EF4-FFF2-40B4-BE49-F238E27FC236}">
                <a16:creationId xmlns:a16="http://schemas.microsoft.com/office/drawing/2014/main" id="{6F3AAC5E-7FE9-B480-B4D7-A507733A3099}"/>
              </a:ext>
            </a:extLst>
          </p:cNvPr>
          <p:cNvSpPr txBox="1"/>
          <p:nvPr/>
        </p:nvSpPr>
        <p:spPr>
          <a:xfrm>
            <a:off x="459350" y="1752374"/>
            <a:ext cx="9363456" cy="923330"/>
          </a:xfrm>
          <a:prstGeom prst="rect">
            <a:avLst/>
          </a:prstGeom>
          <a:noFill/>
        </p:spPr>
        <p:txBody>
          <a:bodyPr wrap="square" rtlCol="0">
            <a:spAutoFit/>
          </a:bodyPr>
          <a:lstStyle/>
          <a:p>
            <a:pPr marL="285750" indent="-285750">
              <a:buFont typeface="Wingdings" panose="05000000000000000000" pitchFamily="2" charset="2"/>
              <a:buChar char="v"/>
            </a:pPr>
            <a:r>
              <a:rPr lang="pl-PL" sz="1800" b="1"/>
              <a:t>LISTA KONTROLNA DLA UPRAW ROLNICZYCH OBLIGATORYJNE WYMAGANIA IPR – ZGODNOŚĆ 100%:</a:t>
            </a:r>
            <a:r>
              <a:rPr lang="pl-PL" sz="1600" b="1"/>
              <a:t>​ </a:t>
            </a:r>
          </a:p>
          <a:p>
            <a:endParaRPr lang="pl-PL"/>
          </a:p>
        </p:txBody>
      </p:sp>
    </p:spTree>
    <p:extLst>
      <p:ext uri="{BB962C8B-B14F-4D97-AF65-F5344CB8AC3E}">
        <p14:creationId xmlns:p14="http://schemas.microsoft.com/office/powerpoint/2010/main" val="5300983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72CBFB-F892-1BBA-0B45-A8B44B31C17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8EAC13-42D2-CE73-3D43-E9D75275A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8BF602-266B-9F14-81E8-5FA710D73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E8192F-7895-7A73-9EFA-57C7C8452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8DE720A0-5FC4-57B7-72E4-0EC1E82AF7C5}"/>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64076BC6-75FC-A1EC-550B-E836A4ACA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wyświetlacz&#10;&#10;Opis wygenerowany automatycznie">
            <a:extLst>
              <a:ext uri="{FF2B5EF4-FFF2-40B4-BE49-F238E27FC236}">
                <a16:creationId xmlns:a16="http://schemas.microsoft.com/office/drawing/2014/main" id="{F46375C6-F0DF-7C60-E0A0-95E8B6A28E7E}"/>
              </a:ext>
            </a:extLst>
          </p:cNvPr>
          <p:cNvPicPr>
            <a:picLocks noChangeAspect="1"/>
          </p:cNvPicPr>
          <p:nvPr/>
        </p:nvPicPr>
        <p:blipFill>
          <a:blip r:embed="rId4"/>
          <a:srcRect l="28711" t="25347" r="11426" b="11285"/>
          <a:stretch/>
        </p:blipFill>
        <p:spPr>
          <a:xfrm>
            <a:off x="4786048" y="1190952"/>
            <a:ext cx="7266968" cy="4325842"/>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5BF4621D-B004-265E-0925-752E89261CE1}"/>
              </a:ext>
            </a:extLst>
          </p:cNvPr>
          <p:cNvSpPr txBox="1"/>
          <p:nvPr/>
        </p:nvSpPr>
        <p:spPr>
          <a:xfrm>
            <a:off x="280207" y="164585"/>
            <a:ext cx="6573629"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b="1" u="sng">
                <a:latin typeface="Segoe UI"/>
                <a:cs typeface="Segoe UI"/>
              </a:rPr>
              <a:t>IV. Opryskiwacze i V. Operatorzy</a:t>
            </a:r>
          </a:p>
          <a:p>
            <a:pPr algn="l"/>
            <a:endParaRPr lang="pl-PL"/>
          </a:p>
        </p:txBody>
      </p:sp>
      <p:sp>
        <p:nvSpPr>
          <p:cNvPr id="6" name="pole tekstowe 5">
            <a:extLst>
              <a:ext uri="{FF2B5EF4-FFF2-40B4-BE49-F238E27FC236}">
                <a16:creationId xmlns:a16="http://schemas.microsoft.com/office/drawing/2014/main" id="{EEA668F6-3D2A-1B39-0EC7-F2B401E4EADC}"/>
              </a:ext>
            </a:extLst>
          </p:cNvPr>
          <p:cNvSpPr txBox="1"/>
          <p:nvPr/>
        </p:nvSpPr>
        <p:spPr>
          <a:xfrm>
            <a:off x="154835" y="1105296"/>
            <a:ext cx="440802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panose="05000000000000000000" pitchFamily="2" charset="2"/>
              <a:buChar char="q"/>
            </a:pPr>
            <a:r>
              <a:rPr lang="pl-PL" sz="1600">
                <a:latin typeface="Segoe UI"/>
                <a:cs typeface="Segoe UI"/>
              </a:rPr>
              <a:t>Uzupełniamy tabele </a:t>
            </a:r>
            <a:r>
              <a:rPr lang="pl-PL" sz="1600" b="1">
                <a:latin typeface="Segoe UI"/>
                <a:cs typeface="Segoe UI"/>
              </a:rPr>
              <a:t>„Opryskiwacze” </a:t>
            </a:r>
            <a:r>
              <a:rPr lang="pl-PL" sz="1600">
                <a:latin typeface="Segoe UI"/>
                <a:cs typeface="Segoe UI"/>
              </a:rPr>
              <a:t>wypisując wymagane dane </a:t>
            </a:r>
            <a:r>
              <a:rPr lang="pl-PL" sz="1600">
                <a:solidFill>
                  <a:srgbClr val="638327"/>
                </a:solidFill>
                <a:latin typeface="Segoe UI"/>
                <a:cs typeface="Segoe UI"/>
              </a:rPr>
              <a:t>w tym podajemy datę wykonania badania.</a:t>
            </a:r>
            <a:r>
              <a:rPr lang="pl-PL" sz="1600">
                <a:solidFill>
                  <a:srgbClr val="00B0F0"/>
                </a:solidFill>
                <a:latin typeface="Segoe UI"/>
                <a:cs typeface="Segoe UI"/>
              </a:rPr>
              <a:t> </a:t>
            </a:r>
          </a:p>
          <a:p>
            <a:pPr algn="just"/>
            <a:endParaRPr lang="en-US" sz="1600">
              <a:solidFill>
                <a:srgbClr val="00B0F0"/>
              </a:solidFill>
              <a:latin typeface="Segoe UI"/>
              <a:cs typeface="Segoe UI"/>
            </a:endParaRPr>
          </a:p>
        </p:txBody>
      </p:sp>
      <p:sp>
        <p:nvSpPr>
          <p:cNvPr id="7" name="pole tekstowe 6">
            <a:extLst>
              <a:ext uri="{FF2B5EF4-FFF2-40B4-BE49-F238E27FC236}">
                <a16:creationId xmlns:a16="http://schemas.microsoft.com/office/drawing/2014/main" id="{A37DE5BD-63F2-52ED-7DD9-4F0D458653A8}"/>
              </a:ext>
            </a:extLst>
          </p:cNvPr>
          <p:cNvSpPr txBox="1"/>
          <p:nvPr/>
        </p:nvSpPr>
        <p:spPr>
          <a:xfrm>
            <a:off x="138984" y="2144391"/>
            <a:ext cx="4508080" cy="2339102"/>
          </a:xfrm>
          <a:prstGeom prst="rect">
            <a:avLst/>
          </a:prstGeom>
          <a:noFill/>
        </p:spPr>
        <p:txBody>
          <a:bodyPr wrap="square" rtlCol="0">
            <a:spAutoFit/>
          </a:bodyPr>
          <a:lstStyle/>
          <a:p>
            <a:pPr marL="285750" indent="-285750" algn="just">
              <a:buFont typeface="Wingdings" panose="05000000000000000000" pitchFamily="2" charset="2"/>
              <a:buChar char="q"/>
            </a:pPr>
            <a:r>
              <a:rPr lang="pl-PL" sz="1600">
                <a:latin typeface="Segoe UI"/>
                <a:cs typeface="Segoe UI"/>
              </a:rPr>
              <a:t>Odnotowujemy również </a:t>
            </a:r>
            <a:r>
              <a:rPr lang="pl-PL" sz="1600">
                <a:solidFill>
                  <a:srgbClr val="638327"/>
                </a:solidFill>
                <a:latin typeface="Segoe UI"/>
                <a:cs typeface="Segoe UI"/>
              </a:rPr>
              <a:t>wszystkich operatorów</a:t>
            </a:r>
            <a:r>
              <a:rPr lang="pl-PL" sz="1600">
                <a:latin typeface="Segoe UI"/>
                <a:cs typeface="Segoe UI"/>
              </a:rPr>
              <a:t> opryskiwaczy wykonujących zabiegi ochrony roślin w tabeli </a:t>
            </a:r>
            <a:r>
              <a:rPr lang="pl-PL" sz="1600" b="1">
                <a:latin typeface="Segoe UI"/>
                <a:cs typeface="Segoe UI"/>
              </a:rPr>
              <a:t>„Operator/</a:t>
            </a:r>
            <a:r>
              <a:rPr lang="pl-PL" sz="1600" b="1" err="1">
                <a:latin typeface="Segoe UI"/>
                <a:cs typeface="Segoe UI"/>
              </a:rPr>
              <a:t>rzy</a:t>
            </a:r>
            <a:r>
              <a:rPr lang="pl-PL" sz="1600" b="1">
                <a:latin typeface="Segoe UI"/>
                <a:cs typeface="Segoe UI"/>
              </a:rPr>
              <a:t> opryskiwacza”.</a:t>
            </a:r>
          </a:p>
          <a:p>
            <a:pPr algn="just"/>
            <a:r>
              <a:rPr lang="pl-PL" sz="1600">
                <a:solidFill>
                  <a:srgbClr val="638327"/>
                </a:solidFill>
                <a:latin typeface="Segoe UI"/>
                <a:cs typeface="Segoe UI"/>
              </a:rPr>
              <a:t>Bezwzględnie wymagane jest zaznaczenie aktualności szkolenia w zakresie stosowania środków ochrony roślin łącznie z datą jego ukończenia (lub innych kwalifikacji). </a:t>
            </a:r>
          </a:p>
          <a:p>
            <a:endParaRPr lang="pl-PL"/>
          </a:p>
        </p:txBody>
      </p:sp>
      <p:sp>
        <p:nvSpPr>
          <p:cNvPr id="8" name="pole tekstowe 7">
            <a:extLst>
              <a:ext uri="{FF2B5EF4-FFF2-40B4-BE49-F238E27FC236}">
                <a16:creationId xmlns:a16="http://schemas.microsoft.com/office/drawing/2014/main" id="{106E438B-11BD-037F-8AEF-95B3FDA21F4B}"/>
              </a:ext>
            </a:extLst>
          </p:cNvPr>
          <p:cNvSpPr txBox="1"/>
          <p:nvPr/>
        </p:nvSpPr>
        <p:spPr>
          <a:xfrm>
            <a:off x="69492" y="4455607"/>
            <a:ext cx="4647064" cy="1354217"/>
          </a:xfrm>
          <a:prstGeom prst="rect">
            <a:avLst/>
          </a:prstGeom>
          <a:noFill/>
        </p:spPr>
        <p:txBody>
          <a:bodyPr wrap="square" rtlCol="0">
            <a:spAutoFit/>
          </a:bodyPr>
          <a:lstStyle/>
          <a:p>
            <a:pPr marL="285750" indent="-285750" algn="just">
              <a:buFont typeface="Wingdings" panose="05000000000000000000" pitchFamily="2" charset="2"/>
              <a:buChar char="q"/>
            </a:pPr>
            <a:r>
              <a:rPr lang="pl-PL" sz="1600">
                <a:latin typeface="Segoe UI"/>
                <a:cs typeface="Segoe UI"/>
              </a:rPr>
              <a:t>W tabelach </a:t>
            </a:r>
            <a:r>
              <a:rPr lang="pl-PL" sz="1600" b="1">
                <a:latin typeface="Segoe UI"/>
                <a:cs typeface="Segoe UI"/>
              </a:rPr>
              <a:t>„Opryskiwacze” i „Operator/</a:t>
            </a:r>
            <a:r>
              <a:rPr lang="pl-PL" sz="1600" b="1" err="1">
                <a:latin typeface="Segoe UI"/>
                <a:cs typeface="Segoe UI"/>
              </a:rPr>
              <a:t>rzy</a:t>
            </a:r>
            <a:r>
              <a:rPr lang="pl-PL" sz="1600" b="1">
                <a:latin typeface="Segoe UI"/>
                <a:cs typeface="Segoe UI"/>
              </a:rPr>
              <a:t> opryskiwacza</a:t>
            </a:r>
            <a:r>
              <a:rPr lang="pl-PL" sz="1600">
                <a:latin typeface="Segoe UI"/>
                <a:cs typeface="Segoe UI"/>
              </a:rPr>
              <a:t>” wynotowujemy </a:t>
            </a:r>
            <a:r>
              <a:rPr lang="pl-PL" sz="1600">
                <a:solidFill>
                  <a:srgbClr val="638327"/>
                </a:solidFill>
                <a:latin typeface="Segoe UI"/>
                <a:cs typeface="Segoe UI"/>
              </a:rPr>
              <a:t>wszystkie urządzenia i osoby wykonujące zabiegi łącznie z wykonywanymi usługowo.</a:t>
            </a:r>
          </a:p>
          <a:p>
            <a:pPr marL="285750" indent="-285750">
              <a:buFont typeface="Wingdings" panose="05000000000000000000" pitchFamily="2" charset="2"/>
              <a:buChar char="q"/>
            </a:pPr>
            <a:endParaRPr lang="pl-PL"/>
          </a:p>
        </p:txBody>
      </p:sp>
    </p:spTree>
    <p:extLst>
      <p:ext uri="{BB962C8B-B14F-4D97-AF65-F5344CB8AC3E}">
        <p14:creationId xmlns:p14="http://schemas.microsoft.com/office/powerpoint/2010/main" val="2605503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3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0EA9EB1A-8AD4-EB08-8A12-B8F9C8765B44}"/>
              </a:ext>
            </a:extLst>
          </p:cNvPr>
          <p:cNvSpPr>
            <a:spLocks noGrp="1"/>
          </p:cNvSpPr>
          <p:nvPr>
            <p:ph type="title"/>
          </p:nvPr>
        </p:nvSpPr>
        <p:spPr>
          <a:xfrm>
            <a:off x="466722" y="586855"/>
            <a:ext cx="3201366" cy="3387497"/>
          </a:xfrm>
        </p:spPr>
        <p:txBody>
          <a:bodyPr anchor="b">
            <a:normAutofit/>
          </a:bodyPr>
          <a:lstStyle/>
          <a:p>
            <a:pPr algn="ctr"/>
            <a:r>
              <a:rPr lang="pl-PL" sz="4000" b="1">
                <a:solidFill>
                  <a:srgbClr val="FFFFFF"/>
                </a:solidFill>
              </a:rPr>
              <a:t>Zgłoszenie do IPR </a:t>
            </a:r>
          </a:p>
        </p:txBody>
      </p:sp>
      <p:sp>
        <p:nvSpPr>
          <p:cNvPr id="3" name="Symbol zastępczy zawartości 2">
            <a:extLst>
              <a:ext uri="{FF2B5EF4-FFF2-40B4-BE49-F238E27FC236}">
                <a16:creationId xmlns:a16="http://schemas.microsoft.com/office/drawing/2014/main" id="{FB8E76B5-32AB-DFE7-F497-A447A6740C89}"/>
              </a:ext>
            </a:extLst>
          </p:cNvPr>
          <p:cNvSpPr>
            <a:spLocks noGrp="1"/>
          </p:cNvSpPr>
          <p:nvPr>
            <p:ph idx="1"/>
          </p:nvPr>
        </p:nvSpPr>
        <p:spPr>
          <a:xfrm>
            <a:off x="4367695" y="204281"/>
            <a:ext cx="7509345" cy="6552119"/>
          </a:xfrm>
        </p:spPr>
        <p:txBody>
          <a:bodyPr vert="horz" lIns="91440" tIns="45720" rIns="91440" bIns="45720" rtlCol="0" anchor="ctr">
            <a:normAutofit/>
          </a:bodyPr>
          <a:lstStyle/>
          <a:p>
            <a:pPr marL="0" indent="0" algn="just">
              <a:buNone/>
            </a:pPr>
            <a:r>
              <a:rPr lang="pl-PL" sz="2000" u="sng">
                <a:ea typeface="+mn-lt"/>
                <a:cs typeface="+mn-lt"/>
              </a:rPr>
              <a:t>Proces certyfikacji</a:t>
            </a:r>
            <a:r>
              <a:rPr lang="pl-PL" sz="2000">
                <a:ea typeface="+mn-lt"/>
                <a:cs typeface="+mn-lt"/>
              </a:rPr>
              <a:t> rozpoczyna się od wypełnienia i złożenia, </a:t>
            </a:r>
            <a:br>
              <a:rPr lang="pl-PL" sz="2000">
                <a:ea typeface="+mn-lt"/>
                <a:cs typeface="+mn-lt"/>
              </a:rPr>
            </a:br>
            <a:r>
              <a:rPr lang="pl-PL" sz="2000">
                <a:ea typeface="+mn-lt"/>
                <a:cs typeface="+mn-lt"/>
              </a:rPr>
              <a:t>w ustawowym terminie, przez producenta, w jednostce certyfikującej zgłoszenia o przystąpienie do integrowanej produkcji roślin. </a:t>
            </a:r>
            <a:r>
              <a:rPr lang="pl-PL" sz="2000" u="sng">
                <a:ea typeface="+mn-lt"/>
                <a:cs typeface="+mn-lt"/>
              </a:rPr>
              <a:t>Wzór zgłoszenia </a:t>
            </a:r>
            <a:r>
              <a:rPr lang="pl-PL" sz="2000">
                <a:ea typeface="+mn-lt"/>
                <a:cs typeface="+mn-lt"/>
              </a:rPr>
              <a:t>można otrzymać w jednostce certyfikującej lub pobrać ze strony internetowej </a:t>
            </a:r>
            <a:r>
              <a:rPr lang="pl-PL" sz="2000" b="1">
                <a:solidFill>
                  <a:schemeClr val="accent3">
                    <a:lumMod val="75000"/>
                  </a:schemeClr>
                </a:solidFill>
                <a:ea typeface="+mn-lt"/>
                <a:cs typeface="+mn-lt"/>
              </a:rPr>
              <a:t>www.eCO2cert.pl</a:t>
            </a:r>
            <a:endParaRPr lang="pl-PL" sz="2000" b="1">
              <a:solidFill>
                <a:schemeClr val="accent3">
                  <a:lumMod val="75000"/>
                </a:schemeClr>
              </a:solidFill>
            </a:endParaRPr>
          </a:p>
          <a:p>
            <a:pPr marL="0" indent="0">
              <a:buNone/>
            </a:pPr>
            <a:r>
              <a:rPr lang="pl-PL" sz="2000" b="1">
                <a:ea typeface="+mn-lt"/>
                <a:cs typeface="+mn-lt"/>
              </a:rPr>
              <a:t>Formularz zgłoszenia należy wypełnić takimi informacjami jak:</a:t>
            </a:r>
            <a:endParaRPr lang="pl-PL" sz="2000" b="1"/>
          </a:p>
          <a:p>
            <a:pPr algn="just">
              <a:buFont typeface="Wingdings" panose="05000000000000000000" pitchFamily="2" charset="2"/>
              <a:buChar char="ü"/>
            </a:pPr>
            <a:r>
              <a:rPr lang="pl-PL" sz="1800">
                <a:ea typeface="+mn-lt"/>
                <a:cs typeface="+mn-lt"/>
              </a:rPr>
              <a:t>imię, nazwisko oraz adres i miejsce zamieszkania albo nazwę oraz adres i siedzibę producenta roślin;</a:t>
            </a:r>
            <a:endParaRPr lang="pl-PL" sz="1800"/>
          </a:p>
          <a:p>
            <a:pPr algn="just">
              <a:buFont typeface="Wingdings" panose="05000000000000000000" pitchFamily="2" charset="2"/>
              <a:buChar char="ü"/>
            </a:pPr>
            <a:r>
              <a:rPr lang="pl-PL" sz="1800">
                <a:ea typeface="+mn-lt"/>
                <a:cs typeface="+mn-lt"/>
              </a:rPr>
              <a:t>numer PESEL, o ile wnioskodawcy taki numer został nadany;</a:t>
            </a:r>
            <a:endParaRPr lang="pl-PL" sz="1800"/>
          </a:p>
          <a:p>
            <a:pPr algn="just">
              <a:buFont typeface="Wingdings" panose="05000000000000000000" pitchFamily="2" charset="2"/>
              <a:buChar char="ü"/>
            </a:pPr>
            <a:r>
              <a:rPr lang="pl-PL" sz="1800">
                <a:ea typeface="+mn-lt"/>
                <a:cs typeface="+mn-lt"/>
              </a:rPr>
              <a:t>zgłoszenie musi zawierać również datę i podpis wnioskodawcy;</a:t>
            </a:r>
          </a:p>
          <a:p>
            <a:pPr marL="0" indent="0">
              <a:buNone/>
            </a:pPr>
            <a:r>
              <a:rPr lang="pl-PL" sz="2000" b="1">
                <a:ea typeface="+mn-lt"/>
                <a:cs typeface="+mn-lt"/>
              </a:rPr>
              <a:t>Do zgłoszenia dołącza się informacje o:</a:t>
            </a:r>
          </a:p>
          <a:p>
            <a:pPr algn="just">
              <a:buFont typeface="Wingdings" panose="05000000000000000000" pitchFamily="2" charset="2"/>
              <a:buChar char="q"/>
            </a:pPr>
            <a:r>
              <a:rPr lang="pl-PL" sz="1800">
                <a:ea typeface="+mn-lt"/>
                <a:cs typeface="+mn-lt"/>
              </a:rPr>
              <a:t>gatunkach i odmianach roślin, które będą uprawiane w systemie IP;</a:t>
            </a:r>
            <a:endParaRPr lang="pl-PL" sz="1800"/>
          </a:p>
          <a:p>
            <a:pPr algn="just">
              <a:buFont typeface="Wingdings" panose="05000000000000000000" pitchFamily="2" charset="2"/>
              <a:buChar char="q"/>
            </a:pPr>
            <a:r>
              <a:rPr lang="pl-PL" sz="1800">
                <a:ea typeface="+mn-lt"/>
                <a:cs typeface="+mn-lt"/>
              </a:rPr>
              <a:t>miejscu i powierzchni uprawy. </a:t>
            </a:r>
          </a:p>
          <a:p>
            <a:pPr marL="0" indent="0">
              <a:buNone/>
            </a:pPr>
            <a:r>
              <a:rPr lang="pl-PL" sz="2000" b="1">
                <a:ea typeface="+mn-lt"/>
                <a:cs typeface="+mn-lt"/>
              </a:rPr>
              <a:t>Załącznikiem do zgłoszenia musi być również kopia:</a:t>
            </a:r>
            <a:endParaRPr lang="pl-PL" sz="2000" b="1"/>
          </a:p>
          <a:p>
            <a:pPr algn="just">
              <a:buFont typeface="Wingdings" panose="05000000000000000000" pitchFamily="2" charset="2"/>
              <a:buChar char="v"/>
            </a:pPr>
            <a:r>
              <a:rPr lang="pl-PL" sz="1800">
                <a:ea typeface="+mn-lt"/>
                <a:cs typeface="+mn-lt"/>
              </a:rPr>
              <a:t>zaświadczenia o ukończeniu szkolenia w zakresie integrowanej produkcji roślin;</a:t>
            </a:r>
          </a:p>
          <a:p>
            <a:pPr marL="0" indent="0" algn="just">
              <a:buNone/>
            </a:pPr>
            <a:r>
              <a:rPr lang="pl-PL" sz="1800">
                <a:ea typeface="+mn-lt"/>
                <a:cs typeface="+mn-lt"/>
              </a:rPr>
              <a:t>	lub </a:t>
            </a:r>
            <a:endParaRPr lang="pl-PL" sz="1800"/>
          </a:p>
          <a:p>
            <a:pPr algn="just">
              <a:buFont typeface="Wingdings" panose="05000000000000000000" pitchFamily="2" charset="2"/>
              <a:buChar char="v"/>
            </a:pPr>
            <a:r>
              <a:rPr lang="pl-PL" sz="1800">
                <a:ea typeface="+mn-lt"/>
                <a:cs typeface="+mn-lt"/>
              </a:rPr>
              <a:t>zaświadczenia albo kopie innych dokumentów potwierdzających posiadane kwalifikacje.</a:t>
            </a:r>
            <a:endParaRPr lang="pl-PL" sz="1800"/>
          </a:p>
        </p:txBody>
      </p:sp>
      <p:pic>
        <p:nvPicPr>
          <p:cNvPr id="5" name="Obraz 4" descr="Strona główna - Jednostka certyfikująca eCO2 sp. z o.o.">
            <a:extLst>
              <a:ext uri="{FF2B5EF4-FFF2-40B4-BE49-F238E27FC236}">
                <a16:creationId xmlns:a16="http://schemas.microsoft.com/office/drawing/2014/main" id="{1897A87A-3225-2D1A-827D-1FD7A3378EB7}"/>
              </a:ext>
            </a:extLst>
          </p:cNvPr>
          <p:cNvPicPr>
            <a:picLocks noChangeAspect="1"/>
          </p:cNvPicPr>
          <p:nvPr/>
        </p:nvPicPr>
        <p:blipFill>
          <a:blip r:embed="rId2"/>
          <a:stretch>
            <a:fillRect/>
          </a:stretch>
        </p:blipFill>
        <p:spPr>
          <a:xfrm>
            <a:off x="975555" y="5435126"/>
            <a:ext cx="2086705" cy="1081628"/>
          </a:xfrm>
          <a:prstGeom prst="rect">
            <a:avLst/>
          </a:prstGeom>
        </p:spPr>
      </p:pic>
      <p:pic>
        <p:nvPicPr>
          <p:cNvPr id="4" name="Obraz 3" descr="Obraz zawierający clipart, Grafika, rysowanie, kreatywność&#10;&#10;Opis wygenerowany automatycznie">
            <a:extLst>
              <a:ext uri="{FF2B5EF4-FFF2-40B4-BE49-F238E27FC236}">
                <a16:creationId xmlns:a16="http://schemas.microsoft.com/office/drawing/2014/main" id="{1F1D79C4-2019-37FC-48D4-808A62B5D8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93" y="649480"/>
            <a:ext cx="1081628" cy="1081628"/>
          </a:xfrm>
          <a:prstGeom prst="rect">
            <a:avLst/>
          </a:prstGeom>
        </p:spPr>
      </p:pic>
    </p:spTree>
    <p:extLst>
      <p:ext uri="{BB962C8B-B14F-4D97-AF65-F5344CB8AC3E}">
        <p14:creationId xmlns:p14="http://schemas.microsoft.com/office/powerpoint/2010/main" val="42271533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BD8F84-28CD-52D6-25CD-16DD491E741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5101C3-5040-026A-EB6B-D6CB2876A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D2626-D10B-DA41-AFAF-F687610CA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169460-95AE-A375-6FDA-5F0FFA1A6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1885F3E4-6C9A-C6FA-3128-8EE6C36C2C53}"/>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B2EA7D69-CCEE-753C-BF43-B200043DDA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Obraz zawierający tekst, paragon, Równolegle, dokument&#10;&#10;Opis wygenerowany automatycznie">
            <a:extLst>
              <a:ext uri="{FF2B5EF4-FFF2-40B4-BE49-F238E27FC236}">
                <a16:creationId xmlns:a16="http://schemas.microsoft.com/office/drawing/2014/main" id="{811B02D2-07F7-900D-02F5-EB50CDD4B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350" y="262050"/>
            <a:ext cx="4092449" cy="5876700"/>
          </a:xfrm>
          <a:prstGeom prst="rect">
            <a:avLst/>
          </a:prstGeom>
          <a:ln w="28575">
            <a:solidFill>
              <a:schemeClr val="accent1"/>
            </a:solidFill>
          </a:ln>
          <a:effectLst>
            <a:outerShdw blurRad="292100" dist="139700" dir="2700000" algn="tl" rotWithShape="0">
              <a:srgbClr val="333333">
                <a:alpha val="65000"/>
              </a:srgbClr>
            </a:outerShdw>
          </a:effectLst>
        </p:spPr>
      </p:pic>
      <p:sp>
        <p:nvSpPr>
          <p:cNvPr id="9" name="Prostokąt 8">
            <a:extLst>
              <a:ext uri="{FF2B5EF4-FFF2-40B4-BE49-F238E27FC236}">
                <a16:creationId xmlns:a16="http://schemas.microsoft.com/office/drawing/2014/main" id="{848E5FF8-EDB8-6D87-5E58-CFC78C55439D}"/>
              </a:ext>
            </a:extLst>
          </p:cNvPr>
          <p:cNvSpPr/>
          <p:nvPr/>
        </p:nvSpPr>
        <p:spPr>
          <a:xfrm>
            <a:off x="557784" y="3589992"/>
            <a:ext cx="1011106" cy="1548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6" name="Obraz 15" descr="Obraz zawierający tekst, zrzut ekranu, numer, linia&#10;&#10;Opis wygenerowany automatycznie">
            <a:extLst>
              <a:ext uri="{FF2B5EF4-FFF2-40B4-BE49-F238E27FC236}">
                <a16:creationId xmlns:a16="http://schemas.microsoft.com/office/drawing/2014/main" id="{910F9446-3DC4-219A-4B9E-3D74686CF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5785" y="1444752"/>
            <a:ext cx="6219027" cy="3747782"/>
          </a:xfrm>
          <a:prstGeom prst="rect">
            <a:avLst/>
          </a:prstGeom>
          <a:ln w="28575">
            <a:solidFill>
              <a:srgbClr val="FF0000"/>
            </a:solidFill>
          </a:ln>
          <a:effectLst>
            <a:outerShdw blurRad="292100" dist="139700" dir="2700000" algn="tl" rotWithShape="0">
              <a:srgbClr val="333333">
                <a:alpha val="65000"/>
              </a:srgbClr>
            </a:outerShdw>
          </a:effectLst>
        </p:spPr>
      </p:pic>
      <p:sp>
        <p:nvSpPr>
          <p:cNvPr id="18" name="Prostokąt 17">
            <a:extLst>
              <a:ext uri="{FF2B5EF4-FFF2-40B4-BE49-F238E27FC236}">
                <a16:creationId xmlns:a16="http://schemas.microsoft.com/office/drawing/2014/main" id="{12C18FDB-4508-C316-4AD5-6B28B546A610}"/>
              </a:ext>
            </a:extLst>
          </p:cNvPr>
          <p:cNvSpPr/>
          <p:nvPr/>
        </p:nvSpPr>
        <p:spPr>
          <a:xfrm>
            <a:off x="5590447" y="4292232"/>
            <a:ext cx="1011106" cy="1548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Strzałka: w prawo 19">
            <a:extLst>
              <a:ext uri="{FF2B5EF4-FFF2-40B4-BE49-F238E27FC236}">
                <a16:creationId xmlns:a16="http://schemas.microsoft.com/office/drawing/2014/main" id="{E14E80A3-F295-1CA6-A3D7-DAE23CF1E0EE}"/>
              </a:ext>
            </a:extLst>
          </p:cNvPr>
          <p:cNvSpPr/>
          <p:nvPr/>
        </p:nvSpPr>
        <p:spPr>
          <a:xfrm rot="14846575">
            <a:off x="6555259" y="2263406"/>
            <a:ext cx="430557" cy="368342"/>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rostokąt 22">
            <a:extLst>
              <a:ext uri="{FF2B5EF4-FFF2-40B4-BE49-F238E27FC236}">
                <a16:creationId xmlns:a16="http://schemas.microsoft.com/office/drawing/2014/main" id="{327305B4-B27E-EB00-4EDA-3CF2EC637A52}"/>
              </a:ext>
            </a:extLst>
          </p:cNvPr>
          <p:cNvSpPr/>
          <p:nvPr/>
        </p:nvSpPr>
        <p:spPr>
          <a:xfrm>
            <a:off x="7110117" y="4143499"/>
            <a:ext cx="3948373" cy="419356"/>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ole tekstowe 23">
            <a:extLst>
              <a:ext uri="{FF2B5EF4-FFF2-40B4-BE49-F238E27FC236}">
                <a16:creationId xmlns:a16="http://schemas.microsoft.com/office/drawing/2014/main" id="{ABA9E461-8414-B211-63AB-7F5F16F28219}"/>
              </a:ext>
            </a:extLst>
          </p:cNvPr>
          <p:cNvSpPr txBox="1"/>
          <p:nvPr/>
        </p:nvSpPr>
        <p:spPr>
          <a:xfrm>
            <a:off x="10707624" y="1965273"/>
            <a:ext cx="438912" cy="584775"/>
          </a:xfrm>
          <a:prstGeom prst="rect">
            <a:avLst/>
          </a:prstGeom>
          <a:noFill/>
        </p:spPr>
        <p:txBody>
          <a:bodyPr wrap="square" rtlCol="0">
            <a:spAutoFit/>
          </a:bodyPr>
          <a:lstStyle/>
          <a:p>
            <a:r>
              <a:rPr lang="pl-PL" sz="3200" b="1">
                <a:solidFill>
                  <a:srgbClr val="C000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5550875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455649-7F2A-8254-BF12-F69681D3D8C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AB9CEF-1F56-F764-8FC5-2DE50393E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516ED29-027E-AEDA-62E1-6560B109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2DF94F-5A22-2FBF-3E98-DADA4255B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7642A22C-3614-1225-5F73-0BCC1A181AAF}"/>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B1B289E1-8040-7353-A514-32157C898B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13" name="Obraz 12" descr="Obraz zawierający tekst, zrzut ekranu, paragon, Czcionka&#10;&#10;Opis wygenerowany automatycznie">
            <a:extLst>
              <a:ext uri="{FF2B5EF4-FFF2-40B4-BE49-F238E27FC236}">
                <a16:creationId xmlns:a16="http://schemas.microsoft.com/office/drawing/2014/main" id="{F2C30471-F59B-FDF1-FA22-20D61F7B2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43" y="1655554"/>
            <a:ext cx="6230592" cy="3004036"/>
          </a:xfrm>
          <a:prstGeom prst="rect">
            <a:avLst/>
          </a:prstGeom>
          <a:ln w="28575">
            <a:solidFill>
              <a:schemeClr val="accent1"/>
            </a:solidFill>
          </a:ln>
          <a:effectLst>
            <a:outerShdw blurRad="292100" dist="139700" dir="2700000" algn="tl" rotWithShape="0">
              <a:srgbClr val="333333">
                <a:alpha val="65000"/>
              </a:srgbClr>
            </a:outerShdw>
          </a:effectLst>
        </p:spPr>
      </p:pic>
      <p:sp>
        <p:nvSpPr>
          <p:cNvPr id="9" name="Prostokąt 8">
            <a:extLst>
              <a:ext uri="{FF2B5EF4-FFF2-40B4-BE49-F238E27FC236}">
                <a16:creationId xmlns:a16="http://schemas.microsoft.com/office/drawing/2014/main" id="{304FB1BB-60FB-B3BF-6403-7D38AB646F83}"/>
              </a:ext>
            </a:extLst>
          </p:cNvPr>
          <p:cNvSpPr/>
          <p:nvPr/>
        </p:nvSpPr>
        <p:spPr>
          <a:xfrm>
            <a:off x="599781" y="4218796"/>
            <a:ext cx="813661" cy="32989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id="{CD83D6D4-A811-E427-C6BB-34083D6C8847}"/>
              </a:ext>
            </a:extLst>
          </p:cNvPr>
          <p:cNvSpPr/>
          <p:nvPr/>
        </p:nvSpPr>
        <p:spPr>
          <a:xfrm>
            <a:off x="2119606" y="4365455"/>
            <a:ext cx="1011106" cy="18323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Obraz 5" descr="Obraz zawierający tekst, zrzut ekranu, numer, linia&#10;&#10;Opis wygenerowany automatycznie">
            <a:extLst>
              <a:ext uri="{FF2B5EF4-FFF2-40B4-BE49-F238E27FC236}">
                <a16:creationId xmlns:a16="http://schemas.microsoft.com/office/drawing/2014/main" id="{5549D365-8196-B527-0478-2F2332B2CA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9278" y="1495227"/>
            <a:ext cx="5453823" cy="3324689"/>
          </a:xfrm>
          <a:prstGeom prst="rect">
            <a:avLst/>
          </a:prstGeom>
          <a:ln w="28575">
            <a:solidFill>
              <a:srgbClr val="FF0066"/>
            </a:solidFill>
          </a:ln>
          <a:effectLst>
            <a:outerShdw blurRad="292100" dist="139700" dir="2700000" algn="tl" rotWithShape="0">
              <a:srgbClr val="333333">
                <a:alpha val="65000"/>
              </a:srgbClr>
            </a:outerShdw>
          </a:effectLst>
        </p:spPr>
      </p:pic>
      <p:sp>
        <p:nvSpPr>
          <p:cNvPr id="11" name="Prostokąt 10">
            <a:extLst>
              <a:ext uri="{FF2B5EF4-FFF2-40B4-BE49-F238E27FC236}">
                <a16:creationId xmlns:a16="http://schemas.microsoft.com/office/drawing/2014/main" id="{7BA13B50-C8EC-5687-86EB-FF236CB77599}"/>
              </a:ext>
            </a:extLst>
          </p:cNvPr>
          <p:cNvSpPr/>
          <p:nvPr/>
        </p:nvSpPr>
        <p:spPr>
          <a:xfrm>
            <a:off x="7025639" y="3920174"/>
            <a:ext cx="813661" cy="23235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14">
            <a:extLst>
              <a:ext uri="{FF2B5EF4-FFF2-40B4-BE49-F238E27FC236}">
                <a16:creationId xmlns:a16="http://schemas.microsoft.com/office/drawing/2014/main" id="{39AA94D4-DC36-ACA8-7743-5F02990BD6BB}"/>
              </a:ext>
            </a:extLst>
          </p:cNvPr>
          <p:cNvSpPr/>
          <p:nvPr/>
        </p:nvSpPr>
        <p:spPr>
          <a:xfrm>
            <a:off x="9084305" y="2085466"/>
            <a:ext cx="2565152" cy="232357"/>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BC7BF165-2284-6CA4-D608-96A7D01D156B}"/>
              </a:ext>
            </a:extLst>
          </p:cNvPr>
          <p:cNvSpPr/>
          <p:nvPr/>
        </p:nvSpPr>
        <p:spPr>
          <a:xfrm>
            <a:off x="6704189" y="2080300"/>
            <a:ext cx="1208263" cy="232357"/>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1143822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ADC98D-1AA6-8D28-0909-A7F1E5AFC04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2E488-AD95-931B-6471-5ED696FA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5A501E-5853-735B-417E-37C4040E6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3677944-EBB9-8A3A-2AD1-497630C14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DCA6D07-2087-E73B-74BF-705297268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B85CE2E-120A-506C-351D-6275D97AC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A42E4D7-D717-5C3E-A9A3-3542D7A7AFA7}"/>
              </a:ext>
            </a:extLst>
          </p:cNvPr>
          <p:cNvSpPr>
            <a:spLocks noGrp="1"/>
          </p:cNvSpPr>
          <p:nvPr>
            <p:ph type="title"/>
          </p:nvPr>
        </p:nvSpPr>
        <p:spPr>
          <a:xfrm>
            <a:off x="1520470" y="302515"/>
            <a:ext cx="6743696" cy="1033669"/>
          </a:xfrm>
        </p:spPr>
        <p:txBody>
          <a:bodyPr>
            <a:normAutofit fontScale="90000"/>
          </a:bodyPr>
          <a:lstStyle/>
          <a:p>
            <a:r>
              <a:rPr lang="pl-PL" sz="3600" b="1">
                <a:solidFill>
                  <a:srgbClr val="FFFFFF"/>
                </a:solidFill>
                <a:latin typeface="Calibri"/>
                <a:ea typeface="Calibri"/>
                <a:cs typeface="Times New Roman"/>
              </a:rPr>
              <a:t>VI. Zakupione środki ochrony roślin:</a:t>
            </a:r>
          </a:p>
        </p:txBody>
      </p:sp>
      <p:pic>
        <p:nvPicPr>
          <p:cNvPr id="6" name="Obraz 5" descr="Obraz zawierający clipart, Grafika, rysowanie, kreatywność&#10;&#10;Opis wygenerowany automatycznie">
            <a:extLst>
              <a:ext uri="{FF2B5EF4-FFF2-40B4-BE49-F238E27FC236}">
                <a16:creationId xmlns:a16="http://schemas.microsoft.com/office/drawing/2014/main" id="{0D7CD292-B1DE-1885-0869-6FA931D3B2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7DE404B7-853E-9E52-0607-BA84095B14A0}"/>
              </a:ext>
            </a:extLst>
          </p:cNvPr>
          <p:cNvPicPr>
            <a:picLocks noChangeAspect="1"/>
          </p:cNvPicPr>
          <p:nvPr/>
        </p:nvPicPr>
        <p:blipFill>
          <a:blip r:embed="rId4"/>
          <a:stretch>
            <a:fillRect/>
          </a:stretch>
        </p:blipFill>
        <p:spPr>
          <a:xfrm>
            <a:off x="9110295" y="335373"/>
            <a:ext cx="2086705" cy="1081628"/>
          </a:xfrm>
          <a:prstGeom prst="rect">
            <a:avLst/>
          </a:prstGeom>
        </p:spPr>
      </p:pic>
      <p:sp>
        <p:nvSpPr>
          <p:cNvPr id="5" name="pole tekstowe 4">
            <a:extLst>
              <a:ext uri="{FF2B5EF4-FFF2-40B4-BE49-F238E27FC236}">
                <a16:creationId xmlns:a16="http://schemas.microsoft.com/office/drawing/2014/main" id="{6467B30A-9A46-000D-23A4-AD8CD1FBE6B3}"/>
              </a:ext>
            </a:extLst>
          </p:cNvPr>
          <p:cNvSpPr txBox="1"/>
          <p:nvPr/>
        </p:nvSpPr>
        <p:spPr>
          <a:xfrm>
            <a:off x="459350" y="1752374"/>
            <a:ext cx="10737650" cy="923330"/>
          </a:xfrm>
          <a:prstGeom prst="rect">
            <a:avLst/>
          </a:prstGeom>
          <a:noFill/>
        </p:spPr>
        <p:txBody>
          <a:bodyPr wrap="square" rtlCol="0">
            <a:spAutoFit/>
          </a:bodyPr>
          <a:lstStyle/>
          <a:p>
            <a:pPr marL="285750" indent="-285750">
              <a:buFont typeface="Wingdings" panose="05000000000000000000" pitchFamily="2" charset="2"/>
              <a:buChar char="v"/>
            </a:pPr>
            <a:r>
              <a:rPr lang="pl-PL" sz="1800" b="1"/>
              <a:t>LISTA OBLIGATORYJNYCH CZYNNOŚCI I ZABIEGÓW W INTEGROWANEJ PRODUKCJI (IP) KUKURYDZY </a:t>
            </a:r>
            <a:br>
              <a:rPr lang="pl-PL" sz="1800" b="1"/>
            </a:br>
            <a:r>
              <a:rPr lang="pl-PL" sz="1800" b="1"/>
              <a:t>– ZGODNOŚĆ 100%:</a:t>
            </a:r>
            <a:r>
              <a:rPr lang="pl-PL" sz="1600" b="1"/>
              <a:t>​ </a:t>
            </a:r>
          </a:p>
          <a:p>
            <a:endParaRPr lang="pl-PL"/>
          </a:p>
        </p:txBody>
      </p:sp>
      <p:graphicFrame>
        <p:nvGraphicFramePr>
          <p:cNvPr id="3" name="Symbol zastępczy zawartości 2">
            <a:extLst>
              <a:ext uri="{FF2B5EF4-FFF2-40B4-BE49-F238E27FC236}">
                <a16:creationId xmlns:a16="http://schemas.microsoft.com/office/drawing/2014/main" id="{4A3CED51-22A9-D765-EE11-2E2ABBCEA0AE}"/>
              </a:ext>
            </a:extLst>
          </p:cNvPr>
          <p:cNvGraphicFramePr>
            <a:graphicFrameLocks noGrp="1"/>
          </p:cNvGraphicFramePr>
          <p:nvPr>
            <p:ph idx="1"/>
            <p:extLst>
              <p:ext uri="{D42A27DB-BD31-4B8C-83A1-F6EECF244321}">
                <p14:modId xmlns:p14="http://schemas.microsoft.com/office/powerpoint/2010/main" val="3449699970"/>
              </p:ext>
            </p:extLst>
          </p:nvPr>
        </p:nvGraphicFramePr>
        <p:xfrm>
          <a:off x="686475" y="2816849"/>
          <a:ext cx="11273300" cy="10342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pole tekstowe 8">
            <a:extLst>
              <a:ext uri="{FF2B5EF4-FFF2-40B4-BE49-F238E27FC236}">
                <a16:creationId xmlns:a16="http://schemas.microsoft.com/office/drawing/2014/main" id="{580C0409-9B6C-E9E2-BD11-C595EBCD87AA}"/>
              </a:ext>
            </a:extLst>
          </p:cNvPr>
          <p:cNvSpPr txBox="1"/>
          <p:nvPr/>
        </p:nvSpPr>
        <p:spPr>
          <a:xfrm>
            <a:off x="459350" y="4144184"/>
            <a:ext cx="9363456" cy="923330"/>
          </a:xfrm>
          <a:prstGeom prst="rect">
            <a:avLst/>
          </a:prstGeom>
          <a:noFill/>
        </p:spPr>
        <p:txBody>
          <a:bodyPr wrap="square" rtlCol="0">
            <a:spAutoFit/>
          </a:bodyPr>
          <a:lstStyle/>
          <a:p>
            <a:pPr marL="285750" indent="-285750">
              <a:buFont typeface="Wingdings" panose="05000000000000000000" pitchFamily="2" charset="2"/>
              <a:buChar char="v"/>
            </a:pPr>
            <a:r>
              <a:rPr lang="pl-PL" sz="1800" b="1"/>
              <a:t>LISTA KONTROLNA DLA UPRAW ROLNICZYCH OBLIGATORYJNE WYMAGANIA IPR – ZGODNOŚĆ 100%:</a:t>
            </a:r>
            <a:r>
              <a:rPr lang="pl-PL" sz="1600" b="1"/>
              <a:t>​ </a:t>
            </a:r>
          </a:p>
          <a:p>
            <a:endParaRPr lang="pl-PL"/>
          </a:p>
        </p:txBody>
      </p:sp>
      <p:graphicFrame>
        <p:nvGraphicFramePr>
          <p:cNvPr id="4" name="Diagram 3">
            <a:extLst>
              <a:ext uri="{FF2B5EF4-FFF2-40B4-BE49-F238E27FC236}">
                <a16:creationId xmlns:a16="http://schemas.microsoft.com/office/drawing/2014/main" id="{FD971672-C428-27CB-C654-7F0408601C85}"/>
              </a:ext>
            </a:extLst>
          </p:cNvPr>
          <p:cNvGraphicFramePr/>
          <p:nvPr>
            <p:extLst>
              <p:ext uri="{D42A27DB-BD31-4B8C-83A1-F6EECF244321}">
                <p14:modId xmlns:p14="http://schemas.microsoft.com/office/powerpoint/2010/main" val="3846367969"/>
              </p:ext>
            </p:extLst>
          </p:nvPr>
        </p:nvGraphicFramePr>
        <p:xfrm>
          <a:off x="601808" y="4745494"/>
          <a:ext cx="11273300" cy="164200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68633164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851C5A-C910-913E-6726-284BA77D48D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BCA2C7-321B-F3E2-5DBB-2B246163D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25A3A8-2ECA-D649-8FB8-14EACA774D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F1C3C95-1863-D27A-FE99-11FCF361D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7947DF5E-EE7E-6A52-3712-635193F8F9AF}"/>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2D557CA0-D335-BA42-3565-1B46F1B14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C6F24A37-62EB-3771-C62F-A42927116644}"/>
              </a:ext>
            </a:extLst>
          </p:cNvPr>
          <p:cNvPicPr>
            <a:picLocks noChangeAspect="1"/>
          </p:cNvPicPr>
          <p:nvPr/>
        </p:nvPicPr>
        <p:blipFill>
          <a:blip r:embed="rId4"/>
          <a:srcRect l="28750" t="27179" r="13173" b="12308"/>
          <a:stretch/>
        </p:blipFill>
        <p:spPr>
          <a:xfrm>
            <a:off x="4038600" y="1267316"/>
            <a:ext cx="7938493" cy="4650064"/>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6DEDCC70-F0B9-E83D-97BF-D254C3027FB9}"/>
              </a:ext>
            </a:extLst>
          </p:cNvPr>
          <p:cNvSpPr txBox="1"/>
          <p:nvPr/>
        </p:nvSpPr>
        <p:spPr>
          <a:xfrm>
            <a:off x="115441" y="254992"/>
            <a:ext cx="11176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b="1" u="sng"/>
              <a:t>VI. Zakupione środki ochrony roślin:</a:t>
            </a:r>
          </a:p>
        </p:txBody>
      </p:sp>
      <p:sp>
        <p:nvSpPr>
          <p:cNvPr id="8" name="pole tekstowe 7">
            <a:extLst>
              <a:ext uri="{FF2B5EF4-FFF2-40B4-BE49-F238E27FC236}">
                <a16:creationId xmlns:a16="http://schemas.microsoft.com/office/drawing/2014/main" id="{EE7A4335-9DC0-B6ED-6A6A-87359F066867}"/>
              </a:ext>
            </a:extLst>
          </p:cNvPr>
          <p:cNvSpPr txBox="1"/>
          <p:nvPr/>
        </p:nvSpPr>
        <p:spPr>
          <a:xfrm>
            <a:off x="214907" y="2628781"/>
            <a:ext cx="3647739" cy="1600438"/>
          </a:xfrm>
          <a:prstGeom prst="rect">
            <a:avLst/>
          </a:prstGeom>
          <a:noFill/>
        </p:spPr>
        <p:txBody>
          <a:bodyPr wrap="square" rtlCol="0">
            <a:spAutoFit/>
          </a:bodyPr>
          <a:lstStyle/>
          <a:p>
            <a:pPr algn="just"/>
            <a:r>
              <a:rPr lang="pl-PL" sz="2000"/>
              <a:t>Wymieniamy wszystkie środki ochrony roślin przeznaczone do ochrony upraw wymienionych w notatniku. </a:t>
            </a:r>
          </a:p>
          <a:p>
            <a:endParaRPr lang="pl-PL"/>
          </a:p>
        </p:txBody>
      </p:sp>
    </p:spTree>
    <p:extLst>
      <p:ext uri="{BB962C8B-B14F-4D97-AF65-F5344CB8AC3E}">
        <p14:creationId xmlns:p14="http://schemas.microsoft.com/office/powerpoint/2010/main" val="36410860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96FD9D-31E2-A789-8C8C-253BCDFC736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8F3C3F-DC15-DB81-6A02-03E0C8AB8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FEBDCCD-6E69-FF35-49A6-21099F449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6F48B79-CDC2-764D-7462-F7B2BC2E0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D545D8D0-30B8-1BA7-0A30-EC065264B415}"/>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53017B2A-F0CC-A080-F6C9-B6532A788B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Oprogramowanie multimedialne&#10;&#10;Opis wygenerowany automatycznie">
            <a:extLst>
              <a:ext uri="{FF2B5EF4-FFF2-40B4-BE49-F238E27FC236}">
                <a16:creationId xmlns:a16="http://schemas.microsoft.com/office/drawing/2014/main" id="{FBE75425-B0D4-33D3-D3EF-0604D92CCD88}"/>
              </a:ext>
            </a:extLst>
          </p:cNvPr>
          <p:cNvPicPr>
            <a:picLocks noChangeAspect="1"/>
          </p:cNvPicPr>
          <p:nvPr/>
        </p:nvPicPr>
        <p:blipFill>
          <a:blip r:embed="rId4"/>
          <a:srcRect l="47396" t="25009" r="30417" b="11195"/>
          <a:stretch/>
        </p:blipFill>
        <p:spPr>
          <a:xfrm rot="5400000">
            <a:off x="1297659" y="272734"/>
            <a:ext cx="3822712" cy="6216637"/>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Obraz 3" descr="Obraz zawierający tekst, zrzut ekranu, oprogramowanie, Ikona komputerowa&#10;&#10;Opis wygenerowany automatycznie">
            <a:extLst>
              <a:ext uri="{FF2B5EF4-FFF2-40B4-BE49-F238E27FC236}">
                <a16:creationId xmlns:a16="http://schemas.microsoft.com/office/drawing/2014/main" id="{993550F0-5FF4-3C36-A129-334805993067}"/>
              </a:ext>
            </a:extLst>
          </p:cNvPr>
          <p:cNvPicPr>
            <a:picLocks noChangeAspect="1"/>
          </p:cNvPicPr>
          <p:nvPr/>
        </p:nvPicPr>
        <p:blipFill>
          <a:blip r:embed="rId5"/>
          <a:srcRect l="45521" t="23333" r="29063" b="35370"/>
          <a:stretch/>
        </p:blipFill>
        <p:spPr>
          <a:xfrm>
            <a:off x="6418031" y="1190952"/>
            <a:ext cx="5461004" cy="4927608"/>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pole tekstowe 5">
            <a:extLst>
              <a:ext uri="{FF2B5EF4-FFF2-40B4-BE49-F238E27FC236}">
                <a16:creationId xmlns:a16="http://schemas.microsoft.com/office/drawing/2014/main" id="{3C081804-B1CC-00F6-8022-1528260AA743}"/>
              </a:ext>
            </a:extLst>
          </p:cNvPr>
          <p:cNvSpPr txBox="1"/>
          <p:nvPr/>
        </p:nvSpPr>
        <p:spPr>
          <a:xfrm>
            <a:off x="6412247" y="313592"/>
            <a:ext cx="46462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solidFill>
                  <a:srgbClr val="C00000"/>
                </a:solidFill>
              </a:rPr>
              <a:t>Brak określenia jednostki masy lub pojemności zakupionego środka.</a:t>
            </a:r>
          </a:p>
        </p:txBody>
      </p:sp>
      <p:cxnSp>
        <p:nvCxnSpPr>
          <p:cNvPr id="7" name="Łącznik prosty ze strzałką 6">
            <a:extLst>
              <a:ext uri="{FF2B5EF4-FFF2-40B4-BE49-F238E27FC236}">
                <a16:creationId xmlns:a16="http://schemas.microsoft.com/office/drawing/2014/main" id="{578EF4CE-7CFC-5284-17FC-27448BA0F235}"/>
              </a:ext>
            </a:extLst>
          </p:cNvPr>
          <p:cNvCxnSpPr>
            <a:cxnSpLocks/>
          </p:cNvCxnSpPr>
          <p:nvPr/>
        </p:nvCxnSpPr>
        <p:spPr>
          <a:xfrm>
            <a:off x="9361283" y="959923"/>
            <a:ext cx="1234502" cy="1108390"/>
          </a:xfrm>
          <a:prstGeom prst="straightConnector1">
            <a:avLst/>
          </a:prstGeom>
          <a:ln w="38100">
            <a:solidFill>
              <a:srgbClr val="FF0066"/>
            </a:solidFill>
            <a:tailEnd type="triangle"/>
          </a:ln>
        </p:spPr>
        <p:style>
          <a:lnRef idx="2">
            <a:schemeClr val="accent1"/>
          </a:lnRef>
          <a:fillRef idx="0">
            <a:schemeClr val="accent1"/>
          </a:fillRef>
          <a:effectRef idx="1">
            <a:schemeClr val="accent1"/>
          </a:effectRef>
          <a:fontRef idx="minor">
            <a:schemeClr val="tx1"/>
          </a:fontRef>
        </p:style>
      </p:cxnSp>
      <p:sp>
        <p:nvSpPr>
          <p:cNvPr id="9" name="Prostokąt 8">
            <a:extLst>
              <a:ext uri="{FF2B5EF4-FFF2-40B4-BE49-F238E27FC236}">
                <a16:creationId xmlns:a16="http://schemas.microsoft.com/office/drawing/2014/main" id="{7CA7FF08-4757-8929-0016-215F0A7767ED}"/>
              </a:ext>
            </a:extLst>
          </p:cNvPr>
          <p:cNvSpPr/>
          <p:nvPr/>
        </p:nvSpPr>
        <p:spPr>
          <a:xfrm>
            <a:off x="10696482" y="1962134"/>
            <a:ext cx="1010735" cy="503104"/>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A8E473E1-177D-75D1-7903-57552E17CED1}"/>
              </a:ext>
            </a:extLst>
          </p:cNvPr>
          <p:cNvSpPr/>
          <p:nvPr/>
        </p:nvSpPr>
        <p:spPr>
          <a:xfrm>
            <a:off x="3889830" y="2390115"/>
            <a:ext cx="1750479" cy="369692"/>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92D050"/>
              </a:solidFill>
            </a:endParaRPr>
          </a:p>
        </p:txBody>
      </p:sp>
    </p:spTree>
    <p:extLst>
      <p:ext uri="{BB962C8B-B14F-4D97-AF65-F5344CB8AC3E}">
        <p14:creationId xmlns:p14="http://schemas.microsoft.com/office/powerpoint/2010/main" val="385761054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3EBC92-94D7-DE3B-0FD7-1C5EEC1E034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AA1ADF-FECE-6583-58F4-0FF8E6689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4B0E66-40A7-9475-E0D8-DC7AEB259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A3741C-1E76-2D72-D618-59944C7C8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45578466-4D4C-77B0-569B-FFA96BB497AE}"/>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2B861022-1086-209E-6F8C-4CD72D9F40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sp>
        <p:nvSpPr>
          <p:cNvPr id="6" name="pole tekstowe 5">
            <a:extLst>
              <a:ext uri="{FF2B5EF4-FFF2-40B4-BE49-F238E27FC236}">
                <a16:creationId xmlns:a16="http://schemas.microsoft.com/office/drawing/2014/main" id="{AE7D4962-DBC2-A0B0-0F44-972694D11E92}"/>
              </a:ext>
            </a:extLst>
          </p:cNvPr>
          <p:cNvSpPr txBox="1"/>
          <p:nvPr/>
        </p:nvSpPr>
        <p:spPr>
          <a:xfrm>
            <a:off x="7340087" y="1330647"/>
            <a:ext cx="46462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solidFill>
                  <a:srgbClr val="C00000"/>
                </a:solidFill>
              </a:rPr>
              <a:t>Brak określenia jednostki masy lub pojemności zakupionego środka.</a:t>
            </a:r>
          </a:p>
        </p:txBody>
      </p:sp>
      <p:pic>
        <p:nvPicPr>
          <p:cNvPr id="13" name="Obraz 12" descr="Obraz zawierający tekst, zrzut ekranu, Czcionka, numer&#10;&#10;Opis wygenerowany automatycznie">
            <a:extLst>
              <a:ext uri="{FF2B5EF4-FFF2-40B4-BE49-F238E27FC236}">
                <a16:creationId xmlns:a16="http://schemas.microsoft.com/office/drawing/2014/main" id="{E048D0D8-47D3-2DAA-7D58-A7FDA055C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495800"/>
            <a:ext cx="5814674" cy="3436789"/>
          </a:xfrm>
          <a:prstGeom prst="rect">
            <a:avLst/>
          </a:prstGeom>
          <a:ln w="28575">
            <a:solidFill>
              <a:srgbClr val="FF0066"/>
            </a:solidFill>
          </a:ln>
          <a:effectLst>
            <a:outerShdw blurRad="292100" dist="139700" dir="2700000" algn="tl" rotWithShape="0">
              <a:srgbClr val="333333">
                <a:alpha val="65000"/>
              </a:srgbClr>
            </a:outerShdw>
          </a:effectLst>
        </p:spPr>
      </p:pic>
      <p:sp>
        <p:nvSpPr>
          <p:cNvPr id="9" name="Prostokąt 8">
            <a:extLst>
              <a:ext uri="{FF2B5EF4-FFF2-40B4-BE49-F238E27FC236}">
                <a16:creationId xmlns:a16="http://schemas.microsoft.com/office/drawing/2014/main" id="{A91DD874-DC9C-6FAA-7AB0-9695D57D86E9}"/>
              </a:ext>
            </a:extLst>
          </p:cNvPr>
          <p:cNvSpPr/>
          <p:nvPr/>
        </p:nvSpPr>
        <p:spPr>
          <a:xfrm>
            <a:off x="6274762" y="3188397"/>
            <a:ext cx="5457149" cy="481206"/>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7" name="Łącznik prosty ze strzałką 6">
            <a:extLst>
              <a:ext uri="{FF2B5EF4-FFF2-40B4-BE49-F238E27FC236}">
                <a16:creationId xmlns:a16="http://schemas.microsoft.com/office/drawing/2014/main" id="{3F993507-3E74-8D7A-CFDF-E7E1827337F5}"/>
              </a:ext>
            </a:extLst>
          </p:cNvPr>
          <p:cNvCxnSpPr>
            <a:cxnSpLocks/>
          </p:cNvCxnSpPr>
          <p:nvPr/>
        </p:nvCxnSpPr>
        <p:spPr>
          <a:xfrm flipH="1">
            <a:off x="9663209" y="1816333"/>
            <a:ext cx="980519" cy="1466582"/>
          </a:xfrm>
          <a:prstGeom prst="straightConnector1">
            <a:avLst/>
          </a:prstGeom>
          <a:ln w="38100">
            <a:solidFill>
              <a:srgbClr val="FF0066"/>
            </a:solidFill>
            <a:tailEnd type="triangle"/>
          </a:ln>
        </p:spPr>
        <p:style>
          <a:lnRef idx="2">
            <a:schemeClr val="accent1"/>
          </a:lnRef>
          <a:fillRef idx="0">
            <a:schemeClr val="accent1"/>
          </a:fillRef>
          <a:effectRef idx="1">
            <a:schemeClr val="accent1"/>
          </a:effectRef>
          <a:fontRef idx="minor">
            <a:schemeClr val="tx1"/>
          </a:fontRef>
        </p:style>
      </p:cxnSp>
      <p:pic>
        <p:nvPicPr>
          <p:cNvPr id="16" name="Obraz 15" descr="Obraz zawierający tekst, zrzut ekranu, linia, Czcionka&#10;&#10;Opis wygenerowany automatycznie">
            <a:extLst>
              <a:ext uri="{FF2B5EF4-FFF2-40B4-BE49-F238E27FC236}">
                <a16:creationId xmlns:a16="http://schemas.microsoft.com/office/drawing/2014/main" id="{5812C27D-074E-E452-E79B-D56D473D1D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63" y="3124963"/>
            <a:ext cx="5890331" cy="2075003"/>
          </a:xfrm>
          <a:prstGeom prst="rect">
            <a:avLst/>
          </a:prstGeom>
          <a:ln w="28575">
            <a:solidFill>
              <a:srgbClr val="92D050"/>
            </a:solidFill>
          </a:ln>
          <a:effectLst>
            <a:outerShdw blurRad="292100" dist="139700" dir="2700000" algn="tl" rotWithShape="0">
              <a:srgbClr val="333333">
                <a:alpha val="65000"/>
              </a:srgbClr>
            </a:outerShdw>
          </a:effectLst>
        </p:spPr>
      </p:pic>
      <p:sp>
        <p:nvSpPr>
          <p:cNvPr id="19" name="Strzałka: w prawo 18">
            <a:extLst>
              <a:ext uri="{FF2B5EF4-FFF2-40B4-BE49-F238E27FC236}">
                <a16:creationId xmlns:a16="http://schemas.microsoft.com/office/drawing/2014/main" id="{59889D23-8C92-A765-5C62-A000F899CCB3}"/>
              </a:ext>
            </a:extLst>
          </p:cNvPr>
          <p:cNvSpPr/>
          <p:nvPr/>
        </p:nvSpPr>
        <p:spPr>
          <a:xfrm rot="12639521">
            <a:off x="4032049" y="4137936"/>
            <a:ext cx="441960" cy="3264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02814676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668218-6C25-CB15-D6DC-8F2C7F2A432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CBC8A4C-79DA-8D3A-304B-3E324477F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18FE7F-E1C0-1715-B8C0-DF6E69A5C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75F19D-AE37-938A-B226-F9FB2515F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67087597-E00B-EF18-9CF9-35CBC527B2A1}"/>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868D3A13-AA56-772E-1F9E-75223F0794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A9852324-2BC8-3F05-5076-383E37233189}"/>
              </a:ext>
            </a:extLst>
          </p:cNvPr>
          <p:cNvPicPr>
            <a:picLocks noChangeAspect="1"/>
          </p:cNvPicPr>
          <p:nvPr/>
        </p:nvPicPr>
        <p:blipFill>
          <a:blip r:embed="rId4"/>
          <a:srcRect l="28750" t="27009" r="13173" b="12137"/>
          <a:stretch/>
        </p:blipFill>
        <p:spPr>
          <a:xfrm>
            <a:off x="1257399" y="1569872"/>
            <a:ext cx="9677201" cy="4715959"/>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pole tekstowe 5">
            <a:extLst>
              <a:ext uri="{FF2B5EF4-FFF2-40B4-BE49-F238E27FC236}">
                <a16:creationId xmlns:a16="http://schemas.microsoft.com/office/drawing/2014/main" id="{37DE36E9-A320-D215-893B-DDAD3ECFC747}"/>
              </a:ext>
            </a:extLst>
          </p:cNvPr>
          <p:cNvSpPr txBox="1"/>
          <p:nvPr/>
        </p:nvSpPr>
        <p:spPr>
          <a:xfrm>
            <a:off x="278397" y="200710"/>
            <a:ext cx="10728213"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b="1" u="sng"/>
              <a:t>VII. Narzędzia monitoringowe:</a:t>
            </a:r>
          </a:p>
          <a:p>
            <a:endParaRPr lang="pl-PL" sz="1000" b="1" u="sng"/>
          </a:p>
          <a:p>
            <a:r>
              <a:rPr lang="pl-PL"/>
              <a:t>Należy wpisać ilość, rodzaj i nazwę handlową narzędzia oraz wskazać </a:t>
            </a:r>
            <a:r>
              <a:rPr lang="pl-PL" err="1"/>
              <a:t>agrofagi</a:t>
            </a:r>
            <a:r>
              <a:rPr lang="pl-PL"/>
              <a:t>, których występowanie monitorowano za pomocą danego narzędzia.</a:t>
            </a:r>
          </a:p>
        </p:txBody>
      </p:sp>
    </p:spTree>
    <p:extLst>
      <p:ext uri="{BB962C8B-B14F-4D97-AF65-F5344CB8AC3E}">
        <p14:creationId xmlns:p14="http://schemas.microsoft.com/office/powerpoint/2010/main" val="33302662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CE04EB-E852-1B45-DE6E-23F3829867D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2CA4F1-3471-464F-E4F2-264E361BE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86AC1B-885D-DF2B-71A1-B72EC9CFE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01BD464-306D-5772-23C1-323F0BF3F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FCEDA15F-5CC4-89BA-6070-80B90C2B7C53}"/>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841795F4-A70F-85BB-F947-3FC4BC9A62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4" name="Obraz 3" descr="Obraz zawierający tekst, zrzut ekranu, oprogramowanie, Oprogramowanie multimedialne&#10;&#10;Opis wygenerowany automatycznie">
            <a:extLst>
              <a:ext uri="{FF2B5EF4-FFF2-40B4-BE49-F238E27FC236}">
                <a16:creationId xmlns:a16="http://schemas.microsoft.com/office/drawing/2014/main" id="{036EE4DE-E9FB-5D33-B5AE-21451CA48190}"/>
              </a:ext>
            </a:extLst>
          </p:cNvPr>
          <p:cNvPicPr>
            <a:picLocks noChangeAspect="1"/>
          </p:cNvPicPr>
          <p:nvPr/>
        </p:nvPicPr>
        <p:blipFill>
          <a:blip r:embed="rId4"/>
          <a:srcRect l="47454" t="25251" r="32375" b="10350"/>
          <a:stretch/>
        </p:blipFill>
        <p:spPr>
          <a:xfrm rot="5400000">
            <a:off x="1323746" y="633529"/>
            <a:ext cx="3105770" cy="5590941"/>
          </a:xfrm>
          <a:prstGeom prst="rect">
            <a:avLst/>
          </a:prstGeom>
          <a:ln w="28575">
            <a:solidFill>
              <a:schemeClr val="tx1"/>
            </a:solidFill>
          </a:ln>
          <a:effectLst>
            <a:outerShdw blurRad="292100" dist="139700" dir="2700000" algn="tl" rotWithShape="0">
              <a:srgbClr val="333333">
                <a:alpha val="65000"/>
              </a:srgbClr>
            </a:outerShdw>
          </a:effectLst>
        </p:spPr>
      </p:pic>
      <p:pic>
        <p:nvPicPr>
          <p:cNvPr id="6" name="Obraz 5" descr="Obraz zawierający tekst, zrzut ekranu, oprogramowanie, Ikona komputerowa&#10;&#10;Opis wygenerowany automatycznie">
            <a:extLst>
              <a:ext uri="{FF2B5EF4-FFF2-40B4-BE49-F238E27FC236}">
                <a16:creationId xmlns:a16="http://schemas.microsoft.com/office/drawing/2014/main" id="{C42BAE4F-E385-EF9B-4C90-3737FD861AF6}"/>
              </a:ext>
            </a:extLst>
          </p:cNvPr>
          <p:cNvPicPr>
            <a:picLocks noChangeAspect="1"/>
          </p:cNvPicPr>
          <p:nvPr/>
        </p:nvPicPr>
        <p:blipFill>
          <a:blip r:embed="rId5"/>
          <a:srcRect l="45417" t="64074" r="29167" b="12861"/>
          <a:stretch/>
        </p:blipFill>
        <p:spPr>
          <a:xfrm>
            <a:off x="5795143" y="1876114"/>
            <a:ext cx="6273816" cy="3105770"/>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pole tekstowe 6">
            <a:extLst>
              <a:ext uri="{FF2B5EF4-FFF2-40B4-BE49-F238E27FC236}">
                <a16:creationId xmlns:a16="http://schemas.microsoft.com/office/drawing/2014/main" id="{CFBBE5EA-9D80-10CD-5AAD-2F1A81897426}"/>
              </a:ext>
            </a:extLst>
          </p:cNvPr>
          <p:cNvSpPr txBox="1"/>
          <p:nvPr/>
        </p:nvSpPr>
        <p:spPr>
          <a:xfrm>
            <a:off x="2281928" y="596740"/>
            <a:ext cx="76281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a:solidFill>
                  <a:srgbClr val="FF0000"/>
                </a:solidFill>
              </a:rPr>
              <a:t>UWAGA: PAMIĘTAĆ O ILOŚCI SZTUK W ODNIESIENIU DO POWIERZCHNI.</a:t>
            </a:r>
          </a:p>
        </p:txBody>
      </p:sp>
      <p:sp>
        <p:nvSpPr>
          <p:cNvPr id="8" name="Prostokąt 7">
            <a:extLst>
              <a:ext uri="{FF2B5EF4-FFF2-40B4-BE49-F238E27FC236}">
                <a16:creationId xmlns:a16="http://schemas.microsoft.com/office/drawing/2014/main" id="{CFC15C25-782D-DB8B-7F06-3B971972F24D}"/>
              </a:ext>
            </a:extLst>
          </p:cNvPr>
          <p:cNvSpPr/>
          <p:nvPr/>
        </p:nvSpPr>
        <p:spPr>
          <a:xfrm>
            <a:off x="10737418" y="2678326"/>
            <a:ext cx="923445" cy="750674"/>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5C7E98DD-B5DE-1256-6FBD-DF622F66AB44}"/>
              </a:ext>
            </a:extLst>
          </p:cNvPr>
          <p:cNvSpPr/>
          <p:nvPr/>
        </p:nvSpPr>
        <p:spPr>
          <a:xfrm>
            <a:off x="4837337" y="2678326"/>
            <a:ext cx="649063" cy="888740"/>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CCFDABE4-DEB0-9717-3B1B-04A54A9022FC}"/>
              </a:ext>
            </a:extLst>
          </p:cNvPr>
          <p:cNvSpPr/>
          <p:nvPr/>
        </p:nvSpPr>
        <p:spPr>
          <a:xfrm>
            <a:off x="11766251" y="2819704"/>
            <a:ext cx="23732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88EDDCFC-14BC-940E-F934-D90E0684FD66}"/>
              </a:ext>
            </a:extLst>
          </p:cNvPr>
          <p:cNvSpPr/>
          <p:nvPr/>
        </p:nvSpPr>
        <p:spPr>
          <a:xfrm>
            <a:off x="11769782" y="3053663"/>
            <a:ext cx="23732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14">
            <a:extLst>
              <a:ext uri="{FF2B5EF4-FFF2-40B4-BE49-F238E27FC236}">
                <a16:creationId xmlns:a16="http://schemas.microsoft.com/office/drawing/2014/main" id="{5A8B7F79-A59D-A898-CD4A-3B7BA29B2141}"/>
              </a:ext>
            </a:extLst>
          </p:cNvPr>
          <p:cNvSpPr/>
          <p:nvPr/>
        </p:nvSpPr>
        <p:spPr>
          <a:xfrm>
            <a:off x="11767428" y="3250832"/>
            <a:ext cx="23732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rostokąt 15">
            <a:extLst>
              <a:ext uri="{FF2B5EF4-FFF2-40B4-BE49-F238E27FC236}">
                <a16:creationId xmlns:a16="http://schemas.microsoft.com/office/drawing/2014/main" id="{EFC3A94C-AAA1-E76F-EFB5-432C9B0D9F21}"/>
              </a:ext>
            </a:extLst>
          </p:cNvPr>
          <p:cNvSpPr/>
          <p:nvPr/>
        </p:nvSpPr>
        <p:spPr>
          <a:xfrm>
            <a:off x="4559430" y="3326867"/>
            <a:ext cx="23732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7" name="Grafika 16" descr="Znacznik wyboru z wypełnieniem pełnym">
            <a:extLst>
              <a:ext uri="{FF2B5EF4-FFF2-40B4-BE49-F238E27FC236}">
                <a16:creationId xmlns:a16="http://schemas.microsoft.com/office/drawing/2014/main" id="{04CEB5B7-4849-93E5-A6F2-0462A15818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5768" y="2709413"/>
            <a:ext cx="367109" cy="367109"/>
          </a:xfrm>
          <a:prstGeom prst="rect">
            <a:avLst/>
          </a:prstGeom>
        </p:spPr>
      </p:pic>
      <p:pic>
        <p:nvPicPr>
          <p:cNvPr id="18" name="Grafika 17" descr="Znacznik wyboru z wypełnieniem pełnym">
            <a:extLst>
              <a:ext uri="{FF2B5EF4-FFF2-40B4-BE49-F238E27FC236}">
                <a16:creationId xmlns:a16="http://schemas.microsoft.com/office/drawing/2014/main" id="{C72C0A55-813E-BC92-D1A2-BAFC3D8E2B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2250" y="2915827"/>
            <a:ext cx="367110" cy="367110"/>
          </a:xfrm>
          <a:prstGeom prst="rect">
            <a:avLst/>
          </a:prstGeom>
        </p:spPr>
      </p:pic>
      <p:sp>
        <p:nvSpPr>
          <p:cNvPr id="3" name="pole tekstowe 2">
            <a:extLst>
              <a:ext uri="{FF2B5EF4-FFF2-40B4-BE49-F238E27FC236}">
                <a16:creationId xmlns:a16="http://schemas.microsoft.com/office/drawing/2014/main" id="{BF8882FE-58BE-B31B-7FD6-242FCA21D0B0}"/>
              </a:ext>
            </a:extLst>
          </p:cNvPr>
          <p:cNvSpPr txBox="1"/>
          <p:nvPr/>
        </p:nvSpPr>
        <p:spPr>
          <a:xfrm>
            <a:off x="2447108" y="5429536"/>
            <a:ext cx="7462963" cy="646331"/>
          </a:xfrm>
          <a:prstGeom prst="rect">
            <a:avLst/>
          </a:prstGeom>
          <a:noFill/>
        </p:spPr>
        <p:txBody>
          <a:bodyPr wrap="square" rtlCol="0">
            <a:spAutoFit/>
          </a:bodyPr>
          <a:lstStyle/>
          <a:p>
            <a:r>
              <a:rPr lang="pl-PL"/>
              <a:t>MSZYCE: żółte tablice lepowe w liczbie 1–2 sztuki na 1 ha,</a:t>
            </a:r>
          </a:p>
          <a:p>
            <a:r>
              <a:rPr lang="pl-PL"/>
              <a:t>WCIORNASTKI: niebieskie tablice lepowe w liczbie 1–2 sztuki na 1 ha.</a:t>
            </a:r>
          </a:p>
        </p:txBody>
      </p:sp>
    </p:spTree>
    <p:extLst>
      <p:ext uri="{BB962C8B-B14F-4D97-AF65-F5344CB8AC3E}">
        <p14:creationId xmlns:p14="http://schemas.microsoft.com/office/powerpoint/2010/main" val="253909970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4EEACA-7EFA-9A59-A0E8-94A908BAA91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B6B5EC-9BCB-C993-3D3C-6EBF3734B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1F1997-E9B2-94D1-D9C5-357184C84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6DEA83-736A-6C3C-886B-B29A0775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9B3F8B-FCC4-3C9C-01F2-D716A1D35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1DECC44-CA65-1591-FFFE-5FAB3BE2E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B87DBFE-EF7D-2146-3B38-5DA15DAB5056}"/>
              </a:ext>
            </a:extLst>
          </p:cNvPr>
          <p:cNvSpPr>
            <a:spLocks noGrp="1"/>
          </p:cNvSpPr>
          <p:nvPr>
            <p:ph type="title"/>
          </p:nvPr>
        </p:nvSpPr>
        <p:spPr>
          <a:xfrm>
            <a:off x="1520470" y="302515"/>
            <a:ext cx="6743696" cy="1033669"/>
          </a:xfrm>
        </p:spPr>
        <p:txBody>
          <a:bodyPr>
            <a:normAutofit/>
          </a:bodyPr>
          <a:lstStyle/>
          <a:p>
            <a:r>
              <a:rPr lang="pl-PL" sz="3600" b="1">
                <a:solidFill>
                  <a:srgbClr val="FFFFFF"/>
                </a:solidFill>
                <a:latin typeface="Calibri"/>
                <a:ea typeface="Calibri"/>
                <a:cs typeface="Times New Roman"/>
              </a:rPr>
              <a:t>VIII. Płodozmian </a:t>
            </a:r>
          </a:p>
        </p:txBody>
      </p:sp>
      <p:pic>
        <p:nvPicPr>
          <p:cNvPr id="6" name="Obraz 5" descr="Obraz zawierający clipart, Grafika, rysowanie, kreatywność&#10;&#10;Opis wygenerowany automatycznie">
            <a:extLst>
              <a:ext uri="{FF2B5EF4-FFF2-40B4-BE49-F238E27FC236}">
                <a16:creationId xmlns:a16="http://schemas.microsoft.com/office/drawing/2014/main" id="{6A4159ED-8C36-EE39-5D7C-3A62C233F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16D38B25-BFFE-9DB9-7CEA-B7E044F86760}"/>
              </a:ext>
            </a:extLst>
          </p:cNvPr>
          <p:cNvPicPr>
            <a:picLocks noChangeAspect="1"/>
          </p:cNvPicPr>
          <p:nvPr/>
        </p:nvPicPr>
        <p:blipFill>
          <a:blip r:embed="rId3"/>
          <a:stretch>
            <a:fillRect/>
          </a:stretch>
        </p:blipFill>
        <p:spPr>
          <a:xfrm>
            <a:off x="9110295" y="335373"/>
            <a:ext cx="2086705" cy="1081628"/>
          </a:xfrm>
          <a:prstGeom prst="rect">
            <a:avLst/>
          </a:prstGeom>
        </p:spPr>
      </p:pic>
      <p:graphicFrame>
        <p:nvGraphicFramePr>
          <p:cNvPr id="9" name="Symbol zastępczy zawartości 8">
            <a:extLst>
              <a:ext uri="{FF2B5EF4-FFF2-40B4-BE49-F238E27FC236}">
                <a16:creationId xmlns:a16="http://schemas.microsoft.com/office/drawing/2014/main" id="{C27C83AE-6D2B-D981-C413-4687B4DCB26A}"/>
              </a:ext>
            </a:extLst>
          </p:cNvPr>
          <p:cNvGraphicFramePr>
            <a:graphicFrameLocks noGrp="1"/>
          </p:cNvGraphicFramePr>
          <p:nvPr>
            <p:ph idx="1"/>
            <p:extLst>
              <p:ext uri="{D42A27DB-BD31-4B8C-83A1-F6EECF244321}">
                <p14:modId xmlns:p14="http://schemas.microsoft.com/office/powerpoint/2010/main" val="1922694704"/>
              </p:ext>
            </p:extLst>
          </p:nvPr>
        </p:nvGraphicFramePr>
        <p:xfrm>
          <a:off x="653793" y="2367998"/>
          <a:ext cx="10884408" cy="31578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pole tekstowe 10">
            <a:extLst>
              <a:ext uri="{FF2B5EF4-FFF2-40B4-BE49-F238E27FC236}">
                <a16:creationId xmlns:a16="http://schemas.microsoft.com/office/drawing/2014/main" id="{286906CB-343A-D341-8589-73010B09564B}"/>
              </a:ext>
            </a:extLst>
          </p:cNvPr>
          <p:cNvSpPr txBox="1"/>
          <p:nvPr/>
        </p:nvSpPr>
        <p:spPr>
          <a:xfrm>
            <a:off x="683391" y="1851988"/>
            <a:ext cx="10825213" cy="923330"/>
          </a:xfrm>
          <a:prstGeom prst="rect">
            <a:avLst/>
          </a:prstGeom>
          <a:noFill/>
        </p:spPr>
        <p:txBody>
          <a:bodyPr wrap="square" rtlCol="0">
            <a:spAutoFit/>
          </a:bodyPr>
          <a:lstStyle/>
          <a:p>
            <a:pPr marL="285750" indent="-285750">
              <a:buFont typeface="Wingdings" panose="05000000000000000000" pitchFamily="2" charset="2"/>
              <a:buChar char="v"/>
            </a:pPr>
            <a:r>
              <a:rPr lang="pl-PL" sz="1800" b="1"/>
              <a:t>LISTA OBLIGATORYJNYCH CZYNNOŚCI I ZABIEGÓW W INTEGROWANEJ PRODUKCJI (IP) KUKURYDZY </a:t>
            </a:r>
            <a:br>
              <a:rPr lang="pl-PL" sz="1800" b="1"/>
            </a:br>
            <a:r>
              <a:rPr lang="pl-PL" sz="1800" b="1"/>
              <a:t>– ZGODNOŚĆ 100%:</a:t>
            </a:r>
            <a:r>
              <a:rPr lang="pl-PL" sz="1600" b="1"/>
              <a:t>​ </a:t>
            </a:r>
          </a:p>
          <a:p>
            <a:pPr marL="285750" indent="-285750">
              <a:buFont typeface="Wingdings" panose="05000000000000000000" pitchFamily="2" charset="2"/>
              <a:buChar char="v"/>
            </a:pPr>
            <a:endParaRPr lang="pl-PL"/>
          </a:p>
        </p:txBody>
      </p:sp>
    </p:spTree>
    <p:extLst>
      <p:ext uri="{BB962C8B-B14F-4D97-AF65-F5344CB8AC3E}">
        <p14:creationId xmlns:p14="http://schemas.microsoft.com/office/powerpoint/2010/main" val="14943619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1CA0D6-701A-0E9A-9F63-8A7497A8F04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0F8858-3741-4669-50F6-4E0ACFB5E2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AFAEF3-4453-EC9E-F1F1-32AB2E9ED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BDB24-4779-8917-CD69-E43CA11E1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E9FF67DA-FF40-DDAC-302E-4DE5B8A0BB65}"/>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A92401E0-14EB-EA56-8552-1B0E96166E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9B2BEA07-70F2-2BA6-C7FC-8E4BF1CDDE42}"/>
              </a:ext>
            </a:extLst>
          </p:cNvPr>
          <p:cNvPicPr>
            <a:picLocks noChangeAspect="1"/>
          </p:cNvPicPr>
          <p:nvPr/>
        </p:nvPicPr>
        <p:blipFill>
          <a:blip r:embed="rId4"/>
          <a:srcRect l="29102" t="26562" r="13183" b="13194"/>
          <a:stretch/>
        </p:blipFill>
        <p:spPr>
          <a:xfrm>
            <a:off x="1791922" y="1133377"/>
            <a:ext cx="8608156" cy="5054187"/>
          </a:xfrm>
          <a:prstGeom prst="rect">
            <a:avLst/>
          </a:prstGeom>
          <a:ln w="38100">
            <a:solidFill>
              <a:schemeClr val="tx1"/>
            </a:solid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DC907113-AD96-776F-B7AE-3562A9C43189}"/>
              </a:ext>
            </a:extLst>
          </p:cNvPr>
          <p:cNvSpPr txBox="1"/>
          <p:nvPr/>
        </p:nvSpPr>
        <p:spPr>
          <a:xfrm>
            <a:off x="208282" y="58857"/>
            <a:ext cx="1085020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pl-PL" sz="2800" b="1" u="sng">
                <a:ea typeface="+mn-lt"/>
                <a:cs typeface="+mn-lt"/>
              </a:rPr>
              <a:t>VIII. Płodozmian: </a:t>
            </a:r>
          </a:p>
          <a:p>
            <a:r>
              <a:rPr lang="pl-PL">
                <a:ea typeface="+mn-lt"/>
                <a:cs typeface="+mn-lt"/>
              </a:rPr>
              <a:t>Tabelę płodozmianu uzupełniamy wpisując uprawy z </a:t>
            </a:r>
            <a:r>
              <a:rPr lang="pl-PL" b="1">
                <a:solidFill>
                  <a:srgbClr val="638327"/>
                </a:solidFill>
                <a:ea typeface="+mn-lt"/>
                <a:cs typeface="+mn-lt"/>
              </a:rPr>
              <a:t>zaznaczeniem kodu pola na którym był zastosowany</a:t>
            </a:r>
            <a:r>
              <a:rPr lang="pl-PL">
                <a:solidFill>
                  <a:srgbClr val="638327"/>
                </a:solidFill>
                <a:ea typeface="+mn-lt"/>
                <a:cs typeface="+mn-lt"/>
              </a:rPr>
              <a:t>.</a:t>
            </a:r>
            <a:endParaRPr lang="pl-PL">
              <a:solidFill>
                <a:srgbClr val="638327"/>
              </a:solidFill>
            </a:endParaRPr>
          </a:p>
        </p:txBody>
      </p:sp>
    </p:spTree>
    <p:extLst>
      <p:ext uri="{BB962C8B-B14F-4D97-AF65-F5344CB8AC3E}">
        <p14:creationId xmlns:p14="http://schemas.microsoft.com/office/powerpoint/2010/main" val="1374506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D7230C-C0D3-0BB6-D923-6AFA5F3EC514}"/>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D6530D-08A0-D7D6-A4D2-EBBBAAD22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BC3C914F-71AD-787B-BA02-0434BA2A2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A98EF32-0A99-C542-D585-CE2918A18A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96C79C2-5C24-32C5-7966-B597706D7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105E594-24A8-B238-B1DC-B1B540542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DB5776E2-B040-F99E-F3BC-3C5034B7A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34">
            <a:extLst>
              <a:ext uri="{FF2B5EF4-FFF2-40B4-BE49-F238E27FC236}">
                <a16:creationId xmlns:a16="http://schemas.microsoft.com/office/drawing/2014/main" id="{E3D3EBAC-E45A-3A2A-D6EE-F89A14438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817E9DD-2D1D-F86E-F022-A03665F1F466}"/>
              </a:ext>
            </a:extLst>
          </p:cNvPr>
          <p:cNvSpPr>
            <a:spLocks noGrp="1"/>
          </p:cNvSpPr>
          <p:nvPr>
            <p:ph type="title"/>
          </p:nvPr>
        </p:nvSpPr>
        <p:spPr>
          <a:xfrm>
            <a:off x="314960" y="1890383"/>
            <a:ext cx="3586013" cy="3387497"/>
          </a:xfrm>
        </p:spPr>
        <p:txBody>
          <a:bodyPr anchor="b">
            <a:noAutofit/>
          </a:bodyPr>
          <a:lstStyle/>
          <a:p>
            <a:r>
              <a:rPr lang="pl-PL" sz="2500" b="1">
                <a:solidFill>
                  <a:srgbClr val="FFFFFF"/>
                </a:solidFill>
              </a:rPr>
              <a:t>Czy producent może mieć wyznaczonego pełnomocnika, który będzie posiadał wymagane szkolenie </a:t>
            </a:r>
            <a:br>
              <a:rPr lang="pl-PL" sz="2500" b="1">
                <a:solidFill>
                  <a:srgbClr val="FFFFFF"/>
                </a:solidFill>
              </a:rPr>
            </a:br>
            <a:r>
              <a:rPr lang="pl-PL" sz="2500" b="1">
                <a:solidFill>
                  <a:srgbClr val="FFFFFF"/>
                </a:solidFill>
              </a:rPr>
              <a:t>z Integrowanej Produkcji </a:t>
            </a:r>
            <a:br>
              <a:rPr lang="pl-PL" sz="2500" b="1">
                <a:solidFill>
                  <a:srgbClr val="FFFFFF"/>
                </a:solidFill>
              </a:rPr>
            </a:br>
            <a:r>
              <a:rPr lang="pl-PL" sz="2500" b="1">
                <a:solidFill>
                  <a:srgbClr val="FFFFFF"/>
                </a:solidFill>
              </a:rPr>
              <a:t>i który jednocześnie będzie reprezentował jego interesy podczas kontroli integrowanej produkcji?</a:t>
            </a:r>
          </a:p>
        </p:txBody>
      </p:sp>
      <p:pic>
        <p:nvPicPr>
          <p:cNvPr id="5" name="Obraz 4" descr="Strona główna - Jednostka certyfikująca eCO2 sp. z o.o.">
            <a:extLst>
              <a:ext uri="{FF2B5EF4-FFF2-40B4-BE49-F238E27FC236}">
                <a16:creationId xmlns:a16="http://schemas.microsoft.com/office/drawing/2014/main" id="{27FA3FDF-4ECE-D2DA-1285-5E0E52F3200C}"/>
              </a:ext>
            </a:extLst>
          </p:cNvPr>
          <p:cNvPicPr>
            <a:picLocks noChangeAspect="1"/>
          </p:cNvPicPr>
          <p:nvPr/>
        </p:nvPicPr>
        <p:blipFill>
          <a:blip r:embed="rId2"/>
          <a:stretch>
            <a:fillRect/>
          </a:stretch>
        </p:blipFill>
        <p:spPr>
          <a:xfrm>
            <a:off x="975555" y="5435126"/>
            <a:ext cx="2086705" cy="1081628"/>
          </a:xfrm>
          <a:prstGeom prst="rect">
            <a:avLst/>
          </a:prstGeom>
        </p:spPr>
      </p:pic>
      <p:pic>
        <p:nvPicPr>
          <p:cNvPr id="4" name="Obraz 3" descr="Obraz zawierający clipart, Grafika, rysowanie, kreatywność&#10;&#10;Opis wygenerowany automatycznie">
            <a:extLst>
              <a:ext uri="{FF2B5EF4-FFF2-40B4-BE49-F238E27FC236}">
                <a16:creationId xmlns:a16="http://schemas.microsoft.com/office/drawing/2014/main" id="{B51738B3-F4E6-68CE-6CBB-82ED198CD2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4140" y="108666"/>
            <a:ext cx="1081628" cy="1081628"/>
          </a:xfrm>
          <a:prstGeom prst="rect">
            <a:avLst/>
          </a:prstGeom>
        </p:spPr>
      </p:pic>
      <p:sp>
        <p:nvSpPr>
          <p:cNvPr id="7" name="Symbol zastępczy zawartości 6">
            <a:extLst>
              <a:ext uri="{FF2B5EF4-FFF2-40B4-BE49-F238E27FC236}">
                <a16:creationId xmlns:a16="http://schemas.microsoft.com/office/drawing/2014/main" id="{679CFC25-651B-C8E3-4D63-AB585B2454CB}"/>
              </a:ext>
            </a:extLst>
          </p:cNvPr>
          <p:cNvSpPr>
            <a:spLocks noGrp="1"/>
          </p:cNvSpPr>
          <p:nvPr>
            <p:ph idx="1"/>
          </p:nvPr>
        </p:nvSpPr>
        <p:spPr>
          <a:xfrm>
            <a:off x="4214406" y="459255"/>
            <a:ext cx="7484527" cy="2550045"/>
          </a:xfrm>
        </p:spPr>
        <p:txBody>
          <a:bodyPr>
            <a:normAutofit/>
          </a:bodyPr>
          <a:lstStyle/>
          <a:p>
            <a:pPr marL="0" indent="0" algn="just">
              <a:lnSpc>
                <a:spcPct val="110000"/>
              </a:lnSpc>
              <a:buNone/>
            </a:pPr>
            <a:r>
              <a:rPr lang="pl-PL" altLang="pl-PL" sz="1800">
                <a:ea typeface="Calibri"/>
                <a:cs typeface="Calibri"/>
              </a:rPr>
              <a:t>Zgodnie z art. 57 ww. ustawy o środkach ochrony roślin, poświadczeniem stosowania integrowanej produkcji roślin jest certyfikat wydawany na wniosek producenta roślin przez podmiot certyfikujący. </a:t>
            </a:r>
            <a:r>
              <a:rPr lang="pl-PL" altLang="pl-PL" sz="1800" b="1">
                <a:solidFill>
                  <a:srgbClr val="00B050"/>
                </a:solidFill>
                <a:ea typeface="Calibri"/>
                <a:cs typeface="Calibri"/>
              </a:rPr>
              <a:t>Przy czym certyfikat poświadczający stosowanie integrowanej produkcji roślin wydaje się, jeżeli producent roślin spełnia określone wymagania, tj. m.in. ukończył szkolenie w zakresie integrowanej produkcji roślin </a:t>
            </a:r>
            <a:br>
              <a:rPr lang="pl-PL" altLang="pl-PL" sz="1800" b="1">
                <a:solidFill>
                  <a:srgbClr val="00B050"/>
                </a:solidFill>
                <a:ea typeface="Calibri"/>
                <a:cs typeface="Calibri"/>
              </a:rPr>
            </a:br>
            <a:r>
              <a:rPr lang="pl-PL" altLang="pl-PL" sz="1800" b="1">
                <a:solidFill>
                  <a:srgbClr val="00B050"/>
                </a:solidFill>
                <a:ea typeface="Calibri"/>
                <a:cs typeface="Calibri"/>
              </a:rPr>
              <a:t>i posiada zaświadczenie o ukończeniu tego szkolenia, </a:t>
            </a:r>
            <a:r>
              <a:rPr lang="pl-PL" altLang="pl-PL" sz="1800">
                <a:ea typeface="Calibri"/>
                <a:cs typeface="Calibri"/>
              </a:rPr>
              <a:t>z zastrzeżeniem art. 64 ust. 4, 5, 7 i 8 tej ustawy. </a:t>
            </a:r>
            <a:endParaRPr lang="pl-PL" sz="1800">
              <a:ea typeface="Calibri"/>
              <a:cs typeface="Calibri"/>
            </a:endParaRPr>
          </a:p>
        </p:txBody>
      </p:sp>
      <p:sp>
        <p:nvSpPr>
          <p:cNvPr id="9" name="pole tekstowe 8">
            <a:extLst>
              <a:ext uri="{FF2B5EF4-FFF2-40B4-BE49-F238E27FC236}">
                <a16:creationId xmlns:a16="http://schemas.microsoft.com/office/drawing/2014/main" id="{C6A4FBC3-6016-184C-9B7E-2D354723F0FB}"/>
              </a:ext>
            </a:extLst>
          </p:cNvPr>
          <p:cNvSpPr txBox="1"/>
          <p:nvPr/>
        </p:nvSpPr>
        <p:spPr>
          <a:xfrm>
            <a:off x="4214406" y="3270549"/>
            <a:ext cx="7524252" cy="3139321"/>
          </a:xfrm>
          <a:prstGeom prst="rect">
            <a:avLst/>
          </a:prstGeom>
          <a:noFill/>
        </p:spPr>
        <p:txBody>
          <a:bodyPr wrap="square" rtlCol="0">
            <a:spAutoFit/>
          </a:bodyPr>
          <a:lstStyle/>
          <a:p>
            <a:pPr marL="0" indent="0" algn="just">
              <a:buFont typeface="Arial" panose="020B0604020202020204" pitchFamily="34" charset="0"/>
              <a:buNone/>
            </a:pPr>
            <a:r>
              <a:rPr lang="pl-PL" altLang="pl-PL" sz="1800"/>
              <a:t>Mając na uwadze powyższe,</a:t>
            </a:r>
            <a:r>
              <a:rPr lang="pl-PL" altLang="pl-PL" sz="1800" b="1">
                <a:solidFill>
                  <a:srgbClr val="00B050"/>
                </a:solidFill>
              </a:rPr>
              <a:t> przedmiotowe szkolenie musi ukończyć bezpośrednio producent roślin lub osoba przez niego zatrudniona (np. w przypadku spółki lub dużego gospodarstwa zatrudniającego pracowników), odpowiedzialna w całości za prace związane </a:t>
            </a:r>
            <a:br>
              <a:rPr lang="pl-PL" altLang="pl-PL" sz="1800" b="1">
                <a:solidFill>
                  <a:srgbClr val="00B050"/>
                </a:solidFill>
              </a:rPr>
            </a:br>
            <a:r>
              <a:rPr lang="pl-PL" altLang="pl-PL" sz="1800" b="1">
                <a:solidFill>
                  <a:srgbClr val="00B050"/>
                </a:solidFill>
              </a:rPr>
              <a:t>z planowaniem i prowadzeniem produkcji.</a:t>
            </a:r>
          </a:p>
          <a:p>
            <a:pPr marL="0" indent="0" algn="just">
              <a:buFont typeface="Arial" panose="020B0604020202020204" pitchFamily="34" charset="0"/>
              <a:buNone/>
            </a:pPr>
            <a:r>
              <a:rPr lang="pl-PL" altLang="pl-PL" sz="1800">
                <a:solidFill>
                  <a:srgbClr val="00B050"/>
                </a:solidFill>
              </a:rPr>
              <a:t> </a:t>
            </a:r>
            <a:br>
              <a:rPr lang="pl-PL" altLang="pl-PL" sz="1800"/>
            </a:br>
            <a:r>
              <a:rPr lang="pl-PL" altLang="pl-PL" sz="1800" b="1" i="1"/>
              <a:t>Nie jest zatem możliwe spełnienie ww. wymogu przez zawarcie umowy o świadczenie usług z osobą, która takie szkolenie ukończyła i nie odpowiada za prowadzenie produkcji w gospodarstwie, a która jedynie prowadzi doradztwo.</a:t>
            </a:r>
            <a:endParaRPr lang="pl-PL" sz="1800"/>
          </a:p>
          <a:p>
            <a:endParaRPr lang="pl-PL"/>
          </a:p>
        </p:txBody>
      </p:sp>
    </p:spTree>
    <p:extLst>
      <p:ext uri="{BB962C8B-B14F-4D97-AF65-F5344CB8AC3E}">
        <p14:creationId xmlns:p14="http://schemas.microsoft.com/office/powerpoint/2010/main" val="16965718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EDE226-F616-2B76-DF36-01E8A866ECF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02B981-5A2D-817C-29F3-AA9C991AF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3CCCFD-F276-250B-88CF-0313E8888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F1B8A3-1C8B-B5FA-C6A2-7DCEBC3EB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1423E2B8-EC16-6297-F40F-E0949638756D}"/>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95C70EC3-C189-F282-6B74-E996AF73CD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diagram&#10;&#10;Opis wygenerowany automatycznie">
            <a:extLst>
              <a:ext uri="{FF2B5EF4-FFF2-40B4-BE49-F238E27FC236}">
                <a16:creationId xmlns:a16="http://schemas.microsoft.com/office/drawing/2014/main" id="{065AAC90-5038-284D-33FB-F8CB80F79024}"/>
              </a:ext>
            </a:extLst>
          </p:cNvPr>
          <p:cNvPicPr>
            <a:picLocks noChangeAspect="1"/>
          </p:cNvPicPr>
          <p:nvPr/>
        </p:nvPicPr>
        <p:blipFill>
          <a:blip r:embed="rId4"/>
          <a:srcRect l="46979" t="25103" r="30417" b="11296"/>
          <a:stretch/>
        </p:blipFill>
        <p:spPr>
          <a:xfrm rot="5400000">
            <a:off x="1352748" y="333291"/>
            <a:ext cx="3838139" cy="5988027"/>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Obraz 3" descr="Obraz zawierający tekst, zrzut ekranu, oprogramowanie, Ikona komputerowa&#10;&#10;Opis wygenerowany automatycznie">
            <a:extLst>
              <a:ext uri="{FF2B5EF4-FFF2-40B4-BE49-F238E27FC236}">
                <a16:creationId xmlns:a16="http://schemas.microsoft.com/office/drawing/2014/main" id="{2FFB9D14-85A9-AB4F-765E-A545F8062D21}"/>
              </a:ext>
            </a:extLst>
          </p:cNvPr>
          <p:cNvPicPr>
            <a:picLocks noChangeAspect="1"/>
          </p:cNvPicPr>
          <p:nvPr/>
        </p:nvPicPr>
        <p:blipFill>
          <a:blip r:embed="rId5"/>
          <a:srcRect l="45521" t="23148" r="28229" b="44899"/>
          <a:stretch/>
        </p:blipFill>
        <p:spPr>
          <a:xfrm>
            <a:off x="6425676" y="1408235"/>
            <a:ext cx="5488520" cy="3808321"/>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pole tekstowe 5">
            <a:extLst>
              <a:ext uri="{FF2B5EF4-FFF2-40B4-BE49-F238E27FC236}">
                <a16:creationId xmlns:a16="http://schemas.microsoft.com/office/drawing/2014/main" id="{08392F11-D82B-6DBA-7328-8CD6CEEA4888}"/>
              </a:ext>
            </a:extLst>
          </p:cNvPr>
          <p:cNvSpPr txBox="1"/>
          <p:nvPr/>
        </p:nvSpPr>
        <p:spPr>
          <a:xfrm>
            <a:off x="3771313" y="519452"/>
            <a:ext cx="54885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a:solidFill>
                  <a:srgbClr val="FF0000"/>
                </a:solidFill>
              </a:rPr>
              <a:t>UWAGA: PODAJEMY DLA KAŻDEGO POLA OSOBNO</a:t>
            </a:r>
          </a:p>
        </p:txBody>
      </p:sp>
      <p:cxnSp>
        <p:nvCxnSpPr>
          <p:cNvPr id="7" name="Łącznik prosty ze strzałką 6">
            <a:extLst>
              <a:ext uri="{FF2B5EF4-FFF2-40B4-BE49-F238E27FC236}">
                <a16:creationId xmlns:a16="http://schemas.microsoft.com/office/drawing/2014/main" id="{6EA90226-FCBE-B521-8F2F-7C70CAC8788B}"/>
              </a:ext>
            </a:extLst>
          </p:cNvPr>
          <p:cNvCxnSpPr>
            <a:cxnSpLocks/>
          </p:cNvCxnSpPr>
          <p:nvPr/>
        </p:nvCxnSpPr>
        <p:spPr>
          <a:xfrm flipH="1">
            <a:off x="1344826" y="888784"/>
            <a:ext cx="4921005" cy="2540216"/>
          </a:xfrm>
          <a:prstGeom prst="straightConnector1">
            <a:avLst/>
          </a:prstGeom>
          <a:ln w="38100">
            <a:solidFill>
              <a:srgbClr val="92D050"/>
            </a:solidFill>
            <a:tailEnd type="triangle"/>
          </a:ln>
        </p:spPr>
        <p:style>
          <a:lnRef idx="2">
            <a:schemeClr val="accent2"/>
          </a:lnRef>
          <a:fillRef idx="0">
            <a:schemeClr val="accent2"/>
          </a:fillRef>
          <a:effectRef idx="1">
            <a:schemeClr val="accent2"/>
          </a:effectRef>
          <a:fontRef idx="minor">
            <a:schemeClr val="tx1"/>
          </a:fontRef>
        </p:style>
      </p:cxnSp>
      <p:cxnSp>
        <p:nvCxnSpPr>
          <p:cNvPr id="8" name="Łącznik prosty ze strzałką 7">
            <a:extLst>
              <a:ext uri="{FF2B5EF4-FFF2-40B4-BE49-F238E27FC236}">
                <a16:creationId xmlns:a16="http://schemas.microsoft.com/office/drawing/2014/main" id="{72DDDAA4-9439-44C3-C038-C1AA6F8980E6}"/>
              </a:ext>
            </a:extLst>
          </p:cNvPr>
          <p:cNvCxnSpPr>
            <a:cxnSpLocks/>
          </p:cNvCxnSpPr>
          <p:nvPr/>
        </p:nvCxnSpPr>
        <p:spPr>
          <a:xfrm>
            <a:off x="6425676" y="888784"/>
            <a:ext cx="427797" cy="1664293"/>
          </a:xfrm>
          <a:prstGeom prst="straightConnector1">
            <a:avLst/>
          </a:prstGeom>
          <a:ln w="38100">
            <a:solidFill>
              <a:srgbClr val="92D050"/>
            </a:solidFill>
            <a:tailEnd type="triangle"/>
          </a:ln>
        </p:spPr>
        <p:style>
          <a:lnRef idx="2">
            <a:schemeClr val="accent2"/>
          </a:lnRef>
          <a:fillRef idx="0">
            <a:schemeClr val="accent2"/>
          </a:fillRef>
          <a:effectRef idx="1">
            <a:schemeClr val="accent2"/>
          </a:effectRef>
          <a:fontRef idx="minor">
            <a:schemeClr val="tx1"/>
          </a:fontRef>
        </p:style>
      </p:cxnSp>
      <p:sp>
        <p:nvSpPr>
          <p:cNvPr id="18" name="Nawias klamrowy zamykający 17">
            <a:extLst>
              <a:ext uri="{FF2B5EF4-FFF2-40B4-BE49-F238E27FC236}">
                <a16:creationId xmlns:a16="http://schemas.microsoft.com/office/drawing/2014/main" id="{D9D17CB0-157F-60A0-F88D-0137E2B58A8E}"/>
              </a:ext>
            </a:extLst>
          </p:cNvPr>
          <p:cNvSpPr/>
          <p:nvPr/>
        </p:nvSpPr>
        <p:spPr>
          <a:xfrm>
            <a:off x="1067022" y="2392011"/>
            <a:ext cx="190170" cy="2098508"/>
          </a:xfrm>
          <a:prstGeom prst="righ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pl-PL"/>
          </a:p>
        </p:txBody>
      </p:sp>
    </p:spTree>
    <p:extLst>
      <p:ext uri="{BB962C8B-B14F-4D97-AF65-F5344CB8AC3E}">
        <p14:creationId xmlns:p14="http://schemas.microsoft.com/office/powerpoint/2010/main" val="309365521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FB0FDC-2A3D-2183-7374-4C88DF8694B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47900A-5DF6-EA28-F348-059450800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B537E8-F71C-1E46-6955-4BEBA09D2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9B487C-CD89-B848-B314-3B06358ED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AB594CA0-3693-54C7-99E7-99C6EA47F290}"/>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122F12B7-2DA0-536C-1303-B0E884F765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11" name="Obraz 10" descr="Obraz zawierający tekst, numer, Czcionka, krzyżówka&#10;&#10;Opis wygenerowany automatycznie">
            <a:extLst>
              <a:ext uri="{FF2B5EF4-FFF2-40B4-BE49-F238E27FC236}">
                <a16:creationId xmlns:a16="http://schemas.microsoft.com/office/drawing/2014/main" id="{EA8C3CF9-28FC-49CE-7A67-09623EDC7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70" y="1444961"/>
            <a:ext cx="5652558" cy="3353461"/>
          </a:xfrm>
          <a:prstGeom prst="rect">
            <a:avLst/>
          </a:prstGeom>
          <a:ln w="28575">
            <a:solidFill>
              <a:schemeClr val="accent1"/>
            </a:solidFill>
          </a:ln>
          <a:effectLst>
            <a:outerShdw blurRad="292100" dist="139700" dir="2700000" algn="tl" rotWithShape="0">
              <a:srgbClr val="333333">
                <a:alpha val="65000"/>
              </a:srgbClr>
            </a:outerShdw>
          </a:effectLst>
        </p:spPr>
      </p:pic>
      <p:pic>
        <p:nvPicPr>
          <p:cNvPr id="15" name="Obraz 14" descr="Obraz zawierający tekst, paragon, pismo odręczne, Równolegle&#10;&#10;Opis wygenerowany automatycznie">
            <a:extLst>
              <a:ext uri="{FF2B5EF4-FFF2-40B4-BE49-F238E27FC236}">
                <a16:creationId xmlns:a16="http://schemas.microsoft.com/office/drawing/2014/main" id="{28810039-EDD1-0116-76BB-6535876BDC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5371" y="1444961"/>
            <a:ext cx="5902266" cy="3536722"/>
          </a:xfrm>
          <a:prstGeom prst="rect">
            <a:avLst/>
          </a:prstGeom>
          <a:ln w="28575">
            <a:solidFill>
              <a:srgbClr val="FF0066"/>
            </a:solidFill>
          </a:ln>
          <a:effectLst>
            <a:outerShdw blurRad="292100" dist="139700" dir="2700000" algn="tl" rotWithShape="0">
              <a:srgbClr val="333333">
                <a:alpha val="65000"/>
              </a:srgbClr>
            </a:outerShdw>
          </a:effectLst>
        </p:spPr>
      </p:pic>
      <p:sp>
        <p:nvSpPr>
          <p:cNvPr id="16" name="Prostokąt 15">
            <a:extLst>
              <a:ext uri="{FF2B5EF4-FFF2-40B4-BE49-F238E27FC236}">
                <a16:creationId xmlns:a16="http://schemas.microsoft.com/office/drawing/2014/main" id="{A4AAA983-8AA1-22A7-DCD1-497C013DFDB1}"/>
              </a:ext>
            </a:extLst>
          </p:cNvPr>
          <p:cNvSpPr/>
          <p:nvPr/>
        </p:nvSpPr>
        <p:spPr>
          <a:xfrm>
            <a:off x="6191794" y="2271288"/>
            <a:ext cx="3085053" cy="512420"/>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a:extLst>
              <a:ext uri="{FF2B5EF4-FFF2-40B4-BE49-F238E27FC236}">
                <a16:creationId xmlns:a16="http://schemas.microsoft.com/office/drawing/2014/main" id="{580051D8-0364-4E7D-655E-E4A2BD5FA6D4}"/>
              </a:ext>
            </a:extLst>
          </p:cNvPr>
          <p:cNvSpPr txBox="1"/>
          <p:nvPr/>
        </p:nvSpPr>
        <p:spPr>
          <a:xfrm>
            <a:off x="7514864" y="2198933"/>
            <a:ext cx="438912" cy="584775"/>
          </a:xfrm>
          <a:prstGeom prst="rect">
            <a:avLst/>
          </a:prstGeom>
          <a:noFill/>
        </p:spPr>
        <p:txBody>
          <a:bodyPr wrap="square" rtlCol="0">
            <a:spAutoFit/>
          </a:bodyPr>
          <a:lstStyle/>
          <a:p>
            <a:r>
              <a:rPr lang="pl-PL" sz="3200" b="1">
                <a:solidFill>
                  <a:srgbClr val="C000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1360936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8CDEDD-86C6-A254-C719-81C41377727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595EE4-6CDB-07F1-DB23-E1286A9F2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936E9F-EE1E-FAD8-73A2-6C223D999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2F3950-9072-3C68-91E0-BAE646FD5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035BF8C-6334-E9ED-B637-00BF10E51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D05B18-ED10-B1ED-49DA-00B0F1910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98AC153-6C7A-5B76-E854-39C15730F2CE}"/>
              </a:ext>
            </a:extLst>
          </p:cNvPr>
          <p:cNvSpPr>
            <a:spLocks noGrp="1"/>
          </p:cNvSpPr>
          <p:nvPr>
            <p:ph type="title"/>
          </p:nvPr>
        </p:nvSpPr>
        <p:spPr>
          <a:xfrm>
            <a:off x="1520470" y="302515"/>
            <a:ext cx="6743696" cy="1033669"/>
          </a:xfrm>
        </p:spPr>
        <p:txBody>
          <a:bodyPr>
            <a:normAutofit fontScale="90000"/>
          </a:bodyPr>
          <a:lstStyle/>
          <a:p>
            <a:r>
              <a:rPr lang="pl-PL" sz="3600" b="1">
                <a:solidFill>
                  <a:srgbClr val="FFFFFF"/>
                </a:solidFill>
                <a:latin typeface="Calibri"/>
                <a:ea typeface="Calibri"/>
                <a:cs typeface="Times New Roman"/>
              </a:rPr>
              <a:t>IX. Materiał siewny lub przeznaczony do siewu lub bulwy przeznaczone do sadzenia</a:t>
            </a:r>
          </a:p>
        </p:txBody>
      </p:sp>
      <p:pic>
        <p:nvPicPr>
          <p:cNvPr id="6" name="Obraz 5" descr="Obraz zawierający clipart, Grafika, rysowanie, kreatywność&#10;&#10;Opis wygenerowany automatycznie">
            <a:extLst>
              <a:ext uri="{FF2B5EF4-FFF2-40B4-BE49-F238E27FC236}">
                <a16:creationId xmlns:a16="http://schemas.microsoft.com/office/drawing/2014/main" id="{430CCCAD-6939-5D65-604D-AD22B9B234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4E5C25C8-7DFE-758B-96D8-22FF9F82B0CC}"/>
              </a:ext>
            </a:extLst>
          </p:cNvPr>
          <p:cNvPicPr>
            <a:picLocks noChangeAspect="1"/>
          </p:cNvPicPr>
          <p:nvPr/>
        </p:nvPicPr>
        <p:blipFill>
          <a:blip r:embed="rId3"/>
          <a:stretch>
            <a:fillRect/>
          </a:stretch>
        </p:blipFill>
        <p:spPr>
          <a:xfrm>
            <a:off x="9110295" y="335373"/>
            <a:ext cx="2086705" cy="1081628"/>
          </a:xfrm>
          <a:prstGeom prst="rect">
            <a:avLst/>
          </a:prstGeom>
        </p:spPr>
      </p:pic>
      <p:sp>
        <p:nvSpPr>
          <p:cNvPr id="20" name="pole tekstowe 19">
            <a:extLst>
              <a:ext uri="{FF2B5EF4-FFF2-40B4-BE49-F238E27FC236}">
                <a16:creationId xmlns:a16="http://schemas.microsoft.com/office/drawing/2014/main" id="{1528C03B-2688-161C-0BC5-0C8A9065E42C}"/>
              </a:ext>
            </a:extLst>
          </p:cNvPr>
          <p:cNvSpPr txBox="1"/>
          <p:nvPr/>
        </p:nvSpPr>
        <p:spPr>
          <a:xfrm>
            <a:off x="683391" y="1851988"/>
            <a:ext cx="10825213" cy="923330"/>
          </a:xfrm>
          <a:prstGeom prst="rect">
            <a:avLst/>
          </a:prstGeom>
          <a:noFill/>
        </p:spPr>
        <p:txBody>
          <a:bodyPr wrap="square" rtlCol="0">
            <a:spAutoFit/>
          </a:bodyPr>
          <a:lstStyle/>
          <a:p>
            <a:pPr marL="285750" indent="-285750">
              <a:buFont typeface="Wingdings" panose="05000000000000000000" pitchFamily="2" charset="2"/>
              <a:buChar char="v"/>
            </a:pPr>
            <a:r>
              <a:rPr lang="pl-PL" sz="1800" b="1"/>
              <a:t>LISTA OBLIGATORYJNYCH CZYNNOŚCI I ZABIEGÓW W INTEGROWANEJ PRODUKCJI (IP) KUKURYDZY </a:t>
            </a:r>
            <a:br>
              <a:rPr lang="pl-PL" sz="1800" b="1"/>
            </a:br>
            <a:r>
              <a:rPr lang="pl-PL" sz="1800" b="1"/>
              <a:t>– ZGODNOŚĆ 100%:</a:t>
            </a:r>
            <a:r>
              <a:rPr lang="pl-PL" sz="1600" b="1"/>
              <a:t>​ </a:t>
            </a:r>
          </a:p>
          <a:p>
            <a:pPr marL="285750" indent="-285750">
              <a:buFont typeface="Wingdings" panose="05000000000000000000" pitchFamily="2" charset="2"/>
              <a:buChar char="v"/>
            </a:pPr>
            <a:endParaRPr lang="pl-PL"/>
          </a:p>
        </p:txBody>
      </p:sp>
      <p:graphicFrame>
        <p:nvGraphicFramePr>
          <p:cNvPr id="3" name="Symbol zastępczy zawartości 2">
            <a:extLst>
              <a:ext uri="{FF2B5EF4-FFF2-40B4-BE49-F238E27FC236}">
                <a16:creationId xmlns:a16="http://schemas.microsoft.com/office/drawing/2014/main" id="{2C97F11D-DF31-1D05-7DA9-F6F2C2852B6A}"/>
              </a:ext>
            </a:extLst>
          </p:cNvPr>
          <p:cNvGraphicFramePr>
            <a:graphicFrameLocks noGrp="1"/>
          </p:cNvGraphicFramePr>
          <p:nvPr>
            <p:ph idx="1"/>
            <p:extLst>
              <p:ext uri="{D42A27DB-BD31-4B8C-83A1-F6EECF244321}">
                <p14:modId xmlns:p14="http://schemas.microsoft.com/office/powerpoint/2010/main" val="3041142322"/>
              </p:ext>
            </p:extLst>
          </p:nvPr>
        </p:nvGraphicFramePr>
        <p:xfrm>
          <a:off x="683391" y="2673532"/>
          <a:ext cx="11005461" cy="3718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240651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76D3CD-BCAE-F7DA-C299-81E5D750EB3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99ED6C-926B-06DD-F2F6-B1A5132C9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0FB0166-6C1A-D5C2-5B9B-61EFDC788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BCE1E5-AD97-E5A7-CFC0-3D2CCC925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89D384BE-C795-6F1E-A76A-6EB15AD2BAA9}"/>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A185010A-0FFE-E0FF-E377-A6464B8A1A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CDB4D3D0-F973-863F-3B81-C521FB9CDEE9}"/>
              </a:ext>
            </a:extLst>
          </p:cNvPr>
          <p:cNvPicPr>
            <a:picLocks noChangeAspect="1"/>
          </p:cNvPicPr>
          <p:nvPr/>
        </p:nvPicPr>
        <p:blipFill>
          <a:blip r:embed="rId4"/>
          <a:srcRect l="29615" t="25036" r="13846" b="12820"/>
          <a:stretch/>
        </p:blipFill>
        <p:spPr>
          <a:xfrm>
            <a:off x="4069543" y="1359473"/>
            <a:ext cx="7738638" cy="4784505"/>
          </a:xfrm>
          <a:prstGeom prst="rect">
            <a:avLst/>
          </a:prstGeom>
          <a:ln w="28575">
            <a:solidFill>
              <a:schemeClr val="tx1"/>
            </a:solidFill>
          </a:ln>
          <a:effectLst>
            <a:outerShdw blurRad="292100" dist="139700" dir="2700000" algn="tl" rotWithShape="0">
              <a:srgbClr val="333333">
                <a:alpha val="65000"/>
              </a:srgbClr>
            </a:outerShdw>
          </a:effectLst>
        </p:spPr>
      </p:pic>
      <p:sp>
        <p:nvSpPr>
          <p:cNvPr id="8" name="pole tekstowe 7">
            <a:extLst>
              <a:ext uri="{FF2B5EF4-FFF2-40B4-BE49-F238E27FC236}">
                <a16:creationId xmlns:a16="http://schemas.microsoft.com/office/drawing/2014/main" id="{17DB84AD-30E6-63EE-27F0-42AA646AADEF}"/>
              </a:ext>
            </a:extLst>
          </p:cNvPr>
          <p:cNvSpPr txBox="1"/>
          <p:nvPr/>
        </p:nvSpPr>
        <p:spPr>
          <a:xfrm>
            <a:off x="141035" y="2613804"/>
            <a:ext cx="392850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600"/>
              <a:t>Spełniający wymagania określone </a:t>
            </a:r>
            <a:br>
              <a:rPr lang="pl-PL" sz="1600"/>
            </a:br>
            <a:r>
              <a:rPr lang="pl-PL" sz="1600"/>
              <a:t>w przepisach o nasiennictwie.</a:t>
            </a:r>
          </a:p>
        </p:txBody>
      </p:sp>
      <p:sp>
        <p:nvSpPr>
          <p:cNvPr id="9" name="pole tekstowe 8">
            <a:extLst>
              <a:ext uri="{FF2B5EF4-FFF2-40B4-BE49-F238E27FC236}">
                <a16:creationId xmlns:a16="http://schemas.microsoft.com/office/drawing/2014/main" id="{9EB0FF4B-A014-AC51-4013-752F27011B31}"/>
              </a:ext>
            </a:extLst>
          </p:cNvPr>
          <p:cNvSpPr txBox="1"/>
          <p:nvPr/>
        </p:nvSpPr>
        <p:spPr>
          <a:xfrm>
            <a:off x="100471" y="3659422"/>
            <a:ext cx="34458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sz="1600"/>
              <a:t>Faktura, paszport roślin lub etykieta urzędowa do okazania w czasie kontroli.</a:t>
            </a:r>
          </a:p>
        </p:txBody>
      </p:sp>
      <p:sp>
        <p:nvSpPr>
          <p:cNvPr id="11" name="pole tekstowe 10">
            <a:extLst>
              <a:ext uri="{FF2B5EF4-FFF2-40B4-BE49-F238E27FC236}">
                <a16:creationId xmlns:a16="http://schemas.microsoft.com/office/drawing/2014/main" id="{47F76E91-959C-6A84-6F4C-DD3EC95F50C6}"/>
              </a:ext>
            </a:extLst>
          </p:cNvPr>
          <p:cNvSpPr txBox="1"/>
          <p:nvPr/>
        </p:nvSpPr>
        <p:spPr>
          <a:xfrm>
            <a:off x="189802" y="200176"/>
            <a:ext cx="964152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sz="2800" b="1" u="sng">
                <a:ea typeface="+mn-lt"/>
                <a:cs typeface="+mn-lt"/>
              </a:rPr>
              <a:t>IX. Materiał siewny lub przeznaczony do siewu lub bulwy przeznaczone do sadzenia:</a:t>
            </a:r>
            <a:r>
              <a:rPr lang="pl-PL">
                <a:ea typeface="+mn-lt"/>
                <a:cs typeface="+mn-lt"/>
              </a:rPr>
              <a:t> </a:t>
            </a:r>
          </a:p>
        </p:txBody>
      </p:sp>
      <p:cxnSp>
        <p:nvCxnSpPr>
          <p:cNvPr id="13" name="Łącznik prosty ze strzałką 12">
            <a:extLst>
              <a:ext uri="{FF2B5EF4-FFF2-40B4-BE49-F238E27FC236}">
                <a16:creationId xmlns:a16="http://schemas.microsoft.com/office/drawing/2014/main" id="{326C97F2-16A1-794E-65CE-C0C586192EF8}"/>
              </a:ext>
            </a:extLst>
          </p:cNvPr>
          <p:cNvCxnSpPr>
            <a:cxnSpLocks/>
          </p:cNvCxnSpPr>
          <p:nvPr/>
        </p:nvCxnSpPr>
        <p:spPr>
          <a:xfrm flipV="1">
            <a:off x="3546341" y="2528577"/>
            <a:ext cx="1565155" cy="527648"/>
          </a:xfrm>
          <a:prstGeom prst="straightConnector1">
            <a:avLst/>
          </a:prstGeom>
          <a:ln w="38100">
            <a:solidFill>
              <a:srgbClr val="92D050"/>
            </a:solidFill>
            <a:tailEnd type="triangle"/>
          </a:ln>
        </p:spPr>
        <p:style>
          <a:lnRef idx="2">
            <a:schemeClr val="accent2"/>
          </a:lnRef>
          <a:fillRef idx="0">
            <a:schemeClr val="accent2"/>
          </a:fillRef>
          <a:effectRef idx="1">
            <a:schemeClr val="accent2"/>
          </a:effectRef>
          <a:fontRef idx="minor">
            <a:schemeClr val="tx1"/>
          </a:fontRef>
        </p:style>
      </p:cxnSp>
      <p:cxnSp>
        <p:nvCxnSpPr>
          <p:cNvPr id="21" name="Łącznik prosty ze strzałką 20">
            <a:extLst>
              <a:ext uri="{FF2B5EF4-FFF2-40B4-BE49-F238E27FC236}">
                <a16:creationId xmlns:a16="http://schemas.microsoft.com/office/drawing/2014/main" id="{3D30A318-B544-66A2-A488-D8432D898565}"/>
              </a:ext>
            </a:extLst>
          </p:cNvPr>
          <p:cNvCxnSpPr>
            <a:cxnSpLocks/>
          </p:cNvCxnSpPr>
          <p:nvPr/>
        </p:nvCxnSpPr>
        <p:spPr>
          <a:xfrm flipV="1">
            <a:off x="3447980" y="2520415"/>
            <a:ext cx="4667319" cy="1554505"/>
          </a:xfrm>
          <a:prstGeom prst="straightConnector1">
            <a:avLst/>
          </a:prstGeom>
          <a:ln w="38100">
            <a:solidFill>
              <a:srgbClr val="92D050"/>
            </a:solidFill>
            <a:tailEnd type="triangle"/>
          </a:ln>
        </p:spPr>
        <p:style>
          <a:lnRef idx="2">
            <a:schemeClr val="accent2"/>
          </a:lnRef>
          <a:fillRef idx="0">
            <a:schemeClr val="accent2"/>
          </a:fillRef>
          <a:effectRef idx="1">
            <a:schemeClr val="accent2"/>
          </a:effectRef>
          <a:fontRef idx="minor">
            <a:schemeClr val="tx1"/>
          </a:fontRef>
        </p:style>
      </p:cxnSp>
      <p:sp>
        <p:nvSpPr>
          <p:cNvPr id="7" name="pole tekstowe 6">
            <a:extLst>
              <a:ext uri="{FF2B5EF4-FFF2-40B4-BE49-F238E27FC236}">
                <a16:creationId xmlns:a16="http://schemas.microsoft.com/office/drawing/2014/main" id="{535FD888-9758-7868-E979-97CD5E79F846}"/>
              </a:ext>
            </a:extLst>
          </p:cNvPr>
          <p:cNvSpPr txBox="1"/>
          <p:nvPr/>
        </p:nvSpPr>
        <p:spPr>
          <a:xfrm>
            <a:off x="100471" y="5066760"/>
            <a:ext cx="3785729" cy="738664"/>
          </a:xfrm>
          <a:prstGeom prst="rect">
            <a:avLst/>
          </a:prstGeom>
          <a:noFill/>
        </p:spPr>
        <p:txBody>
          <a:bodyPr wrap="square" rtlCol="0">
            <a:spAutoFit/>
          </a:bodyPr>
          <a:lstStyle/>
          <a:p>
            <a:pPr algn="just"/>
            <a:r>
              <a:rPr lang="pl-PL" sz="1400">
                <a:solidFill>
                  <a:srgbClr val="C00000"/>
                </a:solidFill>
              </a:rPr>
              <a:t>*(W przypadku użycia własnego materiału, jeżeli nie ogranicza tego metodyka, wpisujemy „materiał własny”)</a:t>
            </a:r>
          </a:p>
        </p:txBody>
      </p:sp>
      <p:sp>
        <p:nvSpPr>
          <p:cNvPr id="17" name="pole tekstowe 16">
            <a:extLst>
              <a:ext uri="{FF2B5EF4-FFF2-40B4-BE49-F238E27FC236}">
                <a16:creationId xmlns:a16="http://schemas.microsoft.com/office/drawing/2014/main" id="{CE7AF25F-054B-971D-DDE7-DE63795DA5C0}"/>
              </a:ext>
            </a:extLst>
          </p:cNvPr>
          <p:cNvSpPr txBox="1"/>
          <p:nvPr/>
        </p:nvSpPr>
        <p:spPr>
          <a:xfrm>
            <a:off x="100471" y="1449512"/>
            <a:ext cx="3785729" cy="646331"/>
          </a:xfrm>
          <a:prstGeom prst="rect">
            <a:avLst/>
          </a:prstGeom>
          <a:noFill/>
        </p:spPr>
        <p:txBody>
          <a:bodyPr wrap="square" rtlCol="0">
            <a:spAutoFit/>
          </a:bodyPr>
          <a:lstStyle/>
          <a:p>
            <a:r>
              <a:rPr lang="pl-PL">
                <a:ea typeface="+mn-lt"/>
                <a:cs typeface="+mn-lt"/>
              </a:rPr>
              <a:t>Tabelę uzupełniamy wpisując informacje o zakupionym materiale. </a:t>
            </a:r>
          </a:p>
        </p:txBody>
      </p:sp>
    </p:spTree>
    <p:extLst>
      <p:ext uri="{BB962C8B-B14F-4D97-AF65-F5344CB8AC3E}">
        <p14:creationId xmlns:p14="http://schemas.microsoft.com/office/powerpoint/2010/main" val="20902608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872D07-4221-0DF6-5900-F5A8F65D1C5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4BB481-7F3E-3BE1-8D28-0D4FE5002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CD4AC20-8F4C-A6B0-290E-3F698F7DE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A6B2A8-366D-3056-3D18-F6E9EE986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BCC2D1AE-21D0-F0F0-E33E-6CB3B6436D82}"/>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F0A9A41B-A1BC-58F2-9C99-ED4D12E7C6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diagram&#10;&#10;Opis wygenerowany automatycznie">
            <a:extLst>
              <a:ext uri="{FF2B5EF4-FFF2-40B4-BE49-F238E27FC236}">
                <a16:creationId xmlns:a16="http://schemas.microsoft.com/office/drawing/2014/main" id="{39224A8C-DB35-901C-DE1E-AB6A4CE26237}"/>
              </a:ext>
            </a:extLst>
          </p:cNvPr>
          <p:cNvPicPr>
            <a:picLocks noChangeAspect="1"/>
          </p:cNvPicPr>
          <p:nvPr/>
        </p:nvPicPr>
        <p:blipFill>
          <a:blip r:embed="rId4"/>
          <a:srcRect l="46878" t="25687" r="33414" b="11334"/>
          <a:stretch/>
        </p:blipFill>
        <p:spPr>
          <a:xfrm rot="5400000">
            <a:off x="1534543" y="-821501"/>
            <a:ext cx="3089356" cy="5588687"/>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Obraz 3" descr="Obraz zawierający tekst, zrzut ekranu, oprogramowanie, Ikona komputerowa&#10;&#10;Opis wygenerowany automatycznie">
            <a:extLst>
              <a:ext uri="{FF2B5EF4-FFF2-40B4-BE49-F238E27FC236}">
                <a16:creationId xmlns:a16="http://schemas.microsoft.com/office/drawing/2014/main" id="{09F8A016-511C-A463-054C-C2A8011029F5}"/>
              </a:ext>
            </a:extLst>
          </p:cNvPr>
          <p:cNvPicPr>
            <a:picLocks noChangeAspect="1"/>
          </p:cNvPicPr>
          <p:nvPr/>
        </p:nvPicPr>
        <p:blipFill>
          <a:blip r:embed="rId5"/>
          <a:srcRect l="45486" t="23140" r="28292" b="54128"/>
          <a:stretch/>
        </p:blipFill>
        <p:spPr>
          <a:xfrm>
            <a:off x="5732462" y="2178357"/>
            <a:ext cx="6174661" cy="2985060"/>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pole tekstowe 5">
            <a:extLst>
              <a:ext uri="{FF2B5EF4-FFF2-40B4-BE49-F238E27FC236}">
                <a16:creationId xmlns:a16="http://schemas.microsoft.com/office/drawing/2014/main" id="{25C88375-2BEA-AAFB-33D4-C3B824278EB9}"/>
              </a:ext>
            </a:extLst>
          </p:cNvPr>
          <p:cNvSpPr txBox="1"/>
          <p:nvPr/>
        </p:nvSpPr>
        <p:spPr>
          <a:xfrm>
            <a:off x="2474699" y="5583585"/>
            <a:ext cx="65155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b="1">
                <a:solidFill>
                  <a:srgbClr val="638327"/>
                </a:solidFill>
              </a:rPr>
              <a:t>Jednostka siewna: 50 TYS. SZT. LUB 80 TYS. SZT. (Rosomak F1)  - siew: 60 –95 tys. szt./ha - 1,2 –1,3 </a:t>
            </a:r>
            <a:r>
              <a:rPr lang="pl-PL" b="1" err="1">
                <a:solidFill>
                  <a:srgbClr val="638327"/>
                </a:solidFill>
              </a:rPr>
              <a:t>j.s</a:t>
            </a:r>
            <a:r>
              <a:rPr lang="pl-PL" b="1">
                <a:solidFill>
                  <a:srgbClr val="638327"/>
                </a:solidFill>
              </a:rPr>
              <a:t> /ha </a:t>
            </a:r>
          </a:p>
        </p:txBody>
      </p:sp>
      <p:cxnSp>
        <p:nvCxnSpPr>
          <p:cNvPr id="7" name="Łącznik prosty ze strzałką 6">
            <a:extLst>
              <a:ext uri="{FF2B5EF4-FFF2-40B4-BE49-F238E27FC236}">
                <a16:creationId xmlns:a16="http://schemas.microsoft.com/office/drawing/2014/main" id="{E1F80CC1-B0A7-E05B-0BAF-49F3DBF2EFBD}"/>
              </a:ext>
            </a:extLst>
          </p:cNvPr>
          <p:cNvCxnSpPr>
            <a:cxnSpLocks/>
          </p:cNvCxnSpPr>
          <p:nvPr/>
        </p:nvCxnSpPr>
        <p:spPr>
          <a:xfrm flipV="1">
            <a:off x="4844716" y="1694583"/>
            <a:ext cx="0" cy="3695564"/>
          </a:xfrm>
          <a:prstGeom prst="straightConnector1">
            <a:avLst/>
          </a:prstGeom>
          <a:ln w="38100">
            <a:solidFill>
              <a:srgbClr val="92D050"/>
            </a:solidFill>
            <a:tailEnd type="triangle"/>
          </a:ln>
        </p:spPr>
        <p:style>
          <a:lnRef idx="2">
            <a:schemeClr val="accent2"/>
          </a:lnRef>
          <a:fillRef idx="0">
            <a:schemeClr val="accent2"/>
          </a:fillRef>
          <a:effectRef idx="1">
            <a:schemeClr val="accent2"/>
          </a:effectRef>
          <a:fontRef idx="minor">
            <a:schemeClr val="tx1"/>
          </a:fontRef>
        </p:style>
      </p:cxnSp>
      <p:cxnSp>
        <p:nvCxnSpPr>
          <p:cNvPr id="11" name="Łącznik prosty ze strzałką 10">
            <a:extLst>
              <a:ext uri="{FF2B5EF4-FFF2-40B4-BE49-F238E27FC236}">
                <a16:creationId xmlns:a16="http://schemas.microsoft.com/office/drawing/2014/main" id="{9C201AD0-0AA0-862F-A9D5-11402087D129}"/>
              </a:ext>
            </a:extLst>
          </p:cNvPr>
          <p:cNvCxnSpPr>
            <a:cxnSpLocks/>
          </p:cNvCxnSpPr>
          <p:nvPr/>
        </p:nvCxnSpPr>
        <p:spPr>
          <a:xfrm flipV="1">
            <a:off x="4997116" y="3930316"/>
            <a:ext cx="5831305" cy="1612231"/>
          </a:xfrm>
          <a:prstGeom prst="straightConnector1">
            <a:avLst/>
          </a:prstGeom>
          <a:ln w="38100">
            <a:solidFill>
              <a:srgbClr val="92D05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4979846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278B7A-95E1-7A36-17BD-67D6CF8E61B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8C520A8-D404-2560-2826-7CB14C97B7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713CCF2-0569-54D0-2FA3-3C1EF9BAE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1500CD4-ECED-CC33-1D9F-F5795AEE5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412EB6DB-1DF8-FE74-7EDC-79468E7C087F}"/>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EB1B4F0C-E989-79C7-EADF-85BEA05ABC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9" name="Obraz 8" descr="Obraz zawierający tekst, zrzut ekranu, numer, Czcionka&#10;&#10;Opis wygenerowany automatycznie">
            <a:extLst>
              <a:ext uri="{FF2B5EF4-FFF2-40B4-BE49-F238E27FC236}">
                <a16:creationId xmlns:a16="http://schemas.microsoft.com/office/drawing/2014/main" id="{5EE5A575-401F-203A-FC87-C51D81FC4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1992" y="1401916"/>
            <a:ext cx="5796837" cy="3410498"/>
          </a:xfrm>
          <a:prstGeom prst="rect">
            <a:avLst/>
          </a:prstGeom>
          <a:ln w="28575">
            <a:solidFill>
              <a:srgbClr val="FF0000"/>
            </a:solidFill>
          </a:ln>
          <a:effectLst>
            <a:outerShdw blurRad="292100" dist="139700" dir="2700000" algn="tl" rotWithShape="0">
              <a:srgbClr val="333333">
                <a:alpha val="65000"/>
              </a:srgbClr>
            </a:outerShdw>
          </a:effectLst>
        </p:spPr>
      </p:pic>
      <p:pic>
        <p:nvPicPr>
          <p:cNvPr id="15" name="Obraz 14" descr="Obraz zawierający tekst, paragon, pismo odręczne, numer&#10;&#10;Opis wygenerowany automatycznie">
            <a:extLst>
              <a:ext uri="{FF2B5EF4-FFF2-40B4-BE49-F238E27FC236}">
                <a16:creationId xmlns:a16="http://schemas.microsoft.com/office/drawing/2014/main" id="{A64D3B04-D353-0899-6F3C-55934F65EB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09" y="1401916"/>
            <a:ext cx="5717181" cy="3410497"/>
          </a:xfrm>
          <a:prstGeom prst="rect">
            <a:avLst/>
          </a:prstGeom>
          <a:ln w="28575">
            <a:solidFill>
              <a:schemeClr val="accent1"/>
            </a:solidFill>
          </a:ln>
          <a:effectLst>
            <a:outerShdw blurRad="292100" dist="139700" dir="2700000" algn="tl" rotWithShape="0">
              <a:srgbClr val="333333">
                <a:alpha val="65000"/>
              </a:srgbClr>
            </a:outerShdw>
          </a:effectLst>
        </p:spPr>
      </p:pic>
      <p:sp>
        <p:nvSpPr>
          <p:cNvPr id="16" name="pole tekstowe 15">
            <a:extLst>
              <a:ext uri="{FF2B5EF4-FFF2-40B4-BE49-F238E27FC236}">
                <a16:creationId xmlns:a16="http://schemas.microsoft.com/office/drawing/2014/main" id="{78EBCCAD-FEA4-D756-DA01-28122D975425}"/>
              </a:ext>
            </a:extLst>
          </p:cNvPr>
          <p:cNvSpPr txBox="1"/>
          <p:nvPr/>
        </p:nvSpPr>
        <p:spPr>
          <a:xfrm>
            <a:off x="7992980" y="2615624"/>
            <a:ext cx="438912" cy="584775"/>
          </a:xfrm>
          <a:prstGeom prst="rect">
            <a:avLst/>
          </a:prstGeom>
          <a:noFill/>
        </p:spPr>
        <p:txBody>
          <a:bodyPr wrap="square" rtlCol="0">
            <a:spAutoFit/>
          </a:bodyPr>
          <a:lstStyle/>
          <a:p>
            <a:r>
              <a:rPr lang="pl-PL" sz="3200" b="1">
                <a:solidFill>
                  <a:srgbClr val="C00000"/>
                </a:solidFill>
                <a:effectLst>
                  <a:outerShdw blurRad="38100" dist="38100" dir="2700000" algn="tl">
                    <a:srgbClr val="000000">
                      <a:alpha val="43137"/>
                    </a:srgbClr>
                  </a:outerShdw>
                </a:effectLst>
              </a:rPr>
              <a:t>?</a:t>
            </a:r>
          </a:p>
        </p:txBody>
      </p:sp>
      <p:sp>
        <p:nvSpPr>
          <p:cNvPr id="17" name="Prostokąt 16">
            <a:extLst>
              <a:ext uri="{FF2B5EF4-FFF2-40B4-BE49-F238E27FC236}">
                <a16:creationId xmlns:a16="http://schemas.microsoft.com/office/drawing/2014/main" id="{F485292E-E848-419A-353A-519D65640D24}"/>
              </a:ext>
            </a:extLst>
          </p:cNvPr>
          <p:cNvSpPr/>
          <p:nvPr/>
        </p:nvSpPr>
        <p:spPr>
          <a:xfrm>
            <a:off x="7707068" y="2330470"/>
            <a:ext cx="1010735" cy="1308842"/>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rostokąt 17">
            <a:extLst>
              <a:ext uri="{FF2B5EF4-FFF2-40B4-BE49-F238E27FC236}">
                <a16:creationId xmlns:a16="http://schemas.microsoft.com/office/drawing/2014/main" id="{CA811B74-E7E0-8491-65A4-84823FF4E815}"/>
              </a:ext>
            </a:extLst>
          </p:cNvPr>
          <p:cNvSpPr/>
          <p:nvPr/>
        </p:nvSpPr>
        <p:spPr>
          <a:xfrm>
            <a:off x="10264340" y="2253590"/>
            <a:ext cx="1010735" cy="1385722"/>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40901941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357A33-3AC6-F39D-FBEB-78D691F26A8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990FB-543E-59B2-A234-604D96F5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B73FF8-E471-912B-603A-7E90E5E03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851318-A9D0-17B7-B50B-D19D3A1E1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E12947-4D2B-F3A6-63EB-2FC764F5B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A1EE01F-829A-07CD-47E7-818D0AACE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C2DDB5E-113E-506A-0924-CED926CBA70B}"/>
              </a:ext>
            </a:extLst>
          </p:cNvPr>
          <p:cNvSpPr>
            <a:spLocks noGrp="1"/>
          </p:cNvSpPr>
          <p:nvPr>
            <p:ph type="title"/>
          </p:nvPr>
        </p:nvSpPr>
        <p:spPr>
          <a:xfrm>
            <a:off x="1520470" y="302515"/>
            <a:ext cx="6743696" cy="1033669"/>
          </a:xfrm>
        </p:spPr>
        <p:txBody>
          <a:bodyPr>
            <a:normAutofit/>
          </a:bodyPr>
          <a:lstStyle/>
          <a:p>
            <a:r>
              <a:rPr lang="pl-PL" sz="3600" b="1">
                <a:solidFill>
                  <a:srgbClr val="FFFFFF"/>
                </a:solidFill>
                <a:latin typeface="Calibri"/>
                <a:ea typeface="Calibri"/>
                <a:cs typeface="Times New Roman"/>
              </a:rPr>
              <a:t>X. Siew/Sadzenie: </a:t>
            </a:r>
          </a:p>
        </p:txBody>
      </p:sp>
      <p:pic>
        <p:nvPicPr>
          <p:cNvPr id="6" name="Obraz 5" descr="Obraz zawierający clipart, Grafika, rysowanie, kreatywność&#10;&#10;Opis wygenerowany automatycznie">
            <a:extLst>
              <a:ext uri="{FF2B5EF4-FFF2-40B4-BE49-F238E27FC236}">
                <a16:creationId xmlns:a16="http://schemas.microsoft.com/office/drawing/2014/main" id="{8E08AB79-26F4-773C-287F-C0EE93639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93E095D1-4F33-9B04-60C2-8CAACE68F3C5}"/>
              </a:ext>
            </a:extLst>
          </p:cNvPr>
          <p:cNvPicPr>
            <a:picLocks noChangeAspect="1"/>
          </p:cNvPicPr>
          <p:nvPr/>
        </p:nvPicPr>
        <p:blipFill>
          <a:blip r:embed="rId3"/>
          <a:stretch>
            <a:fillRect/>
          </a:stretch>
        </p:blipFill>
        <p:spPr>
          <a:xfrm>
            <a:off x="9110295" y="335373"/>
            <a:ext cx="2086705" cy="1081628"/>
          </a:xfrm>
          <a:prstGeom prst="rect">
            <a:avLst/>
          </a:prstGeom>
        </p:spPr>
      </p:pic>
      <p:sp>
        <p:nvSpPr>
          <p:cNvPr id="8" name="pole tekstowe 7">
            <a:extLst>
              <a:ext uri="{FF2B5EF4-FFF2-40B4-BE49-F238E27FC236}">
                <a16:creationId xmlns:a16="http://schemas.microsoft.com/office/drawing/2014/main" id="{8264E22F-9E45-C418-A483-ED46D19F7B9A}"/>
              </a:ext>
            </a:extLst>
          </p:cNvPr>
          <p:cNvSpPr txBox="1"/>
          <p:nvPr/>
        </p:nvSpPr>
        <p:spPr>
          <a:xfrm>
            <a:off x="683391" y="1851988"/>
            <a:ext cx="10825213" cy="923330"/>
          </a:xfrm>
          <a:prstGeom prst="rect">
            <a:avLst/>
          </a:prstGeom>
          <a:noFill/>
        </p:spPr>
        <p:txBody>
          <a:bodyPr wrap="square" rtlCol="0">
            <a:spAutoFit/>
          </a:bodyPr>
          <a:lstStyle/>
          <a:p>
            <a:pPr marL="285750" indent="-285750">
              <a:buFont typeface="Wingdings" panose="05000000000000000000" pitchFamily="2" charset="2"/>
              <a:buChar char="v"/>
            </a:pPr>
            <a:r>
              <a:rPr lang="pl-PL" sz="1800" b="1"/>
              <a:t>LISTA OBLIGATORYJNYCH CZYNNOŚCI I ZABIEGÓW W INTEGROWANEJ PRODUKCJI (IP) KUKURYDZY </a:t>
            </a:r>
            <a:br>
              <a:rPr lang="pl-PL" sz="1800" b="1"/>
            </a:br>
            <a:r>
              <a:rPr lang="pl-PL" sz="1800" b="1"/>
              <a:t>– ZGODNOŚĆ 100%:</a:t>
            </a:r>
            <a:r>
              <a:rPr lang="pl-PL" sz="1600" b="1"/>
              <a:t>​ </a:t>
            </a:r>
          </a:p>
          <a:p>
            <a:pPr marL="285750" indent="-285750">
              <a:buFont typeface="Wingdings" panose="05000000000000000000" pitchFamily="2" charset="2"/>
              <a:buChar char="v"/>
            </a:pPr>
            <a:endParaRPr lang="pl-PL"/>
          </a:p>
        </p:txBody>
      </p:sp>
      <p:graphicFrame>
        <p:nvGraphicFramePr>
          <p:cNvPr id="11" name="Symbol zastępczy zawartości 2">
            <a:extLst>
              <a:ext uri="{FF2B5EF4-FFF2-40B4-BE49-F238E27FC236}">
                <a16:creationId xmlns:a16="http://schemas.microsoft.com/office/drawing/2014/main" id="{1D42390B-B1F8-A8B0-8DE4-A13AE61C553A}"/>
              </a:ext>
            </a:extLst>
          </p:cNvPr>
          <p:cNvGraphicFramePr>
            <a:graphicFrameLocks/>
          </p:cNvGraphicFramePr>
          <p:nvPr>
            <p:extLst>
              <p:ext uri="{D42A27DB-BD31-4B8C-83A1-F6EECF244321}">
                <p14:modId xmlns:p14="http://schemas.microsoft.com/office/powerpoint/2010/main" val="2328221962"/>
              </p:ext>
            </p:extLst>
          </p:nvPr>
        </p:nvGraphicFramePr>
        <p:xfrm>
          <a:off x="1016135" y="2313653"/>
          <a:ext cx="10159723" cy="29630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9116781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B52EAB-917F-8F10-20F9-D467FBD68EB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A9AC7F8-5EB0-FBDE-527D-F659E6D3B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5B3340-8F77-0453-5AE2-71A0DC40AF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6C884C-1247-97D5-70C8-6DFDEEBECE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32ABDF89-5067-DB81-553A-6AAB0BD69E1A}"/>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AA60E2F4-C734-D7D6-ECB1-26F32F016E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3730CB42-E157-2495-23E8-5A97FA19C426}"/>
              </a:ext>
            </a:extLst>
          </p:cNvPr>
          <p:cNvPicPr>
            <a:picLocks noChangeAspect="1"/>
          </p:cNvPicPr>
          <p:nvPr/>
        </p:nvPicPr>
        <p:blipFill>
          <a:blip r:embed="rId4"/>
          <a:srcRect l="28846" t="23590" r="13077" b="13846"/>
          <a:stretch/>
        </p:blipFill>
        <p:spPr>
          <a:xfrm>
            <a:off x="4129053" y="1342677"/>
            <a:ext cx="7778581" cy="4713513"/>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pole tekstowe 5">
            <a:extLst>
              <a:ext uri="{FF2B5EF4-FFF2-40B4-BE49-F238E27FC236}">
                <a16:creationId xmlns:a16="http://schemas.microsoft.com/office/drawing/2014/main" id="{7D29AF45-721F-8180-CF04-4F0C22E478CB}"/>
              </a:ext>
            </a:extLst>
          </p:cNvPr>
          <p:cNvSpPr txBox="1"/>
          <p:nvPr/>
        </p:nvSpPr>
        <p:spPr>
          <a:xfrm>
            <a:off x="485959" y="2825608"/>
            <a:ext cx="30666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sz="1600"/>
              <a:t>Wypełniamy według wymagań metodyki IP dla danego gatunku. Dotyczy badań a nie wyniku. </a:t>
            </a:r>
          </a:p>
        </p:txBody>
      </p:sp>
      <p:sp>
        <p:nvSpPr>
          <p:cNvPr id="7" name="pole tekstowe 6">
            <a:extLst>
              <a:ext uri="{FF2B5EF4-FFF2-40B4-BE49-F238E27FC236}">
                <a16:creationId xmlns:a16="http://schemas.microsoft.com/office/drawing/2014/main" id="{51DA9FDB-18C2-E7F6-ABD0-F19473BC7D7C}"/>
              </a:ext>
            </a:extLst>
          </p:cNvPr>
          <p:cNvSpPr txBox="1"/>
          <p:nvPr/>
        </p:nvSpPr>
        <p:spPr>
          <a:xfrm>
            <a:off x="485959" y="167070"/>
            <a:ext cx="1073245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b="1" u="sng">
                <a:ea typeface="+mn-lt"/>
                <a:cs typeface="+mn-lt"/>
              </a:rPr>
              <a:t>X. Siew/Sadzenie: </a:t>
            </a:r>
          </a:p>
          <a:p>
            <a:r>
              <a:rPr lang="pl-PL">
                <a:ea typeface="+mn-lt"/>
                <a:cs typeface="+mn-lt"/>
              </a:rPr>
              <a:t>W tabeli rejestrujemy ilość wykorzystanego materiału siewnego lub nasion lub bulw do sadzania na poszczególnych polach. Odnotowujemy również terminy wykonanych czynności.</a:t>
            </a:r>
            <a:endParaRPr lang="pl-PL"/>
          </a:p>
        </p:txBody>
      </p:sp>
      <p:cxnSp>
        <p:nvCxnSpPr>
          <p:cNvPr id="11" name="Łącznik prosty ze strzałką 10">
            <a:extLst>
              <a:ext uri="{FF2B5EF4-FFF2-40B4-BE49-F238E27FC236}">
                <a16:creationId xmlns:a16="http://schemas.microsoft.com/office/drawing/2014/main" id="{4AAD0B42-DC45-93AB-7C2A-1DDD0A094210}"/>
              </a:ext>
            </a:extLst>
          </p:cNvPr>
          <p:cNvCxnSpPr>
            <a:cxnSpLocks/>
            <a:stCxn id="6" idx="3"/>
          </p:cNvCxnSpPr>
          <p:nvPr/>
        </p:nvCxnSpPr>
        <p:spPr>
          <a:xfrm flipV="1">
            <a:off x="3552640" y="3032911"/>
            <a:ext cx="6858845" cy="208196"/>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02662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D4FF28-1FB1-F097-7F18-936FA820209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9505FA-90DC-49CE-4E60-E391653C6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36D1162-E37E-3CE1-76B3-B24777186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A38E9C-8680-A9A3-DEB3-298BFAD89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92B7BBEF-B978-F1F4-131C-FFCE49A96DB2}"/>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5427D60A-7DF1-247E-6042-74AD729F4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BFAA3498-4287-58B0-CBC5-AD09E8EF9301}"/>
              </a:ext>
            </a:extLst>
          </p:cNvPr>
          <p:cNvPicPr>
            <a:picLocks noChangeAspect="1"/>
          </p:cNvPicPr>
          <p:nvPr/>
        </p:nvPicPr>
        <p:blipFill>
          <a:blip r:embed="rId4"/>
          <a:srcRect l="46343" t="25479" r="31551" b="10586"/>
          <a:stretch/>
        </p:blipFill>
        <p:spPr>
          <a:xfrm rot="5400000">
            <a:off x="1259784" y="779676"/>
            <a:ext cx="3494950" cy="5738625"/>
          </a:xfrm>
          <a:prstGeom prst="rect">
            <a:avLst/>
          </a:prstGeom>
          <a:ln w="28575">
            <a:solidFill>
              <a:srgbClr val="92D050"/>
            </a:solidFill>
          </a:ln>
          <a:effectLst>
            <a:outerShdw blurRad="292100" dist="139700" dir="2700000" algn="tl" rotWithShape="0">
              <a:srgbClr val="333333">
                <a:alpha val="65000"/>
              </a:srgbClr>
            </a:outerShdw>
          </a:effectLst>
        </p:spPr>
      </p:pic>
      <p:pic>
        <p:nvPicPr>
          <p:cNvPr id="4" name="Obraz 3" descr="Obraz zawierający tekst, zrzut ekranu, oprogramowanie, Ikona komputerowa&#10;&#10;Opis wygenerowany automatycznie">
            <a:extLst>
              <a:ext uri="{FF2B5EF4-FFF2-40B4-BE49-F238E27FC236}">
                <a16:creationId xmlns:a16="http://schemas.microsoft.com/office/drawing/2014/main" id="{8C26A56A-5BB4-36E4-CAE1-3CC5A30223A3}"/>
              </a:ext>
            </a:extLst>
          </p:cNvPr>
          <p:cNvPicPr>
            <a:picLocks noChangeAspect="1"/>
          </p:cNvPicPr>
          <p:nvPr/>
        </p:nvPicPr>
        <p:blipFill>
          <a:blip r:embed="rId5"/>
          <a:srcRect l="45313" t="21667" r="28125" b="54528"/>
          <a:stretch/>
        </p:blipFill>
        <p:spPr>
          <a:xfrm>
            <a:off x="6014519" y="1901513"/>
            <a:ext cx="5981700" cy="3054969"/>
          </a:xfrm>
          <a:prstGeom prst="rect">
            <a:avLst/>
          </a:prstGeom>
          <a:ln w="28575">
            <a:solidFill>
              <a:srgbClr val="C00000"/>
            </a:solidFill>
          </a:ln>
          <a:effectLst>
            <a:outerShdw blurRad="292100" dist="139700" dir="2700000" algn="tl" rotWithShape="0">
              <a:srgbClr val="333333">
                <a:alpha val="65000"/>
              </a:srgbClr>
            </a:outerShdw>
          </a:effectLst>
        </p:spPr>
      </p:pic>
      <p:sp>
        <p:nvSpPr>
          <p:cNvPr id="6" name="pole tekstowe 5">
            <a:extLst>
              <a:ext uri="{FF2B5EF4-FFF2-40B4-BE49-F238E27FC236}">
                <a16:creationId xmlns:a16="http://schemas.microsoft.com/office/drawing/2014/main" id="{89152151-9251-A081-BFEF-9A8F8DB3DD65}"/>
              </a:ext>
            </a:extLst>
          </p:cNvPr>
          <p:cNvSpPr txBox="1"/>
          <p:nvPr/>
        </p:nvSpPr>
        <p:spPr>
          <a:xfrm>
            <a:off x="1993507" y="1049136"/>
            <a:ext cx="20275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a:solidFill>
                  <a:srgbClr val="92D050"/>
                </a:solidFill>
              </a:rPr>
              <a:t>Prawidłowy zapis</a:t>
            </a:r>
          </a:p>
        </p:txBody>
      </p:sp>
      <p:sp>
        <p:nvSpPr>
          <p:cNvPr id="7" name="pole tekstowe 6">
            <a:extLst>
              <a:ext uri="{FF2B5EF4-FFF2-40B4-BE49-F238E27FC236}">
                <a16:creationId xmlns:a16="http://schemas.microsoft.com/office/drawing/2014/main" id="{F2AE2DD6-E743-5800-4716-A11AEBA6BE09}"/>
              </a:ext>
            </a:extLst>
          </p:cNvPr>
          <p:cNvSpPr txBox="1"/>
          <p:nvPr/>
        </p:nvSpPr>
        <p:spPr>
          <a:xfrm>
            <a:off x="8363968" y="1046210"/>
            <a:ext cx="1500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a:solidFill>
                  <a:srgbClr val="FF0000"/>
                </a:solidFill>
              </a:rPr>
              <a:t>Błędny zapis </a:t>
            </a:r>
          </a:p>
        </p:txBody>
      </p:sp>
      <p:sp>
        <p:nvSpPr>
          <p:cNvPr id="8" name="Prostokąt 7">
            <a:extLst>
              <a:ext uri="{FF2B5EF4-FFF2-40B4-BE49-F238E27FC236}">
                <a16:creationId xmlns:a16="http://schemas.microsoft.com/office/drawing/2014/main" id="{02750148-A82C-C495-9B50-BF229D4BC8B2}"/>
              </a:ext>
            </a:extLst>
          </p:cNvPr>
          <p:cNvSpPr/>
          <p:nvPr/>
        </p:nvSpPr>
        <p:spPr>
          <a:xfrm>
            <a:off x="10306098" y="3248694"/>
            <a:ext cx="1010735" cy="399853"/>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5B3FD4F5-D8B0-BEE8-4574-326651E3899E}"/>
              </a:ext>
            </a:extLst>
          </p:cNvPr>
          <p:cNvSpPr/>
          <p:nvPr/>
        </p:nvSpPr>
        <p:spPr>
          <a:xfrm>
            <a:off x="4324397" y="2879002"/>
            <a:ext cx="473939" cy="369692"/>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rgbClr val="92D050"/>
              </a:solidFill>
            </a:endParaRPr>
          </a:p>
        </p:txBody>
      </p:sp>
      <p:cxnSp>
        <p:nvCxnSpPr>
          <p:cNvPr id="15" name="Łącznik prosty ze strzałką 14">
            <a:extLst>
              <a:ext uri="{FF2B5EF4-FFF2-40B4-BE49-F238E27FC236}">
                <a16:creationId xmlns:a16="http://schemas.microsoft.com/office/drawing/2014/main" id="{73116D21-098B-5528-F2A0-7260270DC578}"/>
              </a:ext>
            </a:extLst>
          </p:cNvPr>
          <p:cNvCxnSpPr>
            <a:cxnSpLocks/>
          </p:cNvCxnSpPr>
          <p:nvPr/>
        </p:nvCxnSpPr>
        <p:spPr>
          <a:xfrm>
            <a:off x="9343176" y="1501198"/>
            <a:ext cx="824716" cy="1927799"/>
          </a:xfrm>
          <a:prstGeom prst="straightConnector1">
            <a:avLst/>
          </a:prstGeom>
          <a:ln w="38100">
            <a:solidFill>
              <a:srgbClr val="FF0066"/>
            </a:solidFill>
            <a:tailEnd type="triangle"/>
          </a:ln>
        </p:spPr>
        <p:style>
          <a:lnRef idx="2">
            <a:schemeClr val="accent1"/>
          </a:lnRef>
          <a:fillRef idx="0">
            <a:schemeClr val="accent1"/>
          </a:fillRef>
          <a:effectRef idx="1">
            <a:schemeClr val="accent1"/>
          </a:effectRef>
          <a:fontRef idx="minor">
            <a:schemeClr val="tx1"/>
          </a:fontRef>
        </p:style>
      </p:cxnSp>
      <p:cxnSp>
        <p:nvCxnSpPr>
          <p:cNvPr id="18" name="Łącznik prosty ze strzałką 17">
            <a:extLst>
              <a:ext uri="{FF2B5EF4-FFF2-40B4-BE49-F238E27FC236}">
                <a16:creationId xmlns:a16="http://schemas.microsoft.com/office/drawing/2014/main" id="{38865307-A001-8AA5-96B3-8FF82739E758}"/>
              </a:ext>
            </a:extLst>
          </p:cNvPr>
          <p:cNvCxnSpPr>
            <a:cxnSpLocks/>
          </p:cNvCxnSpPr>
          <p:nvPr/>
        </p:nvCxnSpPr>
        <p:spPr>
          <a:xfrm>
            <a:off x="3671085" y="1392182"/>
            <a:ext cx="783867" cy="1332911"/>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52181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995963-DB42-7E76-44AA-800852CE442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746C0A-4B83-1913-BA91-243CFB14A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6135E0-5CDE-EA66-9CAF-258600123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5EE6698-B239-E9CB-A026-A72FB10B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1035447E-71B6-4A47-B575-1CE6B354AA3B}"/>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6A830383-8CA8-8C12-1064-6CCCE2641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20" name="Obraz 19" descr="Obraz zawierający tekst, zrzut ekranu, numer, linia&#10;&#10;Opis wygenerowany automatycznie">
            <a:extLst>
              <a:ext uri="{FF2B5EF4-FFF2-40B4-BE49-F238E27FC236}">
                <a16:creationId xmlns:a16="http://schemas.microsoft.com/office/drawing/2014/main" id="{69D2E8BD-7F6D-88DD-DB77-391FC9D60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01198"/>
            <a:ext cx="5804106" cy="3577531"/>
          </a:xfrm>
          <a:prstGeom prst="rect">
            <a:avLst/>
          </a:prstGeom>
          <a:ln w="28575">
            <a:solidFill>
              <a:srgbClr val="FF0000"/>
            </a:solidFill>
          </a:ln>
          <a:effectLst>
            <a:outerShdw blurRad="292100" dist="139700" dir="2700000" algn="tl" rotWithShape="0">
              <a:srgbClr val="333333">
                <a:alpha val="65000"/>
              </a:srgbClr>
            </a:outerShdw>
          </a:effectLst>
        </p:spPr>
      </p:pic>
      <p:pic>
        <p:nvPicPr>
          <p:cNvPr id="22" name="Obraz 21" descr="Obraz zawierający tekst, zrzut ekranu, numer, Równolegle&#10;&#10;Opis wygenerowany automatycznie">
            <a:extLst>
              <a:ext uri="{FF2B5EF4-FFF2-40B4-BE49-F238E27FC236}">
                <a16:creationId xmlns:a16="http://schemas.microsoft.com/office/drawing/2014/main" id="{2AC4CBA7-2CCE-7357-ED85-772101584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157" y="1605488"/>
            <a:ext cx="5823686" cy="3368949"/>
          </a:xfrm>
          <a:prstGeom prst="rect">
            <a:avLst/>
          </a:prstGeom>
          <a:ln w="28575">
            <a:solidFill>
              <a:srgbClr val="92D050"/>
            </a:solidFill>
          </a:ln>
          <a:effectLst>
            <a:outerShdw blurRad="292100" dist="139700" dir="2700000" algn="tl" rotWithShape="0">
              <a:srgbClr val="333333">
                <a:alpha val="65000"/>
              </a:srgbClr>
            </a:outerShdw>
          </a:effectLst>
        </p:spPr>
      </p:pic>
      <p:sp>
        <p:nvSpPr>
          <p:cNvPr id="8" name="Prostokąt 7">
            <a:extLst>
              <a:ext uri="{FF2B5EF4-FFF2-40B4-BE49-F238E27FC236}">
                <a16:creationId xmlns:a16="http://schemas.microsoft.com/office/drawing/2014/main" id="{661E3D59-C117-427A-6FB3-BD91514B4BAA}"/>
              </a:ext>
            </a:extLst>
          </p:cNvPr>
          <p:cNvSpPr/>
          <p:nvPr/>
        </p:nvSpPr>
        <p:spPr>
          <a:xfrm>
            <a:off x="9114401" y="2641977"/>
            <a:ext cx="2672215" cy="399853"/>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198142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76" name="Rectangle 2767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2" descr="Słońce świecące nad polem płatu">
            <a:extLst>
              <a:ext uri="{FF2B5EF4-FFF2-40B4-BE49-F238E27FC236}">
                <a16:creationId xmlns:a16="http://schemas.microsoft.com/office/drawing/2014/main" id="{A8343C4C-2936-FD36-6260-C95588DD876F}"/>
              </a:ext>
            </a:extLst>
          </p:cNvPr>
          <p:cNvPicPr>
            <a:picLocks noChangeAspect="1"/>
          </p:cNvPicPr>
          <p:nvPr/>
        </p:nvPicPr>
        <p:blipFill>
          <a:blip r:embed="rId2" cstate="print">
            <a:extLst>
              <a:ext uri="{28A0092B-C50C-407E-A947-70E740481C1C}">
                <a14:useLocalDpi xmlns:a14="http://schemas.microsoft.com/office/drawing/2010/main" val="0"/>
              </a:ext>
            </a:extLst>
          </a:blip>
          <a:srcRect l="7735" r="7734" b="-1"/>
          <a:stretch/>
        </p:blipFill>
        <p:spPr>
          <a:xfrm>
            <a:off x="20" y="431"/>
            <a:ext cx="8115280" cy="6408311"/>
          </a:xfrm>
          <a:prstGeom prst="rect">
            <a:avLst/>
          </a:prstGeom>
        </p:spPr>
      </p:pic>
      <p:sp>
        <p:nvSpPr>
          <p:cNvPr id="5123" name="Symbol zastępczy zawartości 2"/>
          <p:cNvSpPr>
            <a:spLocks noGrp="1"/>
          </p:cNvSpPr>
          <p:nvPr>
            <p:ph idx="1"/>
          </p:nvPr>
        </p:nvSpPr>
        <p:spPr>
          <a:xfrm>
            <a:off x="8219441" y="1102329"/>
            <a:ext cx="3860450" cy="5417338"/>
          </a:xfrm>
        </p:spPr>
        <p:txBody>
          <a:bodyPr vert="horz" lIns="91440" tIns="45720" rIns="91440" bIns="45720" rtlCol="0">
            <a:normAutofit/>
          </a:bodyPr>
          <a:lstStyle/>
          <a:p>
            <a:pPr marL="0" indent="0" algn="ctr">
              <a:buNone/>
              <a:defRPr/>
            </a:pPr>
            <a:r>
              <a:rPr lang="pl-PL" altLang="pl-PL" b="1"/>
              <a:t>Uprawy rolnicze</a:t>
            </a:r>
            <a:endParaRPr lang="pl-PL" altLang="pl-PL" sz="1800" b="1"/>
          </a:p>
          <a:p>
            <a:pPr>
              <a:buFont typeface="Wingdings" panose="05000000000000000000" pitchFamily="2" charset="2"/>
              <a:buChar char="Ø"/>
              <a:defRPr/>
            </a:pPr>
            <a:r>
              <a:rPr lang="pl-PL" altLang="pl-PL" sz="2000"/>
              <a:t>Lista obligatoryjnych czynności i zabiegów w systemie integrowanej produkcji dla poszczególnych gatunków – wymagania obligatoryjne - </a:t>
            </a:r>
            <a:r>
              <a:rPr lang="pl-PL" altLang="pl-PL" sz="2000" b="1"/>
              <a:t>zgodność 100%</a:t>
            </a:r>
          </a:p>
          <a:p>
            <a:pPr>
              <a:buFont typeface="Wingdings" panose="05000000000000000000" pitchFamily="2" charset="2"/>
              <a:buChar char="Ø"/>
              <a:defRPr/>
            </a:pPr>
            <a:r>
              <a:rPr lang="pl-PL" altLang="pl-PL" sz="2000"/>
              <a:t>Lista kontrolna dla upraw rolniczych – wymagania obligatoryjne -  </a:t>
            </a:r>
            <a:r>
              <a:rPr lang="pl-PL" altLang="pl-PL" sz="2000" b="1"/>
              <a:t>zgodność 100%</a:t>
            </a:r>
          </a:p>
          <a:p>
            <a:pPr>
              <a:buFont typeface="Wingdings" panose="05000000000000000000" pitchFamily="2" charset="2"/>
              <a:buChar char="Ø"/>
              <a:defRPr/>
            </a:pPr>
            <a:r>
              <a:rPr lang="pl-PL" altLang="pl-PL" sz="2000"/>
              <a:t>Wymagania dodatkowe dla polowych upraw rolniczych – </a:t>
            </a:r>
            <a:r>
              <a:rPr lang="pl-PL" altLang="pl-PL" sz="2000" b="1"/>
              <a:t>zgodność min 50%</a:t>
            </a:r>
          </a:p>
          <a:p>
            <a:pPr>
              <a:buFont typeface="Wingdings" panose="05000000000000000000" pitchFamily="2" charset="2"/>
              <a:buChar char="Ø"/>
              <a:defRPr/>
            </a:pPr>
            <a:r>
              <a:rPr lang="pl-PL" altLang="pl-PL" sz="2000"/>
              <a:t>Zalecenia</a:t>
            </a:r>
            <a:r>
              <a:rPr lang="pl-PL" altLang="pl-PL" sz="2000" b="1"/>
              <a:t> – realizacja minimum 20%</a:t>
            </a:r>
            <a:endParaRPr lang="pl-PL" altLang="pl-PL" sz="2000"/>
          </a:p>
          <a:p>
            <a:pPr>
              <a:defRPr/>
            </a:pPr>
            <a:endParaRPr lang="pl-PL" altLang="pl-PL" sz="1300"/>
          </a:p>
          <a:p>
            <a:pPr>
              <a:defRPr/>
            </a:pPr>
            <a:endParaRPr lang="pl-PL" altLang="pl-PL" sz="1300"/>
          </a:p>
          <a:p>
            <a:pPr marL="0" indent="0">
              <a:buFont typeface="Arial" charset="0"/>
              <a:buNone/>
              <a:defRPr/>
            </a:pPr>
            <a:endParaRPr lang="pl-PL" altLang="pl-PL" sz="1300"/>
          </a:p>
        </p:txBody>
      </p:sp>
      <p:sp>
        <p:nvSpPr>
          <p:cNvPr id="27678" name="Rectangle 2767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80" name="Rectangle 2767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Strona główna - Jednostka certyfikująca eCO2 sp. z o.o.">
            <a:extLst>
              <a:ext uri="{FF2B5EF4-FFF2-40B4-BE49-F238E27FC236}">
                <a16:creationId xmlns:a16="http://schemas.microsoft.com/office/drawing/2014/main" id="{2F953F12-2053-F776-9D23-92175AF923B0}"/>
              </a:ext>
            </a:extLst>
          </p:cNvPr>
          <p:cNvPicPr>
            <a:picLocks noChangeAspect="1"/>
          </p:cNvPicPr>
          <p:nvPr/>
        </p:nvPicPr>
        <p:blipFill>
          <a:blip r:embed="rId3"/>
          <a:stretch>
            <a:fillRect/>
          </a:stretch>
        </p:blipFill>
        <p:spPr>
          <a:xfrm>
            <a:off x="9571296" y="6296598"/>
            <a:ext cx="1299419" cy="673545"/>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AD6C62A4-968A-5A5F-B099-3CAE1B2135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0192" y="32741"/>
            <a:ext cx="1081628" cy="1081628"/>
          </a:xfrm>
          <a:prstGeom prst="rect">
            <a:avLst/>
          </a:prstGeom>
        </p:spPr>
      </p:pic>
    </p:spTree>
    <p:extLst>
      <p:ext uri="{BB962C8B-B14F-4D97-AF65-F5344CB8AC3E}">
        <p14:creationId xmlns:p14="http://schemas.microsoft.com/office/powerpoint/2010/main" val="308807837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D7E31F-645F-6797-164B-8E2DB31BF97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C272A72-CD63-0F20-34A3-E29B5030F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908AD1D-FDBE-8628-D431-ABF7F9A59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B2D5F0B-7782-E8FD-5057-AA3F4F23A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380C812-4FDB-343D-1F02-E446E75CD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FFF866-3EF8-0445-5072-9073C236C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E4A0881-5207-A33D-C64B-C589CFD50B72}"/>
              </a:ext>
            </a:extLst>
          </p:cNvPr>
          <p:cNvSpPr>
            <a:spLocks noGrp="1"/>
          </p:cNvSpPr>
          <p:nvPr>
            <p:ph type="title"/>
          </p:nvPr>
        </p:nvSpPr>
        <p:spPr>
          <a:xfrm>
            <a:off x="1301049" y="302515"/>
            <a:ext cx="6952970" cy="1033669"/>
          </a:xfrm>
        </p:spPr>
        <p:txBody>
          <a:bodyPr>
            <a:normAutofit fontScale="90000"/>
          </a:bodyPr>
          <a:lstStyle/>
          <a:p>
            <a:r>
              <a:rPr lang="pl-PL" sz="3600" b="1">
                <a:solidFill>
                  <a:srgbClr val="FFFFFF"/>
                </a:solidFill>
                <a:latin typeface="Calibri"/>
                <a:ea typeface="Calibri"/>
                <a:cs typeface="Times New Roman"/>
              </a:rPr>
              <a:t>XI. Analizy gleby i roślin oraz nawożenie</a:t>
            </a:r>
          </a:p>
        </p:txBody>
      </p:sp>
      <p:pic>
        <p:nvPicPr>
          <p:cNvPr id="6" name="Obraz 5" descr="Obraz zawierający clipart, Grafika, rysowanie, kreatywność&#10;&#10;Opis wygenerowany automatycznie">
            <a:extLst>
              <a:ext uri="{FF2B5EF4-FFF2-40B4-BE49-F238E27FC236}">
                <a16:creationId xmlns:a16="http://schemas.microsoft.com/office/drawing/2014/main" id="{AAA4700E-4FC8-2061-DB95-8199E2E122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C404A5B2-445A-9E92-DA81-8EAE9AF74DCC}"/>
              </a:ext>
            </a:extLst>
          </p:cNvPr>
          <p:cNvPicPr>
            <a:picLocks noChangeAspect="1"/>
          </p:cNvPicPr>
          <p:nvPr/>
        </p:nvPicPr>
        <p:blipFill>
          <a:blip r:embed="rId3"/>
          <a:stretch>
            <a:fillRect/>
          </a:stretch>
        </p:blipFill>
        <p:spPr>
          <a:xfrm>
            <a:off x="9110295" y="335373"/>
            <a:ext cx="2086705" cy="1081628"/>
          </a:xfrm>
          <a:prstGeom prst="rect">
            <a:avLst/>
          </a:prstGeom>
        </p:spPr>
      </p:pic>
      <p:graphicFrame>
        <p:nvGraphicFramePr>
          <p:cNvPr id="8" name="Symbol zastępczy zawartości 7">
            <a:extLst>
              <a:ext uri="{FF2B5EF4-FFF2-40B4-BE49-F238E27FC236}">
                <a16:creationId xmlns:a16="http://schemas.microsoft.com/office/drawing/2014/main" id="{7A607FA1-6033-90EF-B39E-D2D79E0FA5BD}"/>
              </a:ext>
            </a:extLst>
          </p:cNvPr>
          <p:cNvGraphicFramePr>
            <a:graphicFrameLocks noGrp="1"/>
          </p:cNvGraphicFramePr>
          <p:nvPr>
            <p:ph idx="1"/>
            <p:extLst>
              <p:ext uri="{D42A27DB-BD31-4B8C-83A1-F6EECF244321}">
                <p14:modId xmlns:p14="http://schemas.microsoft.com/office/powerpoint/2010/main" val="114394964"/>
              </p:ext>
            </p:extLst>
          </p:nvPr>
        </p:nvGraphicFramePr>
        <p:xfrm>
          <a:off x="594325" y="2775318"/>
          <a:ext cx="10515600" cy="25925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ole tekstowe 2">
            <a:extLst>
              <a:ext uri="{FF2B5EF4-FFF2-40B4-BE49-F238E27FC236}">
                <a16:creationId xmlns:a16="http://schemas.microsoft.com/office/drawing/2014/main" id="{48CDF571-DFA1-4886-72BC-25DE201B03EC}"/>
              </a:ext>
            </a:extLst>
          </p:cNvPr>
          <p:cNvSpPr txBox="1"/>
          <p:nvPr/>
        </p:nvSpPr>
        <p:spPr>
          <a:xfrm>
            <a:off x="683391" y="1851988"/>
            <a:ext cx="10825213" cy="923330"/>
          </a:xfrm>
          <a:prstGeom prst="rect">
            <a:avLst/>
          </a:prstGeom>
          <a:noFill/>
        </p:spPr>
        <p:txBody>
          <a:bodyPr wrap="square" rtlCol="0">
            <a:spAutoFit/>
          </a:bodyPr>
          <a:lstStyle/>
          <a:p>
            <a:pPr marL="285750" indent="-285750">
              <a:buFont typeface="Wingdings" panose="05000000000000000000" pitchFamily="2" charset="2"/>
              <a:buChar char="v"/>
            </a:pPr>
            <a:r>
              <a:rPr lang="pl-PL" sz="1800" b="1"/>
              <a:t>LISTA OBLIGATORYJNYCH CZYNNOŚCI I ZABIEGÓW W INTEGROWANEJ PRODUKCJI (IP) KUKURYDZY </a:t>
            </a:r>
            <a:br>
              <a:rPr lang="pl-PL" sz="1800" b="1"/>
            </a:br>
            <a:r>
              <a:rPr lang="pl-PL" sz="1800" b="1"/>
              <a:t>– ZGODNOŚĆ 100%:</a:t>
            </a:r>
            <a:r>
              <a:rPr lang="pl-PL" sz="1600" b="1"/>
              <a:t>​ </a:t>
            </a:r>
          </a:p>
          <a:p>
            <a:pPr marL="285750" indent="-285750">
              <a:buFont typeface="Wingdings" panose="05000000000000000000" pitchFamily="2" charset="2"/>
              <a:buChar char="v"/>
            </a:pPr>
            <a:endParaRPr lang="pl-PL"/>
          </a:p>
        </p:txBody>
      </p:sp>
    </p:spTree>
    <p:extLst>
      <p:ext uri="{BB962C8B-B14F-4D97-AF65-F5344CB8AC3E}">
        <p14:creationId xmlns:p14="http://schemas.microsoft.com/office/powerpoint/2010/main" val="30480910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468E8F-678E-196A-B72D-879F0798D3D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75F55F-C3AA-0A2B-157A-19F86141A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4EDF095-21B1-AC35-B1D2-715B49DE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5CDAB1C-588D-BBFA-A3F6-6B6260870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4A4E1543-F032-12A6-1888-F6E04A73C49D}"/>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3465CBC6-B57C-F366-1376-54A7DA868D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84D962E2-4D3F-83FF-74F4-5C83B56CD9FD}"/>
              </a:ext>
            </a:extLst>
          </p:cNvPr>
          <p:cNvPicPr>
            <a:picLocks noChangeAspect="1"/>
          </p:cNvPicPr>
          <p:nvPr/>
        </p:nvPicPr>
        <p:blipFill>
          <a:blip r:embed="rId4"/>
          <a:srcRect l="28906" t="26910" r="13379" b="11632"/>
          <a:stretch/>
        </p:blipFill>
        <p:spPr>
          <a:xfrm>
            <a:off x="4417010" y="1415122"/>
            <a:ext cx="7396577" cy="4430437"/>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069B32BD-8A60-3337-17A5-495F010E0EEF}"/>
              </a:ext>
            </a:extLst>
          </p:cNvPr>
          <p:cNvSpPr txBox="1"/>
          <p:nvPr/>
        </p:nvSpPr>
        <p:spPr>
          <a:xfrm>
            <a:off x="106880" y="1932555"/>
            <a:ext cx="393171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a:ea typeface="+mn-lt"/>
                <a:cs typeface="+mn-lt"/>
              </a:rPr>
              <a:t>Producent prowadzący uprawy </a:t>
            </a:r>
            <a:br>
              <a:rPr lang="pl-PL">
                <a:ea typeface="+mn-lt"/>
                <a:cs typeface="+mn-lt"/>
              </a:rPr>
            </a:br>
            <a:r>
              <a:rPr lang="pl-PL">
                <a:ea typeface="+mn-lt"/>
                <a:cs typeface="+mn-lt"/>
              </a:rPr>
              <a:t>w systemie IP musi wykonywać takie analizy i w związku z tym zobowiązany jest uzupełniać tabelę 1. „Analiza gleby i roślin” </a:t>
            </a:r>
            <a:r>
              <a:rPr lang="pl-PL">
                <a:solidFill>
                  <a:srgbClr val="63A537"/>
                </a:solidFill>
                <a:ea typeface="+mn-lt"/>
                <a:cs typeface="+mn-lt"/>
              </a:rPr>
              <a:t>wpisując datę analizy </a:t>
            </a:r>
            <a:br>
              <a:rPr lang="pl-PL">
                <a:solidFill>
                  <a:srgbClr val="63A537"/>
                </a:solidFill>
                <a:ea typeface="+mn-lt"/>
                <a:cs typeface="+mn-lt"/>
              </a:rPr>
            </a:br>
            <a:r>
              <a:rPr lang="pl-PL">
                <a:solidFill>
                  <a:srgbClr val="63A537"/>
                </a:solidFill>
                <a:ea typeface="+mn-lt"/>
                <a:cs typeface="+mn-lt"/>
              </a:rPr>
              <a:t>i kod pola.</a:t>
            </a:r>
          </a:p>
          <a:p>
            <a:pPr algn="just"/>
            <a:endParaRPr lang="pl-PL">
              <a:solidFill>
                <a:srgbClr val="638327"/>
              </a:solidFill>
            </a:endParaRPr>
          </a:p>
        </p:txBody>
      </p:sp>
      <p:sp>
        <p:nvSpPr>
          <p:cNvPr id="6" name="pole tekstowe 5">
            <a:extLst>
              <a:ext uri="{FF2B5EF4-FFF2-40B4-BE49-F238E27FC236}">
                <a16:creationId xmlns:a16="http://schemas.microsoft.com/office/drawing/2014/main" id="{71B35D78-8309-50C5-568D-005A6FAD0E10}"/>
              </a:ext>
            </a:extLst>
          </p:cNvPr>
          <p:cNvSpPr txBox="1"/>
          <p:nvPr/>
        </p:nvSpPr>
        <p:spPr>
          <a:xfrm>
            <a:off x="106880" y="201544"/>
            <a:ext cx="11676944" cy="1175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b="1" u="sng">
                <a:ea typeface="+mn-lt"/>
                <a:cs typeface="+mn-lt"/>
              </a:rPr>
              <a:t>XI. Analizy gleby i roślin oraz nawożenie:</a:t>
            </a:r>
          </a:p>
          <a:p>
            <a:r>
              <a:rPr lang="pl-PL" b="1">
                <a:ea typeface="+mn-lt"/>
                <a:cs typeface="+mn-lt"/>
              </a:rPr>
              <a:t>1. ANALIZA GLEBY I ROŚLIN </a:t>
            </a:r>
            <a:endParaRPr lang="pl-PL">
              <a:ea typeface="+mn-lt"/>
              <a:cs typeface="+mn-lt"/>
            </a:endParaRPr>
          </a:p>
          <a:p>
            <a:pPr>
              <a:lnSpc>
                <a:spcPct val="150000"/>
              </a:lnSpc>
            </a:pPr>
            <a:r>
              <a:rPr lang="pl-PL">
                <a:ea typeface="+mn-lt"/>
                <a:cs typeface="+mn-lt"/>
              </a:rPr>
              <a:t>Analiza gleby jest podstawową czynnością mającą wpływ na ustalenie potrzeb nawozowych roślin.</a:t>
            </a:r>
            <a:endParaRPr lang="pl-PL"/>
          </a:p>
        </p:txBody>
      </p:sp>
      <p:cxnSp>
        <p:nvCxnSpPr>
          <p:cNvPr id="7" name="Łącznik prosty ze strzałką 6">
            <a:extLst>
              <a:ext uri="{FF2B5EF4-FFF2-40B4-BE49-F238E27FC236}">
                <a16:creationId xmlns:a16="http://schemas.microsoft.com/office/drawing/2014/main" id="{3B250DA4-1B32-78D7-896A-84F8DDC3EB0B}"/>
              </a:ext>
            </a:extLst>
          </p:cNvPr>
          <p:cNvCxnSpPr>
            <a:cxnSpLocks/>
          </p:cNvCxnSpPr>
          <p:nvPr/>
        </p:nvCxnSpPr>
        <p:spPr>
          <a:xfrm flipV="1">
            <a:off x="3950208" y="2525917"/>
            <a:ext cx="2441539" cy="720203"/>
          </a:xfrm>
          <a:prstGeom prst="straightConnector1">
            <a:avLst/>
          </a:prstGeom>
          <a:ln w="28575">
            <a:solidFill>
              <a:srgbClr val="92D050"/>
            </a:solidFill>
            <a:tailEnd type="triangle"/>
          </a:ln>
        </p:spPr>
        <p:style>
          <a:lnRef idx="2">
            <a:schemeClr val="accent2"/>
          </a:lnRef>
          <a:fillRef idx="0">
            <a:schemeClr val="accent2"/>
          </a:fillRef>
          <a:effectRef idx="1">
            <a:schemeClr val="accent2"/>
          </a:effectRef>
          <a:fontRef idx="minor">
            <a:schemeClr val="tx1"/>
          </a:fontRef>
        </p:style>
      </p:cxnSp>
      <p:cxnSp>
        <p:nvCxnSpPr>
          <p:cNvPr id="13" name="Łącznik prosty ze strzałką 12">
            <a:extLst>
              <a:ext uri="{FF2B5EF4-FFF2-40B4-BE49-F238E27FC236}">
                <a16:creationId xmlns:a16="http://schemas.microsoft.com/office/drawing/2014/main" id="{0F709DC8-2A71-079E-88F9-C7E6F16CBD59}"/>
              </a:ext>
            </a:extLst>
          </p:cNvPr>
          <p:cNvCxnSpPr>
            <a:cxnSpLocks/>
          </p:cNvCxnSpPr>
          <p:nvPr/>
        </p:nvCxnSpPr>
        <p:spPr>
          <a:xfrm flipV="1">
            <a:off x="4145477" y="2965365"/>
            <a:ext cx="2056147" cy="1784270"/>
          </a:xfrm>
          <a:prstGeom prst="straightConnector1">
            <a:avLst/>
          </a:prstGeom>
          <a:ln w="28575">
            <a:solidFill>
              <a:srgbClr val="92D050"/>
            </a:solidFill>
            <a:tailEnd type="triangle"/>
          </a:ln>
        </p:spPr>
        <p:style>
          <a:lnRef idx="2">
            <a:schemeClr val="accent2"/>
          </a:lnRef>
          <a:fillRef idx="0">
            <a:schemeClr val="accent2"/>
          </a:fillRef>
          <a:effectRef idx="1">
            <a:schemeClr val="accent2"/>
          </a:effectRef>
          <a:fontRef idx="minor">
            <a:schemeClr val="tx1"/>
          </a:fontRef>
        </p:style>
      </p:cxnSp>
      <p:sp>
        <p:nvSpPr>
          <p:cNvPr id="11" name="pole tekstowe 10">
            <a:extLst>
              <a:ext uri="{FF2B5EF4-FFF2-40B4-BE49-F238E27FC236}">
                <a16:creationId xmlns:a16="http://schemas.microsoft.com/office/drawing/2014/main" id="{5F1C78DD-EE6B-56E6-6954-B903465BA476}"/>
              </a:ext>
            </a:extLst>
          </p:cNvPr>
          <p:cNvSpPr txBox="1"/>
          <p:nvPr/>
        </p:nvSpPr>
        <p:spPr>
          <a:xfrm>
            <a:off x="272956" y="4324795"/>
            <a:ext cx="4038597" cy="2308324"/>
          </a:xfrm>
          <a:prstGeom prst="rect">
            <a:avLst/>
          </a:prstGeom>
          <a:noFill/>
        </p:spPr>
        <p:txBody>
          <a:bodyPr wrap="square" rtlCol="0">
            <a:spAutoFit/>
          </a:bodyPr>
          <a:lstStyle/>
          <a:p>
            <a:pPr algn="just"/>
            <a:r>
              <a:rPr lang="pl-PL">
                <a:ea typeface="+mn-lt"/>
                <a:cs typeface="+mn-lt"/>
              </a:rPr>
              <a:t>W przypadku podejrzenia, że występuje deficyt składników odżywczych, przed zastosowaniem nawożenia </a:t>
            </a:r>
            <a:r>
              <a:rPr lang="pl-PL" err="1">
                <a:ea typeface="+mn-lt"/>
                <a:cs typeface="+mn-lt"/>
              </a:rPr>
              <a:t>dolistnego</a:t>
            </a:r>
            <a:r>
              <a:rPr lang="pl-PL">
                <a:ea typeface="+mn-lt"/>
                <a:cs typeface="+mn-lt"/>
              </a:rPr>
              <a:t> powinna być przeprowadzona </a:t>
            </a:r>
            <a:r>
              <a:rPr lang="pl-PL">
                <a:solidFill>
                  <a:srgbClr val="63A537"/>
                </a:solidFill>
                <a:ea typeface="+mn-lt"/>
                <a:cs typeface="+mn-lt"/>
              </a:rPr>
              <a:t>analiza</a:t>
            </a:r>
            <a:r>
              <a:rPr lang="pl-PL">
                <a:solidFill>
                  <a:srgbClr val="00B050"/>
                </a:solidFill>
                <a:ea typeface="+mn-lt"/>
                <a:cs typeface="+mn-lt"/>
              </a:rPr>
              <a:t> </a:t>
            </a:r>
            <a:r>
              <a:rPr lang="pl-PL">
                <a:solidFill>
                  <a:srgbClr val="63A537"/>
                </a:solidFill>
                <a:ea typeface="+mn-lt"/>
                <a:cs typeface="+mn-lt"/>
              </a:rPr>
              <a:t>chemiczna roślin. </a:t>
            </a:r>
            <a:r>
              <a:rPr lang="pl-PL">
                <a:ea typeface="+mn-lt"/>
                <a:cs typeface="+mn-lt"/>
              </a:rPr>
              <a:t>Fakt jej wykonania również analogicznie odnotowujemy </a:t>
            </a:r>
            <a:br>
              <a:rPr lang="pl-PL">
                <a:ea typeface="+mn-lt"/>
                <a:cs typeface="+mn-lt"/>
              </a:rPr>
            </a:br>
            <a:r>
              <a:rPr lang="pl-PL">
                <a:ea typeface="+mn-lt"/>
                <a:cs typeface="+mn-lt"/>
              </a:rPr>
              <a:t>w Notatniku IP.</a:t>
            </a:r>
            <a:endParaRPr lang="pl-PL"/>
          </a:p>
          <a:p>
            <a:endParaRPr lang="pl-PL"/>
          </a:p>
        </p:txBody>
      </p:sp>
    </p:spTree>
    <p:extLst>
      <p:ext uri="{BB962C8B-B14F-4D97-AF65-F5344CB8AC3E}">
        <p14:creationId xmlns:p14="http://schemas.microsoft.com/office/powerpoint/2010/main" val="419463644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E79C10-CDC5-9C86-596E-4836D34F741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712F4CF-D5B7-E0D5-04F5-A2A687307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7B645A-E22C-541A-31F4-FAEC63598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E1E313-AE2E-579C-FBE8-C9CA29717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32C3BEE7-AEFE-757F-7AFF-ED2C47ED31C1}"/>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F735ED64-7C3E-FEB4-3456-416B2034C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diagram&#10;&#10;Opis wygenerowany automatycznie">
            <a:extLst>
              <a:ext uri="{FF2B5EF4-FFF2-40B4-BE49-F238E27FC236}">
                <a16:creationId xmlns:a16="http://schemas.microsoft.com/office/drawing/2014/main" id="{BD56C07E-C484-17EA-2574-3219A26B41DB}"/>
              </a:ext>
            </a:extLst>
          </p:cNvPr>
          <p:cNvPicPr>
            <a:picLocks noChangeAspect="1"/>
          </p:cNvPicPr>
          <p:nvPr/>
        </p:nvPicPr>
        <p:blipFill>
          <a:blip r:embed="rId4"/>
          <a:srcRect l="47396" t="25082" r="30208" b="11195"/>
          <a:stretch/>
        </p:blipFill>
        <p:spPr>
          <a:xfrm rot="5400000">
            <a:off x="1223752" y="-168145"/>
            <a:ext cx="3454408" cy="5563917"/>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Obraz 3" descr="Obraz zawierający tekst, zrzut ekranu, oprogramowanie, diagram&#10;&#10;Opis wygenerowany automatycznie">
            <a:extLst>
              <a:ext uri="{FF2B5EF4-FFF2-40B4-BE49-F238E27FC236}">
                <a16:creationId xmlns:a16="http://schemas.microsoft.com/office/drawing/2014/main" id="{0BC1F855-006E-FB52-7EAA-FE20A6CBBC2E}"/>
              </a:ext>
            </a:extLst>
          </p:cNvPr>
          <p:cNvPicPr>
            <a:picLocks noChangeAspect="1"/>
          </p:cNvPicPr>
          <p:nvPr/>
        </p:nvPicPr>
        <p:blipFill>
          <a:blip r:embed="rId5"/>
          <a:srcRect l="44948" t="23497" r="29016" b="55504"/>
          <a:stretch/>
        </p:blipFill>
        <p:spPr>
          <a:xfrm>
            <a:off x="5622203" y="1974547"/>
            <a:ext cx="6400800" cy="2908906"/>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pole tekstowe 5">
            <a:extLst>
              <a:ext uri="{FF2B5EF4-FFF2-40B4-BE49-F238E27FC236}">
                <a16:creationId xmlns:a16="http://schemas.microsoft.com/office/drawing/2014/main" id="{060F5847-2BCF-E9EB-CC3E-7CDCB381FACC}"/>
              </a:ext>
            </a:extLst>
          </p:cNvPr>
          <p:cNvSpPr txBox="1"/>
          <p:nvPr/>
        </p:nvSpPr>
        <p:spPr>
          <a:xfrm>
            <a:off x="896907" y="4514121"/>
            <a:ext cx="31416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a:solidFill>
                  <a:srgbClr val="638327"/>
                </a:solidFill>
              </a:rPr>
              <a:t>Istotne dla pobierania azotu</a:t>
            </a:r>
          </a:p>
        </p:txBody>
      </p:sp>
      <p:sp>
        <p:nvSpPr>
          <p:cNvPr id="7" name="pole tekstowe 6">
            <a:extLst>
              <a:ext uri="{FF2B5EF4-FFF2-40B4-BE49-F238E27FC236}">
                <a16:creationId xmlns:a16="http://schemas.microsoft.com/office/drawing/2014/main" id="{4A74AC08-3058-E1AA-75AB-38C4490C64FA}"/>
              </a:ext>
            </a:extLst>
          </p:cNvPr>
          <p:cNvSpPr txBox="1"/>
          <p:nvPr/>
        </p:nvSpPr>
        <p:spPr>
          <a:xfrm>
            <a:off x="5547332" y="5099691"/>
            <a:ext cx="675330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u="sng">
                <a:solidFill>
                  <a:srgbClr val="638327"/>
                </a:solidFill>
              </a:rPr>
              <a:t>Metoda rolnicza obejmuje: </a:t>
            </a:r>
          </a:p>
          <a:p>
            <a:r>
              <a:rPr lang="pl-PL" b="1"/>
              <a:t>Zbadanie zasobności gleby w przyswajalne makroskładniki, takie jak: potas, fosfor i magnez;</a:t>
            </a:r>
          </a:p>
          <a:p>
            <a:r>
              <a:rPr lang="pl-PL" b="1"/>
              <a:t>Określenie </a:t>
            </a:r>
            <a:r>
              <a:rPr lang="pl-PL" b="1" err="1"/>
              <a:t>pH</a:t>
            </a:r>
            <a:endParaRPr lang="pl-PL" b="1"/>
          </a:p>
        </p:txBody>
      </p:sp>
      <p:sp>
        <p:nvSpPr>
          <p:cNvPr id="13" name="Prostokąt 12">
            <a:extLst>
              <a:ext uri="{FF2B5EF4-FFF2-40B4-BE49-F238E27FC236}">
                <a16:creationId xmlns:a16="http://schemas.microsoft.com/office/drawing/2014/main" id="{B8F94883-1087-5481-11D5-DC949FAAD593}"/>
              </a:ext>
            </a:extLst>
          </p:cNvPr>
          <p:cNvSpPr/>
          <p:nvPr/>
        </p:nvSpPr>
        <p:spPr>
          <a:xfrm>
            <a:off x="896907" y="1488373"/>
            <a:ext cx="2385419" cy="1398005"/>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5" name="Łącznik prosty ze strzałką 14">
            <a:extLst>
              <a:ext uri="{FF2B5EF4-FFF2-40B4-BE49-F238E27FC236}">
                <a16:creationId xmlns:a16="http://schemas.microsoft.com/office/drawing/2014/main" id="{CBDBD0A3-A67D-8B2A-0CC9-289E1C0DE8DA}"/>
              </a:ext>
            </a:extLst>
          </p:cNvPr>
          <p:cNvCxnSpPr>
            <a:cxnSpLocks/>
          </p:cNvCxnSpPr>
          <p:nvPr/>
        </p:nvCxnSpPr>
        <p:spPr>
          <a:xfrm>
            <a:off x="2467753" y="3016405"/>
            <a:ext cx="0" cy="1433113"/>
          </a:xfrm>
          <a:prstGeom prst="straightConnector1">
            <a:avLst/>
          </a:prstGeom>
          <a:ln w="38100">
            <a:solidFill>
              <a:srgbClr val="92D050"/>
            </a:solidFill>
            <a:tailEnd type="triangle"/>
          </a:ln>
        </p:spPr>
        <p:style>
          <a:lnRef idx="2">
            <a:schemeClr val="accent2"/>
          </a:lnRef>
          <a:fillRef idx="0">
            <a:schemeClr val="accent2"/>
          </a:fillRef>
          <a:effectRef idx="1">
            <a:schemeClr val="accent2"/>
          </a:effectRef>
          <a:fontRef idx="minor">
            <a:schemeClr val="tx1"/>
          </a:fontRef>
        </p:style>
      </p:cxnSp>
      <p:cxnSp>
        <p:nvCxnSpPr>
          <p:cNvPr id="20" name="Łącznik prosty ze strzałką 19">
            <a:extLst>
              <a:ext uri="{FF2B5EF4-FFF2-40B4-BE49-F238E27FC236}">
                <a16:creationId xmlns:a16="http://schemas.microsoft.com/office/drawing/2014/main" id="{8D0B40B9-D125-1AF4-A942-3DADC3092514}"/>
              </a:ext>
            </a:extLst>
          </p:cNvPr>
          <p:cNvCxnSpPr>
            <a:cxnSpLocks/>
          </p:cNvCxnSpPr>
          <p:nvPr/>
        </p:nvCxnSpPr>
        <p:spPr>
          <a:xfrm flipH="1">
            <a:off x="7369521" y="3257738"/>
            <a:ext cx="514539" cy="1841953"/>
          </a:xfrm>
          <a:prstGeom prst="straightConnector1">
            <a:avLst/>
          </a:prstGeom>
          <a:ln w="38100">
            <a:solidFill>
              <a:srgbClr val="92D050"/>
            </a:solidFill>
            <a:tailEnd type="triangle"/>
          </a:ln>
        </p:spPr>
        <p:style>
          <a:lnRef idx="2">
            <a:schemeClr val="accent2"/>
          </a:lnRef>
          <a:fillRef idx="0">
            <a:schemeClr val="accent2"/>
          </a:fillRef>
          <a:effectRef idx="1">
            <a:schemeClr val="accent2"/>
          </a:effectRef>
          <a:fontRef idx="minor">
            <a:schemeClr val="tx1"/>
          </a:fontRef>
        </p:style>
      </p:cxnSp>
      <p:sp>
        <p:nvSpPr>
          <p:cNvPr id="8" name="pole tekstowe 7">
            <a:extLst>
              <a:ext uri="{FF2B5EF4-FFF2-40B4-BE49-F238E27FC236}">
                <a16:creationId xmlns:a16="http://schemas.microsoft.com/office/drawing/2014/main" id="{52002CDA-E79D-68A6-021A-72BEC9B2658D}"/>
              </a:ext>
            </a:extLst>
          </p:cNvPr>
          <p:cNvSpPr txBox="1"/>
          <p:nvPr/>
        </p:nvSpPr>
        <p:spPr>
          <a:xfrm>
            <a:off x="265176" y="237071"/>
            <a:ext cx="5916168" cy="369332"/>
          </a:xfrm>
          <a:prstGeom prst="rect">
            <a:avLst/>
          </a:prstGeom>
          <a:noFill/>
        </p:spPr>
        <p:txBody>
          <a:bodyPr wrap="square" rtlCol="0">
            <a:spAutoFit/>
          </a:bodyPr>
          <a:lstStyle/>
          <a:p>
            <a:r>
              <a:rPr lang="pl-PL" b="1" u="sng"/>
              <a:t>1. ANALIZA GLEBY I ROŚLIN</a:t>
            </a:r>
          </a:p>
        </p:txBody>
      </p:sp>
    </p:spTree>
    <p:extLst>
      <p:ext uri="{BB962C8B-B14F-4D97-AF65-F5344CB8AC3E}">
        <p14:creationId xmlns:p14="http://schemas.microsoft.com/office/powerpoint/2010/main" val="354932248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F02F14-530F-88E6-667B-4A1ABE1B35A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EF7143B-74EE-BA05-77B6-38DFDB932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BF9B60-FF20-6AE4-052C-B9899A71E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5D3035-2518-2B12-E9B7-9C91AC46A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F352BAEA-6B70-545D-453F-A88FE126B689}"/>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DEE06385-5F5D-ECFD-F553-C78299532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diagram&#10;&#10;Opis wygenerowany automatycznie">
            <a:extLst>
              <a:ext uri="{FF2B5EF4-FFF2-40B4-BE49-F238E27FC236}">
                <a16:creationId xmlns:a16="http://schemas.microsoft.com/office/drawing/2014/main" id="{F336A01B-35E6-2350-82B6-0C07A5163735}"/>
              </a:ext>
            </a:extLst>
          </p:cNvPr>
          <p:cNvPicPr>
            <a:picLocks noChangeAspect="1"/>
          </p:cNvPicPr>
          <p:nvPr/>
        </p:nvPicPr>
        <p:blipFill>
          <a:blip r:embed="rId4"/>
          <a:srcRect l="28711" t="26389" r="13574" b="12674"/>
          <a:stretch/>
        </p:blipFill>
        <p:spPr>
          <a:xfrm>
            <a:off x="4202124" y="1429433"/>
            <a:ext cx="7826349" cy="4647228"/>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BF3180AA-CA0D-C02F-88A7-7C08852E2A9D}"/>
              </a:ext>
            </a:extLst>
          </p:cNvPr>
          <p:cNvSpPr txBox="1"/>
          <p:nvPr/>
        </p:nvSpPr>
        <p:spPr>
          <a:xfrm>
            <a:off x="132466" y="2274838"/>
            <a:ext cx="390613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b="1">
                <a:ea typeface="+mn-lt"/>
                <a:cs typeface="+mn-lt"/>
              </a:rPr>
              <a:t>W tabeli 2 </a:t>
            </a:r>
            <a:r>
              <a:rPr lang="pl-PL">
                <a:ea typeface="+mn-lt"/>
                <a:cs typeface="+mn-lt"/>
              </a:rPr>
              <a:t>dotyczącej nawożenia organicznego notujemy wszystkie zastosowane nawożenia organiczne.</a:t>
            </a:r>
          </a:p>
          <a:p>
            <a:pPr algn="just"/>
            <a:endParaRPr lang="pl-PL"/>
          </a:p>
          <a:p>
            <a:pPr algn="just"/>
            <a:r>
              <a:rPr lang="pl-PL">
                <a:ea typeface="+mn-lt"/>
                <a:cs typeface="+mn-lt"/>
              </a:rPr>
              <a:t>W przypadku zastosowania </a:t>
            </a:r>
            <a:r>
              <a:rPr lang="pl-PL">
                <a:solidFill>
                  <a:srgbClr val="638327"/>
                </a:solidFill>
                <a:ea typeface="+mn-lt"/>
                <a:cs typeface="+mn-lt"/>
              </a:rPr>
              <a:t>nawozów zielonych </a:t>
            </a:r>
            <a:r>
              <a:rPr lang="pl-PL">
                <a:ea typeface="+mn-lt"/>
                <a:cs typeface="+mn-lt"/>
              </a:rPr>
              <a:t>w kolumnie </a:t>
            </a:r>
            <a:r>
              <a:rPr lang="pl-PL" u="sng">
                <a:ea typeface="+mn-lt"/>
                <a:cs typeface="+mn-lt"/>
              </a:rPr>
              <a:t>„Rodzaj nawozu”</a:t>
            </a:r>
            <a:r>
              <a:rPr lang="pl-PL">
                <a:ea typeface="+mn-lt"/>
                <a:cs typeface="+mn-lt"/>
              </a:rPr>
              <a:t> podajemy gatunek lub skład gatunkowy mieszanki. </a:t>
            </a:r>
            <a:endParaRPr lang="pl-PL"/>
          </a:p>
        </p:txBody>
      </p:sp>
      <p:sp>
        <p:nvSpPr>
          <p:cNvPr id="6" name="pole tekstowe 5">
            <a:extLst>
              <a:ext uri="{FF2B5EF4-FFF2-40B4-BE49-F238E27FC236}">
                <a16:creationId xmlns:a16="http://schemas.microsoft.com/office/drawing/2014/main" id="{09EF33B4-A99F-569D-1DF1-EC4259CDFD27}"/>
              </a:ext>
            </a:extLst>
          </p:cNvPr>
          <p:cNvSpPr txBox="1"/>
          <p:nvPr/>
        </p:nvSpPr>
        <p:spPr>
          <a:xfrm>
            <a:off x="319934" y="315032"/>
            <a:ext cx="947329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b="1">
                <a:ea typeface="+mn-lt"/>
                <a:cs typeface="+mn-lt"/>
              </a:rPr>
              <a:t>Cd. XI. Analizy gleby i roślin oraz nawożenie</a:t>
            </a:r>
          </a:p>
          <a:p>
            <a:r>
              <a:rPr lang="pl-PL" b="1">
                <a:ea typeface="+mn-lt"/>
                <a:cs typeface="+mn-lt"/>
              </a:rPr>
              <a:t>2. NAWOŻENIE ORGANICZNE ORAZ ŚCIÓŁKOWANIE MATERIAŁEM ORGANICZNYM </a:t>
            </a:r>
            <a:endParaRPr lang="pl-PL">
              <a:ea typeface="+mn-lt"/>
              <a:cs typeface="+mn-lt"/>
            </a:endParaRPr>
          </a:p>
        </p:txBody>
      </p:sp>
      <p:cxnSp>
        <p:nvCxnSpPr>
          <p:cNvPr id="7" name="Łącznik prosty ze strzałką 6">
            <a:extLst>
              <a:ext uri="{FF2B5EF4-FFF2-40B4-BE49-F238E27FC236}">
                <a16:creationId xmlns:a16="http://schemas.microsoft.com/office/drawing/2014/main" id="{C210D2C6-A888-9BBD-1CA8-89397B678EE5}"/>
              </a:ext>
            </a:extLst>
          </p:cNvPr>
          <p:cNvCxnSpPr>
            <a:cxnSpLocks/>
          </p:cNvCxnSpPr>
          <p:nvPr/>
        </p:nvCxnSpPr>
        <p:spPr>
          <a:xfrm flipV="1">
            <a:off x="4038597" y="2262728"/>
            <a:ext cx="1674891" cy="1575365"/>
          </a:xfrm>
          <a:prstGeom prst="straightConnector1">
            <a:avLst/>
          </a:prstGeom>
          <a:ln w="28575">
            <a:solidFill>
              <a:srgbClr val="92D05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892942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90ADAA-9482-4D8C-527C-871C179DD0D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CCFA1D-85E5-6524-27A2-C331544AF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112F0BF-7C2D-3004-D290-F312682BA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7B7DBF-1B3D-E19F-C107-613E21B7E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35B88269-D9F1-9CF9-1EC7-C5331957DF1F}"/>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0430A4A5-575D-062E-053A-668E675C7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diagram, oprogramowanie&#10;&#10;Opis wygenerowany automatycznie">
            <a:extLst>
              <a:ext uri="{FF2B5EF4-FFF2-40B4-BE49-F238E27FC236}">
                <a16:creationId xmlns:a16="http://schemas.microsoft.com/office/drawing/2014/main" id="{619A0E62-BE54-8F45-AB3E-C214E6714462}"/>
              </a:ext>
            </a:extLst>
          </p:cNvPr>
          <p:cNvPicPr>
            <a:picLocks noChangeAspect="1"/>
          </p:cNvPicPr>
          <p:nvPr/>
        </p:nvPicPr>
        <p:blipFill>
          <a:blip r:embed="rId4"/>
          <a:srcRect l="47083" t="23518" r="29896" b="9899"/>
          <a:stretch/>
        </p:blipFill>
        <p:spPr>
          <a:xfrm rot="5400000">
            <a:off x="7287700" y="497875"/>
            <a:ext cx="3504067" cy="5802289"/>
          </a:xfrm>
          <a:prstGeom prst="rect">
            <a:avLst/>
          </a:prstGeom>
          <a:ln w="28575">
            <a:solidFill>
              <a:srgbClr val="FF0000"/>
            </a:solidFill>
          </a:ln>
          <a:effectLst>
            <a:outerShdw blurRad="292100" dist="139700" dir="2700000" algn="tl" rotWithShape="0">
              <a:srgbClr val="333333">
                <a:alpha val="65000"/>
              </a:srgbClr>
            </a:outerShdw>
          </a:effectLst>
        </p:spPr>
      </p:pic>
      <p:pic>
        <p:nvPicPr>
          <p:cNvPr id="4" name="Obraz 3" descr="Obraz zawierający tekst, zrzut ekranu, diagram, oprogramowanie&#10;&#10;Opis wygenerowany automatycznie">
            <a:extLst>
              <a:ext uri="{FF2B5EF4-FFF2-40B4-BE49-F238E27FC236}">
                <a16:creationId xmlns:a16="http://schemas.microsoft.com/office/drawing/2014/main" id="{7A92B661-A354-383F-B7F6-E25AECA8F966}"/>
              </a:ext>
            </a:extLst>
          </p:cNvPr>
          <p:cNvPicPr>
            <a:picLocks noChangeAspect="1"/>
          </p:cNvPicPr>
          <p:nvPr/>
        </p:nvPicPr>
        <p:blipFill>
          <a:blip r:embed="rId5"/>
          <a:srcRect l="46250" t="22222" r="29780" b="9343"/>
          <a:stretch/>
        </p:blipFill>
        <p:spPr>
          <a:xfrm rot="5400000">
            <a:off x="1274634" y="460989"/>
            <a:ext cx="3525367" cy="5802288"/>
          </a:xfrm>
          <a:prstGeom prst="rect">
            <a:avLst/>
          </a:prstGeom>
          <a:ln w="28575">
            <a:solidFill>
              <a:schemeClr val="accent1"/>
            </a:solidFill>
          </a:ln>
          <a:effectLst>
            <a:outerShdw blurRad="292100" dist="139700" dir="2700000" algn="tl" rotWithShape="0">
              <a:srgbClr val="333333">
                <a:alpha val="65000"/>
              </a:srgbClr>
            </a:outerShdw>
          </a:effectLst>
        </p:spPr>
      </p:pic>
      <p:sp>
        <p:nvSpPr>
          <p:cNvPr id="6" name="pole tekstowe 5">
            <a:extLst>
              <a:ext uri="{FF2B5EF4-FFF2-40B4-BE49-F238E27FC236}">
                <a16:creationId xmlns:a16="http://schemas.microsoft.com/office/drawing/2014/main" id="{CA3F8DAF-CEF0-5396-96D2-EB29C75B7CD3}"/>
              </a:ext>
            </a:extLst>
          </p:cNvPr>
          <p:cNvSpPr txBox="1"/>
          <p:nvPr/>
        </p:nvSpPr>
        <p:spPr>
          <a:xfrm>
            <a:off x="3849296" y="540737"/>
            <a:ext cx="41602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000">
                <a:solidFill>
                  <a:srgbClr val="FF0000"/>
                </a:solidFill>
              </a:rPr>
              <a:t>Brak podania wielkości dawki w t/ha </a:t>
            </a:r>
          </a:p>
        </p:txBody>
      </p:sp>
      <p:sp>
        <p:nvSpPr>
          <p:cNvPr id="7" name="Prostokąt 6">
            <a:extLst>
              <a:ext uri="{FF2B5EF4-FFF2-40B4-BE49-F238E27FC236}">
                <a16:creationId xmlns:a16="http://schemas.microsoft.com/office/drawing/2014/main" id="{5CF1231C-BE5B-F176-6CA6-E1B86FE377CC}"/>
              </a:ext>
            </a:extLst>
          </p:cNvPr>
          <p:cNvSpPr/>
          <p:nvPr/>
        </p:nvSpPr>
        <p:spPr>
          <a:xfrm>
            <a:off x="8517800" y="2440698"/>
            <a:ext cx="527799" cy="1398005"/>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5" name="Łącznik prosty ze strzałką 14">
            <a:extLst>
              <a:ext uri="{FF2B5EF4-FFF2-40B4-BE49-F238E27FC236}">
                <a16:creationId xmlns:a16="http://schemas.microsoft.com/office/drawing/2014/main" id="{463B7166-BAE7-E45E-FC6C-F11E61AB7070}"/>
              </a:ext>
            </a:extLst>
          </p:cNvPr>
          <p:cNvCxnSpPr>
            <a:cxnSpLocks/>
          </p:cNvCxnSpPr>
          <p:nvPr/>
        </p:nvCxnSpPr>
        <p:spPr>
          <a:xfrm>
            <a:off x="6597748" y="859099"/>
            <a:ext cx="1920052" cy="1495943"/>
          </a:xfrm>
          <a:prstGeom prst="straightConnector1">
            <a:avLst/>
          </a:prstGeom>
          <a:ln w="38100">
            <a:solidFill>
              <a:srgbClr val="FF006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04331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72FF77-34B8-B11B-368D-F5512FE21BE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89EB285-60D1-D9FA-EE0D-C930F1943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08DF452-E0D6-97A6-C3C3-C49307C5D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AA962F-D264-3B4E-DFEB-3F99BB977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D27FEEDB-4F7D-10FB-A15F-D860A296BCFB}"/>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0681E4D3-11F1-2B9B-1B8B-987BCB66E1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sp>
        <p:nvSpPr>
          <p:cNvPr id="6" name="pole tekstowe 5">
            <a:extLst>
              <a:ext uri="{FF2B5EF4-FFF2-40B4-BE49-F238E27FC236}">
                <a16:creationId xmlns:a16="http://schemas.microsoft.com/office/drawing/2014/main" id="{C2F252BE-A946-BE4A-3E53-59EE8D32B400}"/>
              </a:ext>
            </a:extLst>
          </p:cNvPr>
          <p:cNvSpPr txBox="1"/>
          <p:nvPr/>
        </p:nvSpPr>
        <p:spPr>
          <a:xfrm>
            <a:off x="4956030" y="271292"/>
            <a:ext cx="41602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000">
                <a:solidFill>
                  <a:srgbClr val="FF0000"/>
                </a:solidFill>
              </a:rPr>
              <a:t>Brak kodu pola</a:t>
            </a:r>
          </a:p>
        </p:txBody>
      </p:sp>
      <p:pic>
        <p:nvPicPr>
          <p:cNvPr id="9" name="Obraz 8" descr="Obraz zawierający tekst, zrzut ekranu, linia, diagram&#10;&#10;Opis wygenerowany automatycznie">
            <a:extLst>
              <a:ext uri="{FF2B5EF4-FFF2-40B4-BE49-F238E27FC236}">
                <a16:creationId xmlns:a16="http://schemas.microsoft.com/office/drawing/2014/main" id="{B3CD1190-EE25-0478-57F4-4799BE294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001014"/>
            <a:ext cx="5769891" cy="3504066"/>
          </a:xfrm>
          <a:prstGeom prst="rect">
            <a:avLst/>
          </a:prstGeom>
          <a:ln w="38100">
            <a:solidFill>
              <a:srgbClr val="FF0066"/>
            </a:solidFill>
          </a:ln>
        </p:spPr>
      </p:pic>
      <p:sp>
        <p:nvSpPr>
          <p:cNvPr id="7" name="Prostokąt 6">
            <a:extLst>
              <a:ext uri="{FF2B5EF4-FFF2-40B4-BE49-F238E27FC236}">
                <a16:creationId xmlns:a16="http://schemas.microsoft.com/office/drawing/2014/main" id="{B874AE07-0485-A7EE-8070-7466F1943C32}"/>
              </a:ext>
            </a:extLst>
          </p:cNvPr>
          <p:cNvSpPr/>
          <p:nvPr/>
        </p:nvSpPr>
        <p:spPr>
          <a:xfrm>
            <a:off x="9397540" y="2272819"/>
            <a:ext cx="527799" cy="496508"/>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5" name="Łącznik prosty ze strzałką 14">
            <a:extLst>
              <a:ext uri="{FF2B5EF4-FFF2-40B4-BE49-F238E27FC236}">
                <a16:creationId xmlns:a16="http://schemas.microsoft.com/office/drawing/2014/main" id="{7DA69D7D-4268-E0BA-E2F2-55FEF286657A}"/>
              </a:ext>
            </a:extLst>
          </p:cNvPr>
          <p:cNvCxnSpPr>
            <a:cxnSpLocks/>
          </p:cNvCxnSpPr>
          <p:nvPr/>
        </p:nvCxnSpPr>
        <p:spPr>
          <a:xfrm>
            <a:off x="7613989" y="671829"/>
            <a:ext cx="1920052" cy="1495943"/>
          </a:xfrm>
          <a:prstGeom prst="straightConnector1">
            <a:avLst/>
          </a:prstGeom>
          <a:ln w="38100">
            <a:solidFill>
              <a:srgbClr val="FF0066"/>
            </a:solidFill>
            <a:tailEnd type="triangle"/>
          </a:ln>
        </p:spPr>
        <p:style>
          <a:lnRef idx="2">
            <a:schemeClr val="accent1"/>
          </a:lnRef>
          <a:fillRef idx="0">
            <a:schemeClr val="accent1"/>
          </a:fillRef>
          <a:effectRef idx="1">
            <a:schemeClr val="accent1"/>
          </a:effectRef>
          <a:fontRef idx="minor">
            <a:schemeClr val="tx1"/>
          </a:fontRef>
        </p:style>
      </p:cxnSp>
      <p:pic>
        <p:nvPicPr>
          <p:cNvPr id="13" name="Obraz 12" descr="Obraz zawierający tekst, zrzut ekranu, linia, Równolegle&#10;&#10;Opis wygenerowany automatycznie">
            <a:extLst>
              <a:ext uri="{FF2B5EF4-FFF2-40B4-BE49-F238E27FC236}">
                <a16:creationId xmlns:a16="http://schemas.microsoft.com/office/drawing/2014/main" id="{A8FB82A1-60EF-5975-8CC9-7CF4B8310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460" y="2139469"/>
            <a:ext cx="5703080" cy="3242436"/>
          </a:xfrm>
          <a:prstGeom prst="rect">
            <a:avLst/>
          </a:prstGeom>
          <a:ln w="28575">
            <a:solidFill>
              <a:schemeClr val="accent1"/>
            </a:solidFill>
          </a:ln>
        </p:spPr>
      </p:pic>
    </p:spTree>
    <p:extLst>
      <p:ext uri="{BB962C8B-B14F-4D97-AF65-F5344CB8AC3E}">
        <p14:creationId xmlns:p14="http://schemas.microsoft.com/office/powerpoint/2010/main" val="11804195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5FD653-8617-12A0-2406-D97CA3F8B78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818FC8-95F0-6560-A6F2-912E1E7FE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785FB4-7400-6790-09D8-550579EDA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F626678-2BB5-AEB6-7AD5-2A323E7BA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28E202A7-23EC-BE17-77F9-FCE05B8F13CF}"/>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C67A347E-9B79-04FE-579E-FA3B45FAAC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diagram, oprogramowanie&#10;&#10;Opis wygenerowany automatycznie">
            <a:extLst>
              <a:ext uri="{FF2B5EF4-FFF2-40B4-BE49-F238E27FC236}">
                <a16:creationId xmlns:a16="http://schemas.microsoft.com/office/drawing/2014/main" id="{DBD2416E-0989-07E2-ED6F-8CECD1CC73AA}"/>
              </a:ext>
            </a:extLst>
          </p:cNvPr>
          <p:cNvPicPr>
            <a:picLocks noChangeAspect="1"/>
          </p:cNvPicPr>
          <p:nvPr/>
        </p:nvPicPr>
        <p:blipFill>
          <a:blip r:embed="rId4"/>
          <a:srcRect l="28846" t="23419" r="13077" b="13606"/>
          <a:stretch/>
        </p:blipFill>
        <p:spPr>
          <a:xfrm>
            <a:off x="4232674" y="1308779"/>
            <a:ext cx="7675666" cy="4681675"/>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EBF773C9-D7A0-3E4E-4CAB-47B040914247}"/>
              </a:ext>
            </a:extLst>
          </p:cNvPr>
          <p:cNvSpPr txBox="1"/>
          <p:nvPr/>
        </p:nvSpPr>
        <p:spPr>
          <a:xfrm>
            <a:off x="152375" y="2274838"/>
            <a:ext cx="379663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b="1">
                <a:ea typeface="+mn-lt"/>
                <a:cs typeface="+mn-lt"/>
              </a:rPr>
              <a:t>Tabela 3 </a:t>
            </a:r>
            <a:r>
              <a:rPr lang="pl-PL">
                <a:ea typeface="+mn-lt"/>
                <a:cs typeface="+mn-lt"/>
              </a:rPr>
              <a:t>dotyczy doglebowego nawożenia mineralnego oraz wapnowania. </a:t>
            </a:r>
          </a:p>
          <a:p>
            <a:pPr algn="just"/>
            <a:endParaRPr lang="pl-PL">
              <a:ea typeface="+mn-lt"/>
              <a:cs typeface="+mn-lt"/>
            </a:endParaRPr>
          </a:p>
          <a:p>
            <a:pPr algn="just"/>
            <a:r>
              <a:rPr lang="pl-PL">
                <a:ea typeface="+mn-lt"/>
                <a:cs typeface="+mn-lt"/>
              </a:rPr>
              <a:t>W tabeli tej </a:t>
            </a:r>
            <a:r>
              <a:rPr lang="pl-PL">
                <a:solidFill>
                  <a:srgbClr val="638327"/>
                </a:solidFill>
                <a:ea typeface="+mn-lt"/>
                <a:cs typeface="+mn-lt"/>
              </a:rPr>
              <a:t>odnotowujemy termin </a:t>
            </a:r>
            <a:br>
              <a:rPr lang="pl-PL">
                <a:solidFill>
                  <a:srgbClr val="638327"/>
                </a:solidFill>
                <a:ea typeface="+mn-lt"/>
                <a:cs typeface="+mn-lt"/>
              </a:rPr>
            </a:br>
            <a:r>
              <a:rPr lang="pl-PL">
                <a:ea typeface="+mn-lt"/>
                <a:cs typeface="+mn-lt"/>
              </a:rPr>
              <a:t>i </a:t>
            </a:r>
            <a:r>
              <a:rPr lang="pl-PL">
                <a:solidFill>
                  <a:srgbClr val="638327"/>
                </a:solidFill>
                <a:ea typeface="+mn-lt"/>
                <a:cs typeface="+mn-lt"/>
              </a:rPr>
              <a:t>rodzaj</a:t>
            </a:r>
            <a:r>
              <a:rPr lang="pl-PL">
                <a:ea typeface="+mn-lt"/>
                <a:cs typeface="+mn-lt"/>
              </a:rPr>
              <a:t> oraz </a:t>
            </a:r>
            <a:r>
              <a:rPr lang="pl-PL">
                <a:solidFill>
                  <a:srgbClr val="638327"/>
                </a:solidFill>
                <a:ea typeface="+mn-lt"/>
                <a:cs typeface="+mn-lt"/>
              </a:rPr>
              <a:t>dawkę zastosowanego nawożenia </a:t>
            </a:r>
            <a:r>
              <a:rPr lang="pl-PL">
                <a:ea typeface="+mn-lt"/>
                <a:cs typeface="+mn-lt"/>
              </a:rPr>
              <a:t>i wapnowania oraz </a:t>
            </a:r>
            <a:r>
              <a:rPr lang="pl-PL">
                <a:solidFill>
                  <a:srgbClr val="638327"/>
                </a:solidFill>
                <a:ea typeface="+mn-lt"/>
                <a:cs typeface="+mn-lt"/>
              </a:rPr>
              <a:t>miejsce jego stosowania.</a:t>
            </a:r>
            <a:endParaRPr lang="pl-PL">
              <a:solidFill>
                <a:srgbClr val="638327"/>
              </a:solidFill>
            </a:endParaRPr>
          </a:p>
        </p:txBody>
      </p:sp>
      <p:sp>
        <p:nvSpPr>
          <p:cNvPr id="6" name="pole tekstowe 5">
            <a:extLst>
              <a:ext uri="{FF2B5EF4-FFF2-40B4-BE49-F238E27FC236}">
                <a16:creationId xmlns:a16="http://schemas.microsoft.com/office/drawing/2014/main" id="{AD44D845-0BA9-5B5F-F3EC-04B5F2D5AFF2}"/>
              </a:ext>
            </a:extLst>
          </p:cNvPr>
          <p:cNvSpPr txBox="1"/>
          <p:nvPr/>
        </p:nvSpPr>
        <p:spPr>
          <a:xfrm>
            <a:off x="207842" y="261897"/>
            <a:ext cx="10798768"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3200" b="1">
                <a:ea typeface="+mn-lt"/>
                <a:cs typeface="+mn-lt"/>
              </a:rPr>
              <a:t>Cd. XI. Analizy gleby i roślin oraz nawożenie</a:t>
            </a:r>
          </a:p>
          <a:p>
            <a:r>
              <a:rPr lang="pl-PL" sz="2000" b="1">
                <a:ea typeface="+mn-lt"/>
                <a:cs typeface="+mn-lt"/>
              </a:rPr>
              <a:t>3. NAWOŻENIE DOGLEBOWE MINERALNE I WAPNOWANIE</a:t>
            </a:r>
            <a:endParaRPr lang="pl-PL" sz="2000">
              <a:ea typeface="+mn-lt"/>
              <a:cs typeface="+mn-lt"/>
            </a:endParaRPr>
          </a:p>
        </p:txBody>
      </p:sp>
      <p:cxnSp>
        <p:nvCxnSpPr>
          <p:cNvPr id="7" name="Łącznik prosty ze strzałką 6">
            <a:extLst>
              <a:ext uri="{FF2B5EF4-FFF2-40B4-BE49-F238E27FC236}">
                <a16:creationId xmlns:a16="http://schemas.microsoft.com/office/drawing/2014/main" id="{962997C7-1B65-C536-15E7-6CAA752F5E60}"/>
              </a:ext>
            </a:extLst>
          </p:cNvPr>
          <p:cNvCxnSpPr>
            <a:cxnSpLocks/>
          </p:cNvCxnSpPr>
          <p:nvPr/>
        </p:nvCxnSpPr>
        <p:spPr>
          <a:xfrm>
            <a:off x="2697933" y="4372359"/>
            <a:ext cx="6690511" cy="0"/>
          </a:xfrm>
          <a:prstGeom prst="straightConnector1">
            <a:avLst/>
          </a:prstGeom>
          <a:ln w="28575">
            <a:solidFill>
              <a:srgbClr val="92D050"/>
            </a:solidFill>
            <a:tailEnd type="triangle"/>
          </a:ln>
        </p:spPr>
        <p:style>
          <a:lnRef idx="2">
            <a:schemeClr val="accent2"/>
          </a:lnRef>
          <a:fillRef idx="0">
            <a:schemeClr val="accent2"/>
          </a:fillRef>
          <a:effectRef idx="1">
            <a:schemeClr val="accent2"/>
          </a:effectRef>
          <a:fontRef idx="minor">
            <a:schemeClr val="tx1"/>
          </a:fontRef>
        </p:style>
      </p:cxnSp>
      <p:cxnSp>
        <p:nvCxnSpPr>
          <p:cNvPr id="25" name="Łącznik prosty ze strzałką 24">
            <a:extLst>
              <a:ext uri="{FF2B5EF4-FFF2-40B4-BE49-F238E27FC236}">
                <a16:creationId xmlns:a16="http://schemas.microsoft.com/office/drawing/2014/main" id="{9F9D1015-C44D-A158-AB5B-A5465821496D}"/>
              </a:ext>
            </a:extLst>
          </p:cNvPr>
          <p:cNvCxnSpPr>
            <a:cxnSpLocks/>
          </p:cNvCxnSpPr>
          <p:nvPr/>
        </p:nvCxnSpPr>
        <p:spPr>
          <a:xfrm flipV="1">
            <a:off x="3850076" y="2607398"/>
            <a:ext cx="3130146" cy="1238804"/>
          </a:xfrm>
          <a:prstGeom prst="straightConnector1">
            <a:avLst/>
          </a:prstGeom>
          <a:ln w="28575">
            <a:solidFill>
              <a:srgbClr val="92D050"/>
            </a:solidFill>
            <a:tailEnd type="triangle"/>
          </a:ln>
        </p:spPr>
        <p:style>
          <a:lnRef idx="2">
            <a:schemeClr val="accent2"/>
          </a:lnRef>
          <a:fillRef idx="0">
            <a:schemeClr val="accent2"/>
          </a:fillRef>
          <a:effectRef idx="1">
            <a:schemeClr val="accent2"/>
          </a:effectRef>
          <a:fontRef idx="minor">
            <a:schemeClr val="tx1"/>
          </a:fontRef>
        </p:style>
      </p:cxnSp>
      <p:cxnSp>
        <p:nvCxnSpPr>
          <p:cNvPr id="27" name="Łącznik prosty ze strzałką 26">
            <a:extLst>
              <a:ext uri="{FF2B5EF4-FFF2-40B4-BE49-F238E27FC236}">
                <a16:creationId xmlns:a16="http://schemas.microsoft.com/office/drawing/2014/main" id="{3576DCCC-EED8-BC3C-72A8-602CC350C9E7}"/>
              </a:ext>
            </a:extLst>
          </p:cNvPr>
          <p:cNvCxnSpPr>
            <a:cxnSpLocks/>
          </p:cNvCxnSpPr>
          <p:nvPr/>
        </p:nvCxnSpPr>
        <p:spPr>
          <a:xfrm flipV="1">
            <a:off x="697117" y="2390529"/>
            <a:ext cx="4526733" cy="1370017"/>
          </a:xfrm>
          <a:prstGeom prst="straightConnector1">
            <a:avLst/>
          </a:prstGeom>
          <a:ln w="28575">
            <a:solidFill>
              <a:srgbClr val="92D050"/>
            </a:solidFill>
            <a:tailEnd type="triangle"/>
          </a:ln>
        </p:spPr>
        <p:style>
          <a:lnRef idx="2">
            <a:schemeClr val="accent2"/>
          </a:lnRef>
          <a:fillRef idx="0">
            <a:schemeClr val="accent2"/>
          </a:fillRef>
          <a:effectRef idx="1">
            <a:schemeClr val="accent2"/>
          </a:effectRef>
          <a:fontRef idx="minor">
            <a:schemeClr val="tx1"/>
          </a:fontRef>
        </p:style>
      </p:cxnSp>
      <p:cxnSp>
        <p:nvCxnSpPr>
          <p:cNvPr id="34" name="Łącznik prosty ze strzałką 33">
            <a:extLst>
              <a:ext uri="{FF2B5EF4-FFF2-40B4-BE49-F238E27FC236}">
                <a16:creationId xmlns:a16="http://schemas.microsoft.com/office/drawing/2014/main" id="{1D75A684-8F59-EFE2-BABE-60CA5261458C}"/>
              </a:ext>
            </a:extLst>
          </p:cNvPr>
          <p:cNvCxnSpPr>
            <a:cxnSpLocks/>
          </p:cNvCxnSpPr>
          <p:nvPr/>
        </p:nvCxnSpPr>
        <p:spPr>
          <a:xfrm flipV="1">
            <a:off x="3865830" y="2962656"/>
            <a:ext cx="861618" cy="591138"/>
          </a:xfrm>
          <a:prstGeom prst="straightConnector1">
            <a:avLst/>
          </a:prstGeom>
          <a:ln w="28575">
            <a:solidFill>
              <a:srgbClr val="92D05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1649696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963CCF-5E9F-C4A3-BA26-85A006B6A76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57BDD2E-050D-8693-91C0-67509DC7B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97428D-E64F-A461-90C4-C34F52DDE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C3FA99-B54D-EAA5-C293-07E9EFC79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534B511F-B545-BBD5-2C2A-37007425BD74}"/>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C06E54FC-2CC7-20C6-F1EA-32386B4254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diagram, oprogramowanie&#10;&#10;Opis wygenerowany automatycznie">
            <a:extLst>
              <a:ext uri="{FF2B5EF4-FFF2-40B4-BE49-F238E27FC236}">
                <a16:creationId xmlns:a16="http://schemas.microsoft.com/office/drawing/2014/main" id="{8D3B5015-7BAD-9113-96C9-A999CDD8E7A6}"/>
              </a:ext>
            </a:extLst>
          </p:cNvPr>
          <p:cNvPicPr>
            <a:picLocks noChangeAspect="1"/>
          </p:cNvPicPr>
          <p:nvPr/>
        </p:nvPicPr>
        <p:blipFill>
          <a:blip r:embed="rId4"/>
          <a:srcRect l="46250" t="23518" r="30000" b="9899"/>
          <a:stretch/>
        </p:blipFill>
        <p:spPr>
          <a:xfrm rot="5400000">
            <a:off x="1098550" y="323850"/>
            <a:ext cx="3898900" cy="5988663"/>
          </a:xfrm>
          <a:prstGeom prst="rect">
            <a:avLst/>
          </a:prstGeom>
        </p:spPr>
      </p:pic>
      <p:pic>
        <p:nvPicPr>
          <p:cNvPr id="4" name="Obraz 3" descr="Obraz zawierający tekst, zrzut ekranu, diagram, oprogramowanie&#10;&#10;Opis wygenerowany automatycznie">
            <a:extLst>
              <a:ext uri="{FF2B5EF4-FFF2-40B4-BE49-F238E27FC236}">
                <a16:creationId xmlns:a16="http://schemas.microsoft.com/office/drawing/2014/main" id="{0243DB40-A0CF-61CB-37CF-FB5FC791F363}"/>
              </a:ext>
            </a:extLst>
          </p:cNvPr>
          <p:cNvPicPr>
            <a:picLocks noChangeAspect="1"/>
          </p:cNvPicPr>
          <p:nvPr/>
        </p:nvPicPr>
        <p:blipFill>
          <a:blip r:embed="rId4"/>
          <a:srcRect l="46250" t="23518" r="30000" b="9899"/>
          <a:stretch/>
        </p:blipFill>
        <p:spPr>
          <a:xfrm rot="5400000">
            <a:off x="1098550" y="368309"/>
            <a:ext cx="3898900" cy="5988663"/>
          </a:xfrm>
          <a:prstGeom prst="rect">
            <a:avLst/>
          </a:prstGeom>
          <a:ln w="28575">
            <a:solidFill>
              <a:schemeClr val="tx1"/>
            </a:solidFill>
          </a:ln>
          <a:effectLst>
            <a:outerShdw blurRad="292100" dist="139700" dir="2700000" algn="tl" rotWithShape="0">
              <a:srgbClr val="333333">
                <a:alpha val="65000"/>
              </a:srgbClr>
            </a:outerShdw>
          </a:effectLst>
        </p:spPr>
      </p:pic>
      <p:pic>
        <p:nvPicPr>
          <p:cNvPr id="6" name="Obraz 5" descr="Obraz zawierający tekst, zrzut ekranu, diagram, oprogramowanie&#10;&#10;Opis wygenerowany automatycznie">
            <a:extLst>
              <a:ext uri="{FF2B5EF4-FFF2-40B4-BE49-F238E27FC236}">
                <a16:creationId xmlns:a16="http://schemas.microsoft.com/office/drawing/2014/main" id="{EE822530-A3AD-E9F6-2EAE-4A9B6A2A0C2B}"/>
              </a:ext>
            </a:extLst>
          </p:cNvPr>
          <p:cNvPicPr>
            <a:picLocks noChangeAspect="1"/>
          </p:cNvPicPr>
          <p:nvPr/>
        </p:nvPicPr>
        <p:blipFill>
          <a:blip r:embed="rId5"/>
          <a:srcRect l="45521" t="23148" r="30417" b="9158"/>
          <a:stretch/>
        </p:blipFill>
        <p:spPr>
          <a:xfrm rot="5400000">
            <a:off x="7162301" y="400558"/>
            <a:ext cx="3898901" cy="5924164"/>
          </a:xfrm>
          <a:prstGeom prst="rect">
            <a:avLst/>
          </a:prstGeom>
          <a:ln w="285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384403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2AF412-1F85-FBFA-142A-342C9E5DD0C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0FC182E-A053-800A-F412-F126AC8F2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C5A6D5-022D-DC62-2989-BDEF3F392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997AC6-A8CF-1184-BD1A-4F29CFE7A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55DABF96-D5B4-3B52-03CB-390AF292A70E}"/>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38BC2E2D-ADEC-C81F-3E9A-555CDECD73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diagram&#10;&#10;Opis wygenerowany automatycznie">
            <a:extLst>
              <a:ext uri="{FF2B5EF4-FFF2-40B4-BE49-F238E27FC236}">
                <a16:creationId xmlns:a16="http://schemas.microsoft.com/office/drawing/2014/main" id="{853230F0-1F6C-70AC-A110-816B0AAB10F7}"/>
              </a:ext>
            </a:extLst>
          </p:cNvPr>
          <p:cNvPicPr>
            <a:picLocks noChangeAspect="1"/>
          </p:cNvPicPr>
          <p:nvPr/>
        </p:nvPicPr>
        <p:blipFill>
          <a:blip r:embed="rId4"/>
          <a:srcRect l="30096" t="26325" r="13750" b="13333"/>
          <a:stretch/>
        </p:blipFill>
        <p:spPr>
          <a:xfrm>
            <a:off x="4556538" y="1335024"/>
            <a:ext cx="7126620" cy="4721611"/>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7D461F03-A801-4CD3-0D99-C2966A227862}"/>
              </a:ext>
            </a:extLst>
          </p:cNvPr>
          <p:cNvSpPr txBox="1"/>
          <p:nvPr/>
        </p:nvSpPr>
        <p:spPr>
          <a:xfrm>
            <a:off x="122901" y="1775705"/>
            <a:ext cx="431073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a:ea typeface="+mn-lt"/>
                <a:cs typeface="+mn-lt"/>
              </a:rPr>
              <a:t>W przypadku integrowanej produkcji roślin </a:t>
            </a:r>
            <a:r>
              <a:rPr lang="pl-PL">
                <a:solidFill>
                  <a:srgbClr val="638327"/>
                </a:solidFill>
                <a:ea typeface="+mn-lt"/>
                <a:cs typeface="+mn-lt"/>
              </a:rPr>
              <a:t>nawożenie </a:t>
            </a:r>
            <a:r>
              <a:rPr lang="pl-PL" err="1">
                <a:solidFill>
                  <a:srgbClr val="638327"/>
                </a:solidFill>
                <a:ea typeface="+mn-lt"/>
                <a:cs typeface="+mn-lt"/>
              </a:rPr>
              <a:t>dolistne</a:t>
            </a:r>
            <a:r>
              <a:rPr lang="pl-PL">
                <a:solidFill>
                  <a:srgbClr val="638327"/>
                </a:solidFill>
                <a:ea typeface="+mn-lt"/>
                <a:cs typeface="+mn-lt"/>
              </a:rPr>
              <a:t> </a:t>
            </a:r>
            <a:r>
              <a:rPr lang="pl-PL">
                <a:ea typeface="+mn-lt"/>
                <a:cs typeface="+mn-lt"/>
              </a:rPr>
              <a:t>nie zawsze może być stosowane zapobiegawczo </a:t>
            </a:r>
            <a:br>
              <a:rPr lang="pl-PL">
                <a:ea typeface="+mn-lt"/>
                <a:cs typeface="+mn-lt"/>
              </a:rPr>
            </a:br>
            <a:r>
              <a:rPr lang="pl-PL">
                <a:ea typeface="+mn-lt"/>
                <a:cs typeface="+mn-lt"/>
              </a:rPr>
              <a:t>w związku z tym tabela 4 </a:t>
            </a:r>
            <a:r>
              <a:rPr lang="pl-PL">
                <a:solidFill>
                  <a:srgbClr val="638327"/>
                </a:solidFill>
                <a:ea typeface="+mn-lt"/>
                <a:cs typeface="+mn-lt"/>
              </a:rPr>
              <a:t>dotycząca tego nawożenia jest ściśle skorelowana </a:t>
            </a:r>
            <a:br>
              <a:rPr lang="pl-PL">
                <a:solidFill>
                  <a:srgbClr val="638327"/>
                </a:solidFill>
                <a:ea typeface="+mn-lt"/>
                <a:cs typeface="+mn-lt"/>
              </a:rPr>
            </a:br>
            <a:r>
              <a:rPr lang="pl-PL">
                <a:solidFill>
                  <a:srgbClr val="638327"/>
                </a:solidFill>
                <a:ea typeface="+mn-lt"/>
                <a:cs typeface="+mn-lt"/>
              </a:rPr>
              <a:t>z obserwacjami zaburzeń fizjologicznych.</a:t>
            </a:r>
          </a:p>
          <a:p>
            <a:pPr algn="just"/>
            <a:r>
              <a:rPr lang="pl-PL">
                <a:solidFill>
                  <a:srgbClr val="638327"/>
                </a:solidFill>
                <a:ea typeface="+mn-lt"/>
                <a:cs typeface="+mn-lt"/>
              </a:rPr>
              <a:t> </a:t>
            </a:r>
            <a:endParaRPr lang="pl-PL">
              <a:solidFill>
                <a:srgbClr val="638327"/>
              </a:solidFill>
            </a:endParaRPr>
          </a:p>
          <a:p>
            <a:pPr algn="just"/>
            <a:r>
              <a:rPr lang="pl-PL">
                <a:ea typeface="+mn-lt"/>
                <a:cs typeface="+mn-lt"/>
              </a:rPr>
              <a:t>Producent jest zobowiązany do prowadzenia systematycznych lustracji plantacji pod kątem występowania chorób fizjologicznych i każdorazowo ten fakt notować.</a:t>
            </a:r>
            <a:endParaRPr lang="pl-PL"/>
          </a:p>
        </p:txBody>
      </p:sp>
      <p:sp>
        <p:nvSpPr>
          <p:cNvPr id="7" name="pole tekstowe 6">
            <a:extLst>
              <a:ext uri="{FF2B5EF4-FFF2-40B4-BE49-F238E27FC236}">
                <a16:creationId xmlns:a16="http://schemas.microsoft.com/office/drawing/2014/main" id="{2439CB0D-11E4-3EF6-868C-5DC6BFE45194}"/>
              </a:ext>
            </a:extLst>
          </p:cNvPr>
          <p:cNvSpPr txBox="1"/>
          <p:nvPr/>
        </p:nvSpPr>
        <p:spPr>
          <a:xfrm>
            <a:off x="129862" y="106787"/>
            <a:ext cx="10798768"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3200" b="1">
                <a:ea typeface="+mn-lt"/>
                <a:cs typeface="+mn-lt"/>
              </a:rPr>
              <a:t>Cd. XI. Analizy gleby i roślin oraz nawożenie</a:t>
            </a:r>
          </a:p>
          <a:p>
            <a:r>
              <a:rPr lang="pl-PL" sz="2000" b="1">
                <a:ea typeface="+mn-lt"/>
                <a:cs typeface="+mn-lt"/>
              </a:rPr>
              <a:t>4. OBSERWACJE ZABURZEŃ FIZJOLOGICZNYCH I NAWOŻENIE DOLISTNE</a:t>
            </a:r>
            <a:endParaRPr lang="pl-PL" sz="2000">
              <a:ea typeface="+mn-lt"/>
              <a:cs typeface="+mn-lt"/>
            </a:endParaRPr>
          </a:p>
        </p:txBody>
      </p:sp>
    </p:spTree>
    <p:extLst>
      <p:ext uri="{BB962C8B-B14F-4D97-AF65-F5344CB8AC3E}">
        <p14:creationId xmlns:p14="http://schemas.microsoft.com/office/powerpoint/2010/main" val="56745696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7E3453-1FF2-69AF-47B0-4C5BA58AAA8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FCD47C-B5B6-8D89-78D1-A6EC795137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3760BA-0D63-EE90-3BC2-F9912A5F0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728431-701F-88DE-863F-BCBEE9727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5554E1D7-30E0-D83F-3033-DA8BA8EF3335}"/>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4F988BEE-25A3-589D-B443-940580E94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4" name="Obraz 3" descr="Obraz zawierający tekst, zrzut ekranu, oprogramowanie, diagram&#10;&#10;Opis wygenerowany automatycznie">
            <a:extLst>
              <a:ext uri="{FF2B5EF4-FFF2-40B4-BE49-F238E27FC236}">
                <a16:creationId xmlns:a16="http://schemas.microsoft.com/office/drawing/2014/main" id="{0BB3C797-9735-98B1-CADB-F72324189594}"/>
              </a:ext>
            </a:extLst>
          </p:cNvPr>
          <p:cNvPicPr>
            <a:picLocks noChangeAspect="1"/>
          </p:cNvPicPr>
          <p:nvPr/>
        </p:nvPicPr>
        <p:blipFill>
          <a:blip r:embed="rId4"/>
          <a:srcRect l="47292" t="23704" r="30312" b="11195"/>
          <a:stretch/>
        </p:blipFill>
        <p:spPr>
          <a:xfrm rot="5400000">
            <a:off x="1259721" y="434447"/>
            <a:ext cx="3675487" cy="5989106"/>
          </a:xfrm>
          <a:prstGeom prst="rect">
            <a:avLst/>
          </a:prstGeom>
          <a:ln w="28575">
            <a:solidFill>
              <a:schemeClr val="tx1"/>
            </a:solidFill>
          </a:ln>
          <a:effectLst>
            <a:outerShdw blurRad="292100" dist="139700" dir="2700000" algn="tl" rotWithShape="0">
              <a:srgbClr val="333333">
                <a:alpha val="65000"/>
              </a:srgbClr>
            </a:outerShdw>
          </a:effectLst>
        </p:spPr>
      </p:pic>
      <p:pic>
        <p:nvPicPr>
          <p:cNvPr id="6" name="Obraz 5" descr="Obraz zawierający tekst, zrzut ekranu, diagram, oprogramowanie&#10;&#10;Opis wygenerowany automatycznie">
            <a:extLst>
              <a:ext uri="{FF2B5EF4-FFF2-40B4-BE49-F238E27FC236}">
                <a16:creationId xmlns:a16="http://schemas.microsoft.com/office/drawing/2014/main" id="{2BA065AE-B47C-B889-17AC-C94A36077509}"/>
              </a:ext>
            </a:extLst>
          </p:cNvPr>
          <p:cNvPicPr>
            <a:picLocks noChangeAspect="1"/>
          </p:cNvPicPr>
          <p:nvPr/>
        </p:nvPicPr>
        <p:blipFill>
          <a:blip r:embed="rId5"/>
          <a:srcRect l="46146" t="22778" r="28854" b="8777"/>
          <a:stretch/>
        </p:blipFill>
        <p:spPr>
          <a:xfrm rot="5400000">
            <a:off x="7304265" y="591295"/>
            <a:ext cx="3675488" cy="5675410"/>
          </a:xfrm>
          <a:prstGeom prst="rect">
            <a:avLst/>
          </a:prstGeom>
          <a:ln w="285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0739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91" name="Rectangle 2869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descr="Ręka trzymająca kukurydza">
            <a:extLst>
              <a:ext uri="{FF2B5EF4-FFF2-40B4-BE49-F238E27FC236}">
                <a16:creationId xmlns:a16="http://schemas.microsoft.com/office/drawing/2014/main" id="{4EB17C05-D8C2-F7E9-90C3-0E03965028A0}"/>
              </a:ext>
            </a:extLst>
          </p:cNvPr>
          <p:cNvPicPr>
            <a:picLocks noChangeAspect="1"/>
          </p:cNvPicPr>
          <p:nvPr/>
        </p:nvPicPr>
        <p:blipFill>
          <a:blip r:embed="rId2" cstate="print">
            <a:extLst>
              <a:ext uri="{28A0092B-C50C-407E-A947-70E740481C1C}">
                <a14:useLocalDpi xmlns:a14="http://schemas.microsoft.com/office/drawing/2010/main" val="0"/>
              </a:ext>
            </a:extLst>
          </a:blip>
          <a:srcRect l="4575" r="12161" b="-1"/>
          <a:stretch/>
        </p:blipFill>
        <p:spPr>
          <a:xfrm>
            <a:off x="20" y="431"/>
            <a:ext cx="8115280" cy="6408311"/>
          </a:xfrm>
          <a:prstGeom prst="rect">
            <a:avLst/>
          </a:prstGeom>
        </p:spPr>
      </p:pic>
      <p:sp>
        <p:nvSpPr>
          <p:cNvPr id="5123" name="Symbol zastępczy zawartości 2"/>
          <p:cNvSpPr>
            <a:spLocks noGrp="1"/>
          </p:cNvSpPr>
          <p:nvPr>
            <p:ph idx="1"/>
          </p:nvPr>
        </p:nvSpPr>
        <p:spPr>
          <a:xfrm>
            <a:off x="8257473" y="1307460"/>
            <a:ext cx="3792353" cy="4705665"/>
          </a:xfrm>
        </p:spPr>
        <p:txBody>
          <a:bodyPr vert="horz" lIns="91440" tIns="45720" rIns="91440" bIns="45720" rtlCol="0">
            <a:normAutofit fontScale="92500"/>
          </a:bodyPr>
          <a:lstStyle/>
          <a:p>
            <a:pPr marL="0" indent="0">
              <a:buNone/>
              <a:defRPr/>
            </a:pPr>
            <a:r>
              <a:rPr lang="pl-PL" altLang="pl-PL" sz="2400" b="1">
                <a:latin typeface="Calibri"/>
                <a:ea typeface="Calibri"/>
                <a:cs typeface="Calibri"/>
              </a:rPr>
              <a:t>Uprawy rolnicze</a:t>
            </a:r>
            <a:endParaRPr lang="pl-PL" sz="2400">
              <a:latin typeface="Calibri"/>
              <a:ea typeface="Calibri"/>
              <a:cs typeface="Calibri"/>
            </a:endParaRPr>
          </a:p>
          <a:p>
            <a:pPr>
              <a:buFont typeface="Wingdings" panose="05000000000000000000" pitchFamily="2" charset="2"/>
              <a:buChar char="§"/>
              <a:defRPr/>
            </a:pPr>
            <a:r>
              <a:rPr lang="pl-PL" altLang="pl-PL" sz="2400">
                <a:latin typeface="Calibri"/>
                <a:ea typeface="Calibri"/>
                <a:cs typeface="Calibri"/>
              </a:rPr>
              <a:t>Pszenica ozima i jara (2024)            </a:t>
            </a:r>
          </a:p>
          <a:p>
            <a:pPr>
              <a:buFont typeface="Wingdings" panose="05000000000000000000" pitchFamily="2" charset="2"/>
              <a:buChar char="§"/>
              <a:defRPr/>
            </a:pPr>
            <a:r>
              <a:rPr lang="pl-PL" altLang="pl-PL" sz="2400">
                <a:latin typeface="Calibri"/>
                <a:ea typeface="Calibri"/>
                <a:cs typeface="Calibri"/>
              </a:rPr>
              <a:t>Kukurydza (2024)</a:t>
            </a:r>
          </a:p>
          <a:p>
            <a:pPr>
              <a:buFont typeface="Wingdings" panose="05000000000000000000" pitchFamily="2" charset="2"/>
              <a:buChar char="§"/>
              <a:defRPr/>
            </a:pPr>
            <a:r>
              <a:rPr lang="pl-PL" altLang="pl-PL" sz="2400">
                <a:latin typeface="Calibri"/>
                <a:ea typeface="Calibri"/>
                <a:cs typeface="Calibri"/>
              </a:rPr>
              <a:t>Ziemniak (2024)</a:t>
            </a:r>
          </a:p>
          <a:p>
            <a:pPr>
              <a:buFont typeface="Wingdings" panose="05000000000000000000" pitchFamily="2" charset="2"/>
              <a:buChar char="§"/>
              <a:defRPr/>
            </a:pPr>
            <a:r>
              <a:rPr lang="pl-PL" altLang="pl-PL" sz="2400">
                <a:latin typeface="Calibri"/>
                <a:ea typeface="Calibri"/>
                <a:cs typeface="Calibri"/>
              </a:rPr>
              <a:t>Burak</a:t>
            </a:r>
          </a:p>
          <a:p>
            <a:pPr>
              <a:buFont typeface="Wingdings" panose="05000000000000000000" pitchFamily="2" charset="2"/>
              <a:buChar char="§"/>
              <a:defRPr/>
            </a:pPr>
            <a:r>
              <a:rPr lang="pl-PL" altLang="pl-PL" sz="2400">
                <a:latin typeface="Calibri"/>
                <a:ea typeface="Calibri"/>
                <a:cs typeface="Calibri"/>
              </a:rPr>
              <a:t>Proso</a:t>
            </a:r>
          </a:p>
          <a:p>
            <a:pPr>
              <a:buFont typeface="Wingdings" panose="05000000000000000000" pitchFamily="2" charset="2"/>
              <a:buChar char="§"/>
              <a:defRPr/>
            </a:pPr>
            <a:r>
              <a:rPr lang="pl-PL" altLang="pl-PL" sz="2400">
                <a:latin typeface="Calibri"/>
                <a:ea typeface="Calibri"/>
                <a:cs typeface="Calibri"/>
              </a:rPr>
              <a:t>Gryka</a:t>
            </a:r>
          </a:p>
          <a:p>
            <a:pPr>
              <a:buFont typeface="Wingdings" panose="05000000000000000000" pitchFamily="2" charset="2"/>
              <a:buChar char="§"/>
              <a:defRPr/>
            </a:pPr>
            <a:r>
              <a:rPr lang="pl-PL" altLang="pl-PL" sz="2400">
                <a:latin typeface="Calibri"/>
                <a:ea typeface="Calibri"/>
                <a:cs typeface="Calibri"/>
              </a:rPr>
              <a:t>Soja</a:t>
            </a:r>
          </a:p>
          <a:p>
            <a:pPr>
              <a:buFont typeface="Wingdings" panose="05000000000000000000" pitchFamily="2" charset="2"/>
              <a:buChar char="§"/>
              <a:defRPr/>
            </a:pPr>
            <a:r>
              <a:rPr lang="pl-PL" altLang="pl-PL" sz="2400">
                <a:latin typeface="Calibri"/>
                <a:ea typeface="Calibri"/>
                <a:cs typeface="Calibri"/>
              </a:rPr>
              <a:t>Rzepak ozimy (2024) </a:t>
            </a:r>
            <a:r>
              <a:rPr lang="pl-PL" altLang="pl-PL" sz="2400" i="1">
                <a:latin typeface="Calibri"/>
                <a:ea typeface="Calibri"/>
                <a:cs typeface="Calibri"/>
              </a:rPr>
              <a:t>plus zmiana </a:t>
            </a:r>
          </a:p>
          <a:p>
            <a:pPr>
              <a:buFont typeface="Wingdings" panose="05000000000000000000" pitchFamily="2" charset="2"/>
              <a:buChar char="§"/>
              <a:defRPr/>
            </a:pPr>
            <a:r>
              <a:rPr lang="pl-PL" altLang="pl-PL" sz="2400">
                <a:latin typeface="Calibri"/>
                <a:ea typeface="Calibri"/>
                <a:cs typeface="Calibri"/>
              </a:rPr>
              <a:t>Jęczmień browarny</a:t>
            </a:r>
          </a:p>
          <a:p>
            <a:pPr marL="0" indent="0">
              <a:spcAft>
                <a:spcPts val="1000"/>
              </a:spcAft>
              <a:buNone/>
              <a:defRPr/>
            </a:pPr>
            <a:endParaRPr lang="pl-PL" sz="1400" b="1">
              <a:latin typeface="Calibri"/>
              <a:ea typeface="Calibri"/>
              <a:cs typeface="Times New Roman"/>
            </a:endParaRPr>
          </a:p>
          <a:p>
            <a:pPr>
              <a:defRPr/>
            </a:pPr>
            <a:endParaRPr lang="pl-PL" altLang="pl-PL" sz="1400"/>
          </a:p>
          <a:p>
            <a:pPr>
              <a:defRPr/>
            </a:pPr>
            <a:endParaRPr lang="pl-PL" altLang="pl-PL" sz="1400"/>
          </a:p>
          <a:p>
            <a:pPr marL="0" indent="0">
              <a:buFont typeface="Arial" charset="0"/>
              <a:buNone/>
              <a:defRPr/>
            </a:pPr>
            <a:endParaRPr lang="pl-PL" altLang="pl-PL" sz="1400"/>
          </a:p>
        </p:txBody>
      </p:sp>
      <p:sp>
        <p:nvSpPr>
          <p:cNvPr id="28693" name="Rectangle 2869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95" name="Rectangle 2869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2" descr="Strona główna - Jednostka certyfikująca eCO2 sp. z o.o.">
            <a:extLst>
              <a:ext uri="{FF2B5EF4-FFF2-40B4-BE49-F238E27FC236}">
                <a16:creationId xmlns:a16="http://schemas.microsoft.com/office/drawing/2014/main" id="{8B685C44-6994-B41B-DCBC-0091CBC34D74}"/>
              </a:ext>
            </a:extLst>
          </p:cNvPr>
          <p:cNvPicPr>
            <a:picLocks noChangeAspect="1"/>
          </p:cNvPicPr>
          <p:nvPr/>
        </p:nvPicPr>
        <p:blipFill>
          <a:blip r:embed="rId3"/>
          <a:stretch>
            <a:fillRect/>
          </a:stretch>
        </p:blipFill>
        <p:spPr>
          <a:xfrm>
            <a:off x="9642506" y="6368424"/>
            <a:ext cx="1022283" cy="529893"/>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9EFE0B39-DFA3-80A7-5445-7190005B4C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836" y="51141"/>
            <a:ext cx="1081628" cy="1081628"/>
          </a:xfrm>
          <a:prstGeom prst="rect">
            <a:avLst/>
          </a:prstGeom>
        </p:spPr>
      </p:pic>
    </p:spTree>
    <p:extLst>
      <p:ext uri="{BB962C8B-B14F-4D97-AF65-F5344CB8AC3E}">
        <p14:creationId xmlns:p14="http://schemas.microsoft.com/office/powerpoint/2010/main" val="143751177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224CD3-2DCD-9564-70DF-DCCF0ACF168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C5DCC0-7E7A-99E1-C6B6-F255CFFAB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9D461E-AEA5-38F2-B0E1-A22A03432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089E8BA-5775-4095-656C-F05272D12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C869A00-4D47-7678-2619-280765050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9124E6-9CD0-1732-8903-1092CEB87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CA58EC7-01FC-003D-D494-632F4BA1FE3E}"/>
              </a:ext>
            </a:extLst>
          </p:cNvPr>
          <p:cNvSpPr>
            <a:spLocks noGrp="1"/>
          </p:cNvSpPr>
          <p:nvPr>
            <p:ph type="title"/>
          </p:nvPr>
        </p:nvSpPr>
        <p:spPr>
          <a:xfrm>
            <a:off x="1406884" y="330437"/>
            <a:ext cx="6743696" cy="1033669"/>
          </a:xfrm>
        </p:spPr>
        <p:txBody>
          <a:bodyPr>
            <a:normAutofit fontScale="90000"/>
          </a:bodyPr>
          <a:lstStyle/>
          <a:p>
            <a:r>
              <a:rPr lang="pl-PL" sz="3600" b="1">
                <a:solidFill>
                  <a:srgbClr val="FFFFFF"/>
                </a:solidFill>
                <a:latin typeface="Calibri"/>
                <a:ea typeface="Calibri"/>
                <a:cs typeface="Times New Roman"/>
              </a:rPr>
              <a:t>XII. Obserwacje kontrolne i rejestr zabiegów biologicznej i chemicznej ochrony roślin</a:t>
            </a:r>
          </a:p>
        </p:txBody>
      </p:sp>
      <p:pic>
        <p:nvPicPr>
          <p:cNvPr id="6" name="Obraz 5" descr="Obraz zawierający clipart, Grafika, rysowanie, kreatywność&#10;&#10;Opis wygenerowany automatycznie">
            <a:extLst>
              <a:ext uri="{FF2B5EF4-FFF2-40B4-BE49-F238E27FC236}">
                <a16:creationId xmlns:a16="http://schemas.microsoft.com/office/drawing/2014/main" id="{03F25D5E-B2C9-E675-F6EC-3E35218CD7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3AF8EEA8-BD23-4C88-0A08-6353C63635FE}"/>
              </a:ext>
            </a:extLst>
          </p:cNvPr>
          <p:cNvPicPr>
            <a:picLocks noChangeAspect="1"/>
          </p:cNvPicPr>
          <p:nvPr/>
        </p:nvPicPr>
        <p:blipFill>
          <a:blip r:embed="rId3"/>
          <a:stretch>
            <a:fillRect/>
          </a:stretch>
        </p:blipFill>
        <p:spPr>
          <a:xfrm>
            <a:off x="9110295" y="335373"/>
            <a:ext cx="2086705" cy="1081628"/>
          </a:xfrm>
          <a:prstGeom prst="rect">
            <a:avLst/>
          </a:prstGeom>
        </p:spPr>
      </p:pic>
      <p:graphicFrame>
        <p:nvGraphicFramePr>
          <p:cNvPr id="3" name="Symbol zastępczy zawartości 2">
            <a:extLst>
              <a:ext uri="{FF2B5EF4-FFF2-40B4-BE49-F238E27FC236}">
                <a16:creationId xmlns:a16="http://schemas.microsoft.com/office/drawing/2014/main" id="{759BA1FF-F87C-1D77-88B2-3D1F9BCF3DAD}"/>
              </a:ext>
            </a:extLst>
          </p:cNvPr>
          <p:cNvGraphicFramePr>
            <a:graphicFrameLocks noGrp="1"/>
          </p:cNvGraphicFramePr>
          <p:nvPr>
            <p:ph idx="1"/>
            <p:extLst>
              <p:ext uri="{D42A27DB-BD31-4B8C-83A1-F6EECF244321}">
                <p14:modId xmlns:p14="http://schemas.microsoft.com/office/powerpoint/2010/main" val="2595696532"/>
              </p:ext>
            </p:extLst>
          </p:nvPr>
        </p:nvGraphicFramePr>
        <p:xfrm>
          <a:off x="838198" y="2527431"/>
          <a:ext cx="10515600" cy="42018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pole tekstowe 12">
            <a:extLst>
              <a:ext uri="{FF2B5EF4-FFF2-40B4-BE49-F238E27FC236}">
                <a16:creationId xmlns:a16="http://schemas.microsoft.com/office/drawing/2014/main" id="{D7465211-1A86-12FF-0C20-8375B3D0852A}"/>
              </a:ext>
            </a:extLst>
          </p:cNvPr>
          <p:cNvSpPr txBox="1"/>
          <p:nvPr/>
        </p:nvSpPr>
        <p:spPr>
          <a:xfrm>
            <a:off x="290796" y="1752374"/>
            <a:ext cx="9363456" cy="646331"/>
          </a:xfrm>
          <a:prstGeom prst="rect">
            <a:avLst/>
          </a:prstGeom>
          <a:noFill/>
        </p:spPr>
        <p:txBody>
          <a:bodyPr wrap="square" rtlCol="0">
            <a:spAutoFit/>
          </a:bodyPr>
          <a:lstStyle/>
          <a:p>
            <a:pPr marL="285750" indent="-285750">
              <a:buFont typeface="Wingdings" panose="05000000000000000000" pitchFamily="2" charset="2"/>
              <a:buChar char="v"/>
            </a:pPr>
            <a:r>
              <a:rPr lang="pl-PL" sz="1800" b="1"/>
              <a:t>LISTA KONTROLNA DLA UPRAW ROLNICZYCH OBLIGATORYJNE WYMAGANIA IPR – ZGODNOŚĆ 100%:</a:t>
            </a:r>
            <a:r>
              <a:rPr lang="pl-PL" sz="1600" b="1"/>
              <a:t>​ </a:t>
            </a:r>
          </a:p>
        </p:txBody>
      </p:sp>
    </p:spTree>
    <p:extLst>
      <p:ext uri="{BB962C8B-B14F-4D97-AF65-F5344CB8AC3E}">
        <p14:creationId xmlns:p14="http://schemas.microsoft.com/office/powerpoint/2010/main" val="47032128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69781E-E544-0EC0-8AA6-57E70284123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6EC8A-F664-15E9-22AF-F442536B0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609C38-5417-1E09-6D55-C6347BA2D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BE0F300-CFF2-0CE2-04C6-85D13BAC2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0E7D817-DFD6-0AA7-02F4-DF4EE632C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AC30E1-82EE-E0F2-062D-5371B0BEF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0CE1333D-576C-3761-5311-CE45041D3368}"/>
              </a:ext>
            </a:extLst>
          </p:cNvPr>
          <p:cNvSpPr>
            <a:spLocks noGrp="1"/>
          </p:cNvSpPr>
          <p:nvPr>
            <p:ph type="title"/>
          </p:nvPr>
        </p:nvSpPr>
        <p:spPr>
          <a:xfrm>
            <a:off x="1406884" y="330437"/>
            <a:ext cx="6743696" cy="1033669"/>
          </a:xfrm>
        </p:spPr>
        <p:txBody>
          <a:bodyPr>
            <a:normAutofit fontScale="90000"/>
          </a:bodyPr>
          <a:lstStyle/>
          <a:p>
            <a:r>
              <a:rPr lang="pl-PL" sz="3600" b="1">
                <a:solidFill>
                  <a:srgbClr val="FFFFFF"/>
                </a:solidFill>
                <a:latin typeface="Calibri"/>
                <a:ea typeface="Calibri"/>
                <a:cs typeface="Times New Roman"/>
              </a:rPr>
              <a:t>XII. Obserwacje kontrolne i rejestr zabiegów biologicznej i chemicznej ochrony roślin</a:t>
            </a:r>
          </a:p>
        </p:txBody>
      </p:sp>
      <p:pic>
        <p:nvPicPr>
          <p:cNvPr id="6" name="Obraz 5" descr="Obraz zawierający clipart, Grafika, rysowanie, kreatywność&#10;&#10;Opis wygenerowany automatycznie">
            <a:extLst>
              <a:ext uri="{FF2B5EF4-FFF2-40B4-BE49-F238E27FC236}">
                <a16:creationId xmlns:a16="http://schemas.microsoft.com/office/drawing/2014/main" id="{AEF1F5E7-17DC-2815-964E-CBC5976688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70164B53-A353-892D-B9AA-4A45E0852331}"/>
              </a:ext>
            </a:extLst>
          </p:cNvPr>
          <p:cNvPicPr>
            <a:picLocks noChangeAspect="1"/>
          </p:cNvPicPr>
          <p:nvPr/>
        </p:nvPicPr>
        <p:blipFill>
          <a:blip r:embed="rId3"/>
          <a:stretch>
            <a:fillRect/>
          </a:stretch>
        </p:blipFill>
        <p:spPr>
          <a:xfrm>
            <a:off x="9110295" y="335373"/>
            <a:ext cx="2086705" cy="1081628"/>
          </a:xfrm>
          <a:prstGeom prst="rect">
            <a:avLst/>
          </a:prstGeom>
        </p:spPr>
      </p:pic>
      <p:graphicFrame>
        <p:nvGraphicFramePr>
          <p:cNvPr id="3" name="Symbol zastępczy zawartości 2">
            <a:extLst>
              <a:ext uri="{FF2B5EF4-FFF2-40B4-BE49-F238E27FC236}">
                <a16:creationId xmlns:a16="http://schemas.microsoft.com/office/drawing/2014/main" id="{0D700FCF-8C31-5176-9E4E-EB58FC64302C}"/>
              </a:ext>
            </a:extLst>
          </p:cNvPr>
          <p:cNvGraphicFramePr>
            <a:graphicFrameLocks noGrp="1"/>
          </p:cNvGraphicFramePr>
          <p:nvPr>
            <p:ph idx="1"/>
            <p:extLst>
              <p:ext uri="{D42A27DB-BD31-4B8C-83A1-F6EECF244321}">
                <p14:modId xmlns:p14="http://schemas.microsoft.com/office/powerpoint/2010/main" val="547099210"/>
              </p:ext>
            </p:extLst>
          </p:nvPr>
        </p:nvGraphicFramePr>
        <p:xfrm>
          <a:off x="838197" y="2438400"/>
          <a:ext cx="10358803" cy="43237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pole tekstowe 12">
            <a:extLst>
              <a:ext uri="{FF2B5EF4-FFF2-40B4-BE49-F238E27FC236}">
                <a16:creationId xmlns:a16="http://schemas.microsoft.com/office/drawing/2014/main" id="{393B2713-4FF0-D58B-AA6F-DAE39C2D5551}"/>
              </a:ext>
            </a:extLst>
          </p:cNvPr>
          <p:cNvSpPr txBox="1"/>
          <p:nvPr/>
        </p:nvSpPr>
        <p:spPr>
          <a:xfrm>
            <a:off x="334339" y="1881908"/>
            <a:ext cx="9363456" cy="646331"/>
          </a:xfrm>
          <a:prstGeom prst="rect">
            <a:avLst/>
          </a:prstGeom>
          <a:noFill/>
        </p:spPr>
        <p:txBody>
          <a:bodyPr wrap="square" rtlCol="0">
            <a:spAutoFit/>
          </a:bodyPr>
          <a:lstStyle/>
          <a:p>
            <a:pPr marL="285750" indent="-285750">
              <a:buFont typeface="Wingdings" panose="05000000000000000000" pitchFamily="2" charset="2"/>
              <a:buChar char="v"/>
            </a:pPr>
            <a:r>
              <a:rPr lang="pl-PL" sz="1800" b="1"/>
              <a:t>LISTA KONTROLNA DLA UPRAW ROLNICZYCH OBLIGATORYJNE WYMAGANIA IPR – ZGODNOŚĆ 100%:</a:t>
            </a:r>
            <a:r>
              <a:rPr lang="pl-PL" sz="1600" b="1"/>
              <a:t>​ </a:t>
            </a:r>
          </a:p>
        </p:txBody>
      </p:sp>
    </p:spTree>
    <p:extLst>
      <p:ext uri="{BB962C8B-B14F-4D97-AF65-F5344CB8AC3E}">
        <p14:creationId xmlns:p14="http://schemas.microsoft.com/office/powerpoint/2010/main" val="5391179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942E44-CE47-DE47-49F2-E84F3921219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7D65BF0-5B24-22B8-8362-EEC60B83F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E12DE1-6973-78B4-610E-47AC7838C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0142BF1-0A5A-5B9C-5599-15F5AF461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C30BC50-1DF0-3B47-33EF-678572BCC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FEBDE-8A0D-96E2-A9E7-E0F2F28113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7393B6C-093B-11F4-3733-F4806C9EC4FF}"/>
              </a:ext>
            </a:extLst>
          </p:cNvPr>
          <p:cNvSpPr>
            <a:spLocks noGrp="1"/>
          </p:cNvSpPr>
          <p:nvPr>
            <p:ph type="title"/>
          </p:nvPr>
        </p:nvSpPr>
        <p:spPr>
          <a:xfrm>
            <a:off x="1520470" y="383332"/>
            <a:ext cx="6743696" cy="1033669"/>
          </a:xfrm>
        </p:spPr>
        <p:txBody>
          <a:bodyPr>
            <a:normAutofit fontScale="90000"/>
          </a:bodyPr>
          <a:lstStyle/>
          <a:p>
            <a:r>
              <a:rPr lang="pl-PL" sz="3600" b="1">
                <a:solidFill>
                  <a:srgbClr val="FFFFFF"/>
                </a:solidFill>
                <a:latin typeface="Calibri"/>
                <a:ea typeface="Calibri"/>
                <a:cs typeface="Times New Roman"/>
              </a:rPr>
              <a:t>XII. Obserwacje kontrolne i rejestr zabiegów biologicznej i chemicznej ochrony roślin</a:t>
            </a:r>
          </a:p>
        </p:txBody>
      </p:sp>
      <p:pic>
        <p:nvPicPr>
          <p:cNvPr id="6" name="Obraz 5" descr="Obraz zawierający clipart, Grafika, rysowanie, kreatywność&#10;&#10;Opis wygenerowany automatycznie">
            <a:extLst>
              <a:ext uri="{FF2B5EF4-FFF2-40B4-BE49-F238E27FC236}">
                <a16:creationId xmlns:a16="http://schemas.microsoft.com/office/drawing/2014/main" id="{AC42A321-3D25-D7D3-08C0-1CF81D6F49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99F7C23E-D9D5-5DDA-B50F-475897CFB991}"/>
              </a:ext>
            </a:extLst>
          </p:cNvPr>
          <p:cNvPicPr>
            <a:picLocks noChangeAspect="1"/>
          </p:cNvPicPr>
          <p:nvPr/>
        </p:nvPicPr>
        <p:blipFill>
          <a:blip r:embed="rId4"/>
          <a:stretch>
            <a:fillRect/>
          </a:stretch>
        </p:blipFill>
        <p:spPr>
          <a:xfrm>
            <a:off x="9110295" y="335373"/>
            <a:ext cx="2086705" cy="1081628"/>
          </a:xfrm>
          <a:prstGeom prst="rect">
            <a:avLst/>
          </a:prstGeom>
        </p:spPr>
      </p:pic>
      <p:sp>
        <p:nvSpPr>
          <p:cNvPr id="3" name="pole tekstowe 2">
            <a:extLst>
              <a:ext uri="{FF2B5EF4-FFF2-40B4-BE49-F238E27FC236}">
                <a16:creationId xmlns:a16="http://schemas.microsoft.com/office/drawing/2014/main" id="{6D5A6146-4E48-CC5A-CA45-8B25D9FCBBC5}"/>
              </a:ext>
            </a:extLst>
          </p:cNvPr>
          <p:cNvSpPr txBox="1"/>
          <p:nvPr/>
        </p:nvSpPr>
        <p:spPr>
          <a:xfrm>
            <a:off x="177217" y="1671557"/>
            <a:ext cx="10825213" cy="646331"/>
          </a:xfrm>
          <a:prstGeom prst="rect">
            <a:avLst/>
          </a:prstGeom>
          <a:noFill/>
        </p:spPr>
        <p:txBody>
          <a:bodyPr wrap="square" rtlCol="0">
            <a:spAutoFit/>
          </a:bodyPr>
          <a:lstStyle/>
          <a:p>
            <a:pPr marL="285750" indent="-285750">
              <a:buFont typeface="Wingdings" panose="05000000000000000000" pitchFamily="2" charset="2"/>
              <a:buChar char="v"/>
            </a:pPr>
            <a:r>
              <a:rPr lang="pl-PL" sz="1800" b="1"/>
              <a:t>LISTA OBLIGATORYJNYCH CZYNNOŚCI I ZABIEGÓW W INTEGROWANEJ PRODUKCJI (IP) KUKURYDZY </a:t>
            </a:r>
            <a:br>
              <a:rPr lang="pl-PL" sz="1800" b="1"/>
            </a:br>
            <a:r>
              <a:rPr lang="pl-PL" sz="1800" b="1"/>
              <a:t>– ZGODNOŚĆ 100%:</a:t>
            </a:r>
            <a:r>
              <a:rPr lang="pl-PL" sz="1600" b="1"/>
              <a:t>​ </a:t>
            </a:r>
          </a:p>
        </p:txBody>
      </p:sp>
      <p:sp>
        <p:nvSpPr>
          <p:cNvPr id="17" name="Owal 16">
            <a:extLst>
              <a:ext uri="{FF2B5EF4-FFF2-40B4-BE49-F238E27FC236}">
                <a16:creationId xmlns:a16="http://schemas.microsoft.com/office/drawing/2014/main" id="{4199CF29-277D-F86E-7FEF-99796034D66B}"/>
              </a:ext>
            </a:extLst>
          </p:cNvPr>
          <p:cNvSpPr/>
          <p:nvPr/>
        </p:nvSpPr>
        <p:spPr>
          <a:xfrm>
            <a:off x="310183" y="2459832"/>
            <a:ext cx="612919" cy="602743"/>
          </a:xfrm>
          <a:prstGeom prst="ellipse">
            <a:avLst/>
          </a:prstGeom>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pl-PL" b="1"/>
              <a:t>5</a:t>
            </a:r>
          </a:p>
        </p:txBody>
      </p:sp>
      <p:sp>
        <p:nvSpPr>
          <p:cNvPr id="19" name="Owal 18">
            <a:extLst>
              <a:ext uri="{FF2B5EF4-FFF2-40B4-BE49-F238E27FC236}">
                <a16:creationId xmlns:a16="http://schemas.microsoft.com/office/drawing/2014/main" id="{87C94AB3-5E33-9F22-4DB7-8B3D6F377DDF}"/>
              </a:ext>
            </a:extLst>
          </p:cNvPr>
          <p:cNvSpPr/>
          <p:nvPr/>
        </p:nvSpPr>
        <p:spPr>
          <a:xfrm>
            <a:off x="281448" y="3330718"/>
            <a:ext cx="612919" cy="602743"/>
          </a:xfrm>
          <a:prstGeom prst="ellipse">
            <a:avLst/>
          </a:prstGeom>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pl-PL" b="1"/>
              <a:t>6</a:t>
            </a:r>
          </a:p>
        </p:txBody>
      </p:sp>
      <p:sp>
        <p:nvSpPr>
          <p:cNvPr id="20" name="Owal 19">
            <a:extLst>
              <a:ext uri="{FF2B5EF4-FFF2-40B4-BE49-F238E27FC236}">
                <a16:creationId xmlns:a16="http://schemas.microsoft.com/office/drawing/2014/main" id="{7D9BEA48-0526-186D-08F3-F3FF66366882}"/>
              </a:ext>
            </a:extLst>
          </p:cNvPr>
          <p:cNvSpPr/>
          <p:nvPr/>
        </p:nvSpPr>
        <p:spPr>
          <a:xfrm>
            <a:off x="296276" y="4247075"/>
            <a:ext cx="612919" cy="602743"/>
          </a:xfrm>
          <a:prstGeom prst="ellipse">
            <a:avLst/>
          </a:prstGeom>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pl-PL" b="1"/>
              <a:t>7</a:t>
            </a:r>
          </a:p>
        </p:txBody>
      </p:sp>
      <p:sp>
        <p:nvSpPr>
          <p:cNvPr id="21" name="Owal 20">
            <a:extLst>
              <a:ext uri="{FF2B5EF4-FFF2-40B4-BE49-F238E27FC236}">
                <a16:creationId xmlns:a16="http://schemas.microsoft.com/office/drawing/2014/main" id="{296CDB19-4016-3B83-B918-4F44D210539E}"/>
              </a:ext>
            </a:extLst>
          </p:cNvPr>
          <p:cNvSpPr/>
          <p:nvPr/>
        </p:nvSpPr>
        <p:spPr>
          <a:xfrm>
            <a:off x="310183" y="5255100"/>
            <a:ext cx="612919" cy="602743"/>
          </a:xfrm>
          <a:prstGeom prst="ellipse">
            <a:avLst/>
          </a:prstGeom>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pl-PL" b="1"/>
              <a:t>8</a:t>
            </a:r>
          </a:p>
        </p:txBody>
      </p:sp>
      <p:sp>
        <p:nvSpPr>
          <p:cNvPr id="22" name="Owal 21">
            <a:extLst>
              <a:ext uri="{FF2B5EF4-FFF2-40B4-BE49-F238E27FC236}">
                <a16:creationId xmlns:a16="http://schemas.microsoft.com/office/drawing/2014/main" id="{1F4A0791-CF01-CA93-A3CB-D285DC3F0444}"/>
              </a:ext>
            </a:extLst>
          </p:cNvPr>
          <p:cNvSpPr/>
          <p:nvPr/>
        </p:nvSpPr>
        <p:spPr>
          <a:xfrm>
            <a:off x="320554" y="6056550"/>
            <a:ext cx="612919" cy="602743"/>
          </a:xfrm>
          <a:prstGeom prst="ellipse">
            <a:avLst/>
          </a:prstGeom>
          <a:ln/>
          <a:effectLst>
            <a:outerShdw blurRad="50800" dist="38100" dir="8100000" algn="tr"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pl-PL" b="1"/>
              <a:t>9</a:t>
            </a:r>
          </a:p>
        </p:txBody>
      </p:sp>
      <p:sp>
        <p:nvSpPr>
          <p:cNvPr id="23" name="Symbol zastępczy zawartości 22">
            <a:extLst>
              <a:ext uri="{FF2B5EF4-FFF2-40B4-BE49-F238E27FC236}">
                <a16:creationId xmlns:a16="http://schemas.microsoft.com/office/drawing/2014/main" id="{C471C4E7-E92A-7E46-659D-570AD406F1DB}"/>
              </a:ext>
            </a:extLst>
          </p:cNvPr>
          <p:cNvSpPr>
            <a:spLocks noGrp="1"/>
          </p:cNvSpPr>
          <p:nvPr>
            <p:ph idx="1"/>
          </p:nvPr>
        </p:nvSpPr>
        <p:spPr>
          <a:xfrm>
            <a:off x="909196" y="6090191"/>
            <a:ext cx="10368404" cy="602744"/>
          </a:xfrm>
          <a:ln w="38100">
            <a:solidFill>
              <a:schemeClr val="accent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Autofit/>
          </a:bodyPr>
          <a:lstStyle/>
          <a:p>
            <a:pPr marL="0" lvl="0" indent="0" algn="just">
              <a:buNone/>
            </a:pPr>
            <a:r>
              <a:rPr lang="pl-PL" sz="1500">
                <a:solidFill>
                  <a:schemeClr val="tx1"/>
                </a:solidFill>
              </a:rPr>
              <a:t>Wykonanie przynajmniej jednego zabiegu przy użyciu biologicznych środków ochrony roślin do zwalczania szkodników (np. omacnicy prosowianki i/lub stonki kukurydzianej) bądź chorób kukurydzy (np. fuzariozy kolb) (rozdz. 8).</a:t>
            </a:r>
          </a:p>
        </p:txBody>
      </p:sp>
      <p:sp>
        <p:nvSpPr>
          <p:cNvPr id="24" name="pole tekstowe 23">
            <a:extLst>
              <a:ext uri="{FF2B5EF4-FFF2-40B4-BE49-F238E27FC236}">
                <a16:creationId xmlns:a16="http://schemas.microsoft.com/office/drawing/2014/main" id="{DA88069B-9AAD-7029-C029-A7AF642D4285}"/>
              </a:ext>
            </a:extLst>
          </p:cNvPr>
          <p:cNvSpPr txBox="1"/>
          <p:nvPr/>
        </p:nvSpPr>
        <p:spPr>
          <a:xfrm>
            <a:off x="909157" y="2508577"/>
            <a:ext cx="10353653" cy="553998"/>
          </a:xfrm>
          <a:prstGeom prst="rect">
            <a:avLst/>
          </a:prstGeom>
          <a:ln w="38100">
            <a:solidFill>
              <a:schemeClr val="accent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l-PL" sz="1500">
                <a:solidFill>
                  <a:schemeClr val="tx1"/>
                </a:solidFill>
              </a:rPr>
              <a:t>Wykorzystanie w </a:t>
            </a:r>
            <a:r>
              <a:rPr lang="pl-PL" sz="1500" err="1">
                <a:solidFill>
                  <a:schemeClr val="tx1"/>
                </a:solidFill>
              </a:rPr>
              <a:t>powschodowej</a:t>
            </a:r>
            <a:r>
              <a:rPr lang="pl-PL" sz="1500">
                <a:solidFill>
                  <a:schemeClr val="tx1"/>
                </a:solidFill>
              </a:rPr>
              <a:t> regulacji zachwaszczenia w pierwszej kolejności metod agrotechnicznych np. pielników, </a:t>
            </a:r>
            <a:br>
              <a:rPr lang="pl-PL" sz="1500">
                <a:solidFill>
                  <a:schemeClr val="tx1"/>
                </a:solidFill>
              </a:rPr>
            </a:br>
            <a:r>
              <a:rPr lang="pl-PL" sz="1500">
                <a:solidFill>
                  <a:schemeClr val="tx1"/>
                </a:solidFill>
              </a:rPr>
              <a:t>a w przypadku ochrony chemicznej właściwe zastosowanie </a:t>
            </a:r>
            <a:r>
              <a:rPr lang="pl-PL" sz="1500" err="1">
                <a:solidFill>
                  <a:schemeClr val="tx1"/>
                </a:solidFill>
              </a:rPr>
              <a:t>powschodowe</a:t>
            </a:r>
            <a:r>
              <a:rPr lang="pl-PL" sz="1500">
                <a:solidFill>
                  <a:schemeClr val="tx1"/>
                </a:solidFill>
              </a:rPr>
              <a:t> herbicydu w odpowiedniej dawce (rozdz. 7.1). </a:t>
            </a:r>
          </a:p>
        </p:txBody>
      </p:sp>
      <p:sp>
        <p:nvSpPr>
          <p:cNvPr id="25" name="pole tekstowe 24">
            <a:extLst>
              <a:ext uri="{FF2B5EF4-FFF2-40B4-BE49-F238E27FC236}">
                <a16:creationId xmlns:a16="http://schemas.microsoft.com/office/drawing/2014/main" id="{83EE5253-1564-63D1-F495-169B45AA015F}"/>
              </a:ext>
            </a:extLst>
          </p:cNvPr>
          <p:cNvSpPr txBox="1"/>
          <p:nvPr/>
        </p:nvSpPr>
        <p:spPr>
          <a:xfrm>
            <a:off x="894367" y="3239675"/>
            <a:ext cx="10368443" cy="784830"/>
          </a:xfrm>
          <a:prstGeom prst="rect">
            <a:avLst/>
          </a:prstGeom>
          <a:ln w="38100">
            <a:solidFill>
              <a:schemeClr val="accent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l-PL" sz="1500">
                <a:solidFill>
                  <a:schemeClr val="tx1"/>
                </a:solidFill>
              </a:rPr>
              <a:t>Monitorowanie systematyczne od momentu wschodów do początku dojrzewania, minimum 2x w miesiącu, występowania chorób (m. in. Zgorzel siwek, drobna plamistość liści, żółta plamistość liści, rdza kukurydzy, fuzarioza korzeni i zgorzel podstawy łodygi) (rozdz. 7.2.2).</a:t>
            </a:r>
          </a:p>
        </p:txBody>
      </p:sp>
      <p:sp>
        <p:nvSpPr>
          <p:cNvPr id="26" name="pole tekstowe 25">
            <a:extLst>
              <a:ext uri="{FF2B5EF4-FFF2-40B4-BE49-F238E27FC236}">
                <a16:creationId xmlns:a16="http://schemas.microsoft.com/office/drawing/2014/main" id="{FBD0AC91-6C80-61D5-8634-C7D253F081CF}"/>
              </a:ext>
            </a:extLst>
          </p:cNvPr>
          <p:cNvSpPr txBox="1"/>
          <p:nvPr/>
        </p:nvSpPr>
        <p:spPr>
          <a:xfrm>
            <a:off x="909157" y="4195529"/>
            <a:ext cx="10368443" cy="784830"/>
          </a:xfrm>
          <a:prstGeom prst="rect">
            <a:avLst/>
          </a:prstGeom>
          <a:ln w="38100">
            <a:solidFill>
              <a:schemeClr val="accent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l-PL" sz="1500">
                <a:solidFill>
                  <a:schemeClr val="tx1"/>
                </a:solidFill>
              </a:rPr>
              <a:t>Monitorowanie systematyczne od momentu wschodów do początku dojrzewania, minimum 1x w tygodniu, występowania szkodników (m.in. drutowce, pędraki, rolnice, ploniarka zbożówka, mszyce, omacnica prosowianka, stonka kukurydziana) </a:t>
            </a:r>
            <a:br>
              <a:rPr lang="pl-PL" sz="1500">
                <a:solidFill>
                  <a:schemeClr val="tx1"/>
                </a:solidFill>
              </a:rPr>
            </a:br>
            <a:r>
              <a:rPr lang="pl-PL" sz="1500">
                <a:solidFill>
                  <a:schemeClr val="tx1"/>
                </a:solidFill>
              </a:rPr>
              <a:t>z zastosowaniem właściwych metod (bezpośrednia lustracja roślin, pułapki </a:t>
            </a:r>
            <a:r>
              <a:rPr lang="pl-PL" sz="1500" err="1">
                <a:solidFill>
                  <a:schemeClr val="tx1"/>
                </a:solidFill>
              </a:rPr>
              <a:t>feromonowe</a:t>
            </a:r>
            <a:r>
              <a:rPr lang="pl-PL" sz="1500">
                <a:solidFill>
                  <a:schemeClr val="tx1"/>
                </a:solidFill>
              </a:rPr>
              <a:t>, pułapki świetlne, itp.) (rozdz. 7.3.2).</a:t>
            </a:r>
          </a:p>
        </p:txBody>
      </p:sp>
      <p:sp>
        <p:nvSpPr>
          <p:cNvPr id="27" name="pole tekstowe 26">
            <a:extLst>
              <a:ext uri="{FF2B5EF4-FFF2-40B4-BE49-F238E27FC236}">
                <a16:creationId xmlns:a16="http://schemas.microsoft.com/office/drawing/2014/main" id="{E6DB867C-8EF5-0F61-395B-A6667C88B9C5}"/>
              </a:ext>
            </a:extLst>
          </p:cNvPr>
          <p:cNvSpPr txBox="1"/>
          <p:nvPr/>
        </p:nvSpPr>
        <p:spPr>
          <a:xfrm>
            <a:off x="909195" y="5135695"/>
            <a:ext cx="10368405" cy="784830"/>
          </a:xfrm>
          <a:prstGeom prst="rect">
            <a:avLst/>
          </a:prstGeom>
          <a:ln w="38100">
            <a:solidFill>
              <a:schemeClr val="accent2"/>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l-PL" sz="1500">
                <a:solidFill>
                  <a:schemeClr val="tx1"/>
                </a:solidFill>
              </a:rPr>
              <a:t>Rotacyjne stosowanie substancji czynnych środków ochrony roślin z różnych grup chemicznych w celu zapobiegania zjawisku uodparniania się </a:t>
            </a:r>
            <a:r>
              <a:rPr lang="pl-PL" sz="1500" err="1">
                <a:solidFill>
                  <a:schemeClr val="tx1"/>
                </a:solidFill>
              </a:rPr>
              <a:t>agrofagów</a:t>
            </a:r>
            <a:r>
              <a:rPr lang="pl-PL" sz="1500">
                <a:solidFill>
                  <a:schemeClr val="tx1"/>
                </a:solidFill>
              </a:rPr>
              <a:t> (chwastów, szkodników i patogenów) z uwzględnieniem zakresu ochrony w poprzednich sezonach (rozdz. 7).</a:t>
            </a:r>
          </a:p>
        </p:txBody>
      </p:sp>
    </p:spTree>
    <p:extLst>
      <p:ext uri="{BB962C8B-B14F-4D97-AF65-F5344CB8AC3E}">
        <p14:creationId xmlns:p14="http://schemas.microsoft.com/office/powerpoint/2010/main" val="285486123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A20D13-DB37-21E7-E890-272E9D1D28B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BCD9C25-DB65-7406-DA1E-427F18437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86D086-3242-8D9E-E353-C24F8A95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C59521-93D2-4077-69A0-162E1D392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27B4FD88-B1D2-358F-3AA3-F4B17437D3F8}"/>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4786AA05-0AD5-8B3F-DD8F-BCA6E5847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wyświetlacz&#10;&#10;Opis wygenerowany automatycznie">
            <a:extLst>
              <a:ext uri="{FF2B5EF4-FFF2-40B4-BE49-F238E27FC236}">
                <a16:creationId xmlns:a16="http://schemas.microsoft.com/office/drawing/2014/main" id="{E23CD0B2-DD2E-7506-0658-F4A9F4A08856}"/>
              </a:ext>
            </a:extLst>
          </p:cNvPr>
          <p:cNvPicPr>
            <a:picLocks noChangeAspect="1"/>
          </p:cNvPicPr>
          <p:nvPr/>
        </p:nvPicPr>
        <p:blipFill>
          <a:blip r:embed="rId4"/>
          <a:srcRect l="29135" t="22393" r="13558" b="13675"/>
          <a:stretch/>
        </p:blipFill>
        <p:spPr>
          <a:xfrm>
            <a:off x="74366" y="1781026"/>
            <a:ext cx="7018183" cy="4404025"/>
          </a:xfrm>
          <a:prstGeom prst="rect">
            <a:avLst/>
          </a:prstGeom>
          <a:ln w="28575">
            <a:solidFill>
              <a:schemeClr val="tx1"/>
            </a:solidFill>
          </a:ln>
          <a:effectLst>
            <a:outerShdw blurRad="292100" dist="139700" dir="2700000" algn="tl" rotWithShape="0">
              <a:srgbClr val="333333">
                <a:alpha val="65000"/>
              </a:srgbClr>
            </a:outerShdw>
          </a:effectLst>
        </p:spPr>
      </p:pic>
      <p:sp>
        <p:nvSpPr>
          <p:cNvPr id="9" name="pole tekstowe 8">
            <a:extLst>
              <a:ext uri="{FF2B5EF4-FFF2-40B4-BE49-F238E27FC236}">
                <a16:creationId xmlns:a16="http://schemas.microsoft.com/office/drawing/2014/main" id="{E8AF69C2-9064-7BE6-4EAA-F8BDB658C35C}"/>
              </a:ext>
            </a:extLst>
          </p:cNvPr>
          <p:cNvSpPr txBox="1"/>
          <p:nvPr/>
        </p:nvSpPr>
        <p:spPr>
          <a:xfrm>
            <a:off x="124176" y="123974"/>
            <a:ext cx="1093431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600" b="1" u="sng">
                <a:ea typeface="+mn-lt"/>
                <a:cs typeface="+mn-lt"/>
              </a:rPr>
              <a:t>XII. Obserwacje kontrolne i rejestr zabiegów biologicznej i chemicznej ochrony roślin:</a:t>
            </a:r>
            <a:endParaRPr lang="pl-PL" sz="2600" b="1" u="sng"/>
          </a:p>
          <a:p>
            <a:r>
              <a:rPr lang="pl-PL" sz="1600" b="1">
                <a:ea typeface="+mn-lt"/>
                <a:cs typeface="+mn-lt"/>
              </a:rPr>
              <a:t>Podstawowym elementem Notatnika IP jest tabela „Obserwacje kontrolne i zastosowane środki ochrony roślin przeciwko chorobom i szkodnikom”.</a:t>
            </a:r>
            <a:endParaRPr lang="pl-PL" sz="1600" b="1"/>
          </a:p>
        </p:txBody>
      </p:sp>
      <p:sp>
        <p:nvSpPr>
          <p:cNvPr id="11" name="pole tekstowe 10">
            <a:extLst>
              <a:ext uri="{FF2B5EF4-FFF2-40B4-BE49-F238E27FC236}">
                <a16:creationId xmlns:a16="http://schemas.microsoft.com/office/drawing/2014/main" id="{92C16421-2E51-6446-7BDA-BF81D6446FC2}"/>
              </a:ext>
            </a:extLst>
          </p:cNvPr>
          <p:cNvSpPr txBox="1"/>
          <p:nvPr/>
        </p:nvSpPr>
        <p:spPr>
          <a:xfrm>
            <a:off x="7187393" y="1549309"/>
            <a:ext cx="5028976" cy="3016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b="1">
                <a:ea typeface="+mn-lt"/>
                <a:cs typeface="+mn-lt"/>
              </a:rPr>
              <a:t>Tabela 1</a:t>
            </a:r>
            <a:r>
              <a:rPr lang="pl-PL">
                <a:ea typeface="+mn-lt"/>
                <a:cs typeface="+mn-lt"/>
              </a:rPr>
              <a:t> składa się z 2 bloków: </a:t>
            </a:r>
            <a:endParaRPr lang="pl-PL"/>
          </a:p>
          <a:p>
            <a:pPr marL="285750" indent="-285750" algn="just">
              <a:buFont typeface="Arial"/>
              <a:buChar char="•"/>
            </a:pPr>
            <a:r>
              <a:rPr lang="pl-PL">
                <a:ea typeface="+mn-lt"/>
                <a:cs typeface="+mn-lt"/>
              </a:rPr>
              <a:t>rejestru obserwacji zdrowotności roślin </a:t>
            </a:r>
          </a:p>
          <a:p>
            <a:pPr marL="285750" indent="-285750" algn="just">
              <a:buFont typeface="Arial"/>
              <a:buChar char="•"/>
            </a:pPr>
            <a:r>
              <a:rPr lang="pl-PL">
                <a:ea typeface="+mn-lt"/>
                <a:cs typeface="+mn-lt"/>
              </a:rPr>
              <a:t>rejestru zabiegów biologicznej i chemicznej ochrony roślin.</a:t>
            </a:r>
            <a:r>
              <a:rPr lang="pl-PL">
                <a:solidFill>
                  <a:srgbClr val="000000"/>
                </a:solidFill>
                <a:ea typeface="+mn-lt"/>
                <a:cs typeface="+mn-lt"/>
              </a:rPr>
              <a:t> </a:t>
            </a:r>
            <a:r>
              <a:rPr lang="pl-PL" sz="1400">
                <a:solidFill>
                  <a:srgbClr val="FF0000"/>
                </a:solidFill>
                <a:ea typeface="+mn-lt"/>
                <a:cs typeface="+mn-lt"/>
              </a:rPr>
              <a:t>Uwaga:</a:t>
            </a:r>
            <a:r>
              <a:rPr lang="pl-PL" sz="1400">
                <a:solidFill>
                  <a:srgbClr val="000000"/>
                </a:solidFill>
                <a:ea typeface="+mn-lt"/>
                <a:cs typeface="+mn-lt"/>
              </a:rPr>
              <a:t> </a:t>
            </a:r>
            <a:r>
              <a:rPr lang="pl-PL" sz="1400">
                <a:solidFill>
                  <a:srgbClr val="FF0000"/>
                </a:solidFill>
                <a:ea typeface="+mn-lt"/>
                <a:cs typeface="+mn-lt"/>
              </a:rPr>
              <a:t>CZYTAĆ JAKO 1 i 1a (choroby                     i szkodniki) i/lub 1b (chwasty) i/lub 1c (inne – defolianty, desykanty, itd.);</a:t>
            </a:r>
          </a:p>
          <a:p>
            <a:pPr algn="just"/>
            <a:r>
              <a:rPr lang="pl-PL">
                <a:ea typeface="+mn-lt"/>
                <a:cs typeface="+mn-lt"/>
              </a:rPr>
              <a:t>Producent zobowiązany jest do prowadzenia systematycznych lustracji i każdorazowego odnotowania tego faktu w części tabeli dotyczącej obserwacji.</a:t>
            </a:r>
            <a:endParaRPr lang="pl-PL"/>
          </a:p>
          <a:p>
            <a:pPr algn="just"/>
            <a:endParaRPr lang="pl-PL"/>
          </a:p>
        </p:txBody>
      </p:sp>
      <p:sp>
        <p:nvSpPr>
          <p:cNvPr id="13" name="pole tekstowe 12">
            <a:extLst>
              <a:ext uri="{FF2B5EF4-FFF2-40B4-BE49-F238E27FC236}">
                <a16:creationId xmlns:a16="http://schemas.microsoft.com/office/drawing/2014/main" id="{439411C5-3342-5A6C-B16B-E0CAB6837D50}"/>
              </a:ext>
            </a:extLst>
          </p:cNvPr>
          <p:cNvSpPr txBox="1"/>
          <p:nvPr/>
        </p:nvSpPr>
        <p:spPr>
          <a:xfrm>
            <a:off x="7440034" y="4413869"/>
            <a:ext cx="452369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Można określić przez wskazanie fazy według klucza BBCH lub podać termin</a:t>
            </a:r>
          </a:p>
        </p:txBody>
      </p:sp>
      <p:sp>
        <p:nvSpPr>
          <p:cNvPr id="15" name="pole tekstowe 14">
            <a:extLst>
              <a:ext uri="{FF2B5EF4-FFF2-40B4-BE49-F238E27FC236}">
                <a16:creationId xmlns:a16="http://schemas.microsoft.com/office/drawing/2014/main" id="{CF5F82A5-FD00-1BA2-A106-BE6E1BA23D7E}"/>
              </a:ext>
            </a:extLst>
          </p:cNvPr>
          <p:cNvSpPr txBox="1"/>
          <p:nvPr/>
        </p:nvSpPr>
        <p:spPr>
          <a:xfrm>
            <a:off x="7440034" y="5065213"/>
            <a:ext cx="43711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a:t>Przykładowo: deszczomierz, pułapki </a:t>
            </a:r>
            <a:r>
              <a:rPr lang="pl-PL" err="1"/>
              <a:t>feromonowe</a:t>
            </a:r>
            <a:r>
              <a:rPr lang="pl-PL"/>
              <a:t>, odkrywki glebowe</a:t>
            </a:r>
          </a:p>
        </p:txBody>
      </p:sp>
      <p:sp>
        <p:nvSpPr>
          <p:cNvPr id="16" name="pole tekstowe 15">
            <a:extLst>
              <a:ext uri="{FF2B5EF4-FFF2-40B4-BE49-F238E27FC236}">
                <a16:creationId xmlns:a16="http://schemas.microsoft.com/office/drawing/2014/main" id="{01EEAAE7-BE31-5D55-97D3-24DDDBF4E174}"/>
              </a:ext>
            </a:extLst>
          </p:cNvPr>
          <p:cNvSpPr txBox="1"/>
          <p:nvPr/>
        </p:nvSpPr>
        <p:spPr>
          <a:xfrm>
            <a:off x="7440034" y="5754468"/>
            <a:ext cx="452369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Określamy  miejsce przeprowadzenia każdorazowej obserwacji </a:t>
            </a:r>
          </a:p>
        </p:txBody>
      </p:sp>
      <p:cxnSp>
        <p:nvCxnSpPr>
          <p:cNvPr id="17" name="Łącznik prosty ze strzałką 16">
            <a:extLst>
              <a:ext uri="{FF2B5EF4-FFF2-40B4-BE49-F238E27FC236}">
                <a16:creationId xmlns:a16="http://schemas.microsoft.com/office/drawing/2014/main" id="{0B5B8C35-6DA3-1911-4A73-5C8027AFC9E7}"/>
              </a:ext>
            </a:extLst>
          </p:cNvPr>
          <p:cNvCxnSpPr>
            <a:cxnSpLocks/>
            <a:stCxn id="13" idx="1"/>
          </p:cNvCxnSpPr>
          <p:nvPr/>
        </p:nvCxnSpPr>
        <p:spPr>
          <a:xfrm flipH="1" flipV="1">
            <a:off x="2019300" y="3089842"/>
            <a:ext cx="5420734" cy="1647193"/>
          </a:xfrm>
          <a:prstGeom prst="straightConnector1">
            <a:avLst/>
          </a:prstGeom>
          <a:ln w="28575">
            <a:solidFill>
              <a:srgbClr val="568926"/>
            </a:solidFill>
            <a:tailEnd type="triangle"/>
          </a:ln>
        </p:spPr>
        <p:style>
          <a:lnRef idx="2">
            <a:schemeClr val="accent2"/>
          </a:lnRef>
          <a:fillRef idx="0">
            <a:schemeClr val="accent2"/>
          </a:fillRef>
          <a:effectRef idx="1">
            <a:schemeClr val="accent2"/>
          </a:effectRef>
          <a:fontRef idx="minor">
            <a:schemeClr val="tx1"/>
          </a:fontRef>
        </p:style>
      </p:cxnSp>
      <p:cxnSp>
        <p:nvCxnSpPr>
          <p:cNvPr id="21" name="Łącznik prosty ze strzałką 20">
            <a:extLst>
              <a:ext uri="{FF2B5EF4-FFF2-40B4-BE49-F238E27FC236}">
                <a16:creationId xmlns:a16="http://schemas.microsoft.com/office/drawing/2014/main" id="{C1653B57-A8BA-7602-7E53-AD9E60ED0472}"/>
              </a:ext>
            </a:extLst>
          </p:cNvPr>
          <p:cNvCxnSpPr>
            <a:cxnSpLocks/>
            <a:stCxn id="15" idx="1"/>
          </p:cNvCxnSpPr>
          <p:nvPr/>
        </p:nvCxnSpPr>
        <p:spPr>
          <a:xfrm flipH="1" flipV="1">
            <a:off x="4400778" y="4231531"/>
            <a:ext cx="3039256" cy="1156848"/>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cxnSp>
        <p:nvCxnSpPr>
          <p:cNvPr id="24" name="Łącznik prosty ze strzałką 23">
            <a:extLst>
              <a:ext uri="{FF2B5EF4-FFF2-40B4-BE49-F238E27FC236}">
                <a16:creationId xmlns:a16="http://schemas.microsoft.com/office/drawing/2014/main" id="{90524BD4-02C1-2718-711A-0706D177B0C8}"/>
              </a:ext>
            </a:extLst>
          </p:cNvPr>
          <p:cNvCxnSpPr>
            <a:cxnSpLocks/>
            <a:stCxn id="16" idx="1"/>
          </p:cNvCxnSpPr>
          <p:nvPr/>
        </p:nvCxnSpPr>
        <p:spPr>
          <a:xfrm flipH="1" flipV="1">
            <a:off x="1258768" y="4017897"/>
            <a:ext cx="6181266" cy="2059737"/>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9238935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4B071F-10F0-2C98-6879-D35C5542AF8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524E88C-77F0-36E2-A77B-71024A763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BE69B6-5DD7-6515-4494-C6C067581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7D9623-CC2E-F56C-EF2E-FA5A6DC7F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D9B8E937-7856-69AC-8103-8F44037AA4EA}"/>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F49E9B3D-F4F4-7163-E5C9-1FFF577B37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diagram, oprogramowanie&#10;&#10;Opis wygenerowany automatycznie">
            <a:extLst>
              <a:ext uri="{FF2B5EF4-FFF2-40B4-BE49-F238E27FC236}">
                <a16:creationId xmlns:a16="http://schemas.microsoft.com/office/drawing/2014/main" id="{FB365176-F153-BDF1-9893-316A2F751B6F}"/>
              </a:ext>
            </a:extLst>
          </p:cNvPr>
          <p:cNvPicPr>
            <a:picLocks noChangeAspect="1"/>
          </p:cNvPicPr>
          <p:nvPr/>
        </p:nvPicPr>
        <p:blipFill>
          <a:blip r:embed="rId4"/>
          <a:srcRect l="46146" t="22963" r="30833" b="9343"/>
          <a:stretch/>
        </p:blipFill>
        <p:spPr>
          <a:xfrm rot="5400000">
            <a:off x="1362484" y="379762"/>
            <a:ext cx="3695708" cy="6217268"/>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Obraz 3" descr="Obraz zawierający tekst, zrzut ekranu, diagram, oprogramowanie&#10;&#10;Opis wygenerowany automatycznie">
            <a:extLst>
              <a:ext uri="{FF2B5EF4-FFF2-40B4-BE49-F238E27FC236}">
                <a16:creationId xmlns:a16="http://schemas.microsoft.com/office/drawing/2014/main" id="{473E9F7D-4C03-8E5C-71B5-766A2E1CE58F}"/>
              </a:ext>
            </a:extLst>
          </p:cNvPr>
          <p:cNvPicPr>
            <a:picLocks noChangeAspect="1"/>
          </p:cNvPicPr>
          <p:nvPr/>
        </p:nvPicPr>
        <p:blipFill>
          <a:blip r:embed="rId5"/>
          <a:srcRect l="45938" t="23333" r="26667" b="9343"/>
          <a:stretch/>
        </p:blipFill>
        <p:spPr>
          <a:xfrm rot="5400000">
            <a:off x="7195679" y="607508"/>
            <a:ext cx="4051308" cy="5594967"/>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pole tekstowe 5">
            <a:extLst>
              <a:ext uri="{FF2B5EF4-FFF2-40B4-BE49-F238E27FC236}">
                <a16:creationId xmlns:a16="http://schemas.microsoft.com/office/drawing/2014/main" id="{F122EFD3-B837-4DDF-22E6-6327A51CE04F}"/>
              </a:ext>
            </a:extLst>
          </p:cNvPr>
          <p:cNvSpPr txBox="1"/>
          <p:nvPr/>
        </p:nvSpPr>
        <p:spPr>
          <a:xfrm>
            <a:off x="884121" y="525333"/>
            <a:ext cx="52307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a:solidFill>
                  <a:srgbClr val="638327"/>
                </a:solidFill>
              </a:rPr>
              <a:t>Powołanie się na p.p.e.sz. (przekroczenie i brak przekroczenia)</a:t>
            </a:r>
          </a:p>
        </p:txBody>
      </p:sp>
      <p:sp>
        <p:nvSpPr>
          <p:cNvPr id="7" name="pole tekstowe 6">
            <a:extLst>
              <a:ext uri="{FF2B5EF4-FFF2-40B4-BE49-F238E27FC236}">
                <a16:creationId xmlns:a16="http://schemas.microsoft.com/office/drawing/2014/main" id="{C0916C12-2BF7-DED4-2C14-DFAACE24FFEF}"/>
              </a:ext>
            </a:extLst>
          </p:cNvPr>
          <p:cNvSpPr txBox="1"/>
          <p:nvPr/>
        </p:nvSpPr>
        <p:spPr>
          <a:xfrm>
            <a:off x="6318972" y="605840"/>
            <a:ext cx="49889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a:solidFill>
                  <a:srgbClr val="638327"/>
                </a:solidFill>
              </a:rPr>
              <a:t>Zamieszczono również informacje odnośnie występowania chwastów i gryzoni. </a:t>
            </a:r>
          </a:p>
        </p:txBody>
      </p:sp>
      <p:cxnSp>
        <p:nvCxnSpPr>
          <p:cNvPr id="9" name="Łącznik prosty ze strzałką 8">
            <a:extLst>
              <a:ext uri="{FF2B5EF4-FFF2-40B4-BE49-F238E27FC236}">
                <a16:creationId xmlns:a16="http://schemas.microsoft.com/office/drawing/2014/main" id="{D9E4E53B-ED55-655B-90FF-FE8AAEEF1FF6}"/>
              </a:ext>
            </a:extLst>
          </p:cNvPr>
          <p:cNvCxnSpPr>
            <a:cxnSpLocks/>
          </p:cNvCxnSpPr>
          <p:nvPr/>
        </p:nvCxnSpPr>
        <p:spPr>
          <a:xfrm>
            <a:off x="10110983" y="1105296"/>
            <a:ext cx="0" cy="1767041"/>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cxnSp>
        <p:nvCxnSpPr>
          <p:cNvPr id="11" name="Łącznik prosty ze strzałką 10">
            <a:extLst>
              <a:ext uri="{FF2B5EF4-FFF2-40B4-BE49-F238E27FC236}">
                <a16:creationId xmlns:a16="http://schemas.microsoft.com/office/drawing/2014/main" id="{6D3D6538-3E76-18BC-C6CE-A09761748764}"/>
              </a:ext>
            </a:extLst>
          </p:cNvPr>
          <p:cNvCxnSpPr>
            <a:cxnSpLocks/>
          </p:cNvCxnSpPr>
          <p:nvPr/>
        </p:nvCxnSpPr>
        <p:spPr>
          <a:xfrm>
            <a:off x="5371465" y="1020069"/>
            <a:ext cx="5891137" cy="1541562"/>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cxnSp>
        <p:nvCxnSpPr>
          <p:cNvPr id="13" name="Łącznik prosty ze strzałką 12">
            <a:extLst>
              <a:ext uri="{FF2B5EF4-FFF2-40B4-BE49-F238E27FC236}">
                <a16:creationId xmlns:a16="http://schemas.microsoft.com/office/drawing/2014/main" id="{427A4522-7BE6-62DD-B1D3-026094E1F07F}"/>
              </a:ext>
            </a:extLst>
          </p:cNvPr>
          <p:cNvCxnSpPr>
            <a:cxnSpLocks/>
          </p:cNvCxnSpPr>
          <p:nvPr/>
        </p:nvCxnSpPr>
        <p:spPr>
          <a:xfrm flipH="1">
            <a:off x="5314384" y="1004935"/>
            <a:ext cx="57081" cy="2589291"/>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8" name="pole tekstowe 7">
            <a:extLst>
              <a:ext uri="{FF2B5EF4-FFF2-40B4-BE49-F238E27FC236}">
                <a16:creationId xmlns:a16="http://schemas.microsoft.com/office/drawing/2014/main" id="{CC3C288D-65B9-8E5E-AA86-7C80ABE107AB}"/>
              </a:ext>
            </a:extLst>
          </p:cNvPr>
          <p:cNvSpPr txBox="1"/>
          <p:nvPr/>
        </p:nvSpPr>
        <p:spPr>
          <a:xfrm>
            <a:off x="3919314" y="5732455"/>
            <a:ext cx="57782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a:solidFill>
                  <a:srgbClr val="FF0000"/>
                </a:solidFill>
              </a:rPr>
              <a:t>CO STWIERDZILIŚMY? </a:t>
            </a:r>
          </a:p>
        </p:txBody>
      </p:sp>
    </p:spTree>
    <p:extLst>
      <p:ext uri="{BB962C8B-B14F-4D97-AF65-F5344CB8AC3E}">
        <p14:creationId xmlns:p14="http://schemas.microsoft.com/office/powerpoint/2010/main" val="218928836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5F25D6-1607-D597-A8EF-8326A853CAE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CBFAA85-1CD1-294C-89D5-05ACA842E8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5587F5-AE87-61BE-FCAE-A5C420187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E00C797-354F-F8EF-47E4-4524CFB72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F630D9A8-8C16-E93C-541C-877F6301417B}"/>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6F93C9E9-E4ED-FA9E-C95A-CAD9BBCA94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6" name="Obraz 5" descr="Obraz zawierający tekst, zrzut ekranu, oprogramowanie, wyświetlacz&#10;&#10;Opis wygenerowany automatycznie">
            <a:extLst>
              <a:ext uri="{FF2B5EF4-FFF2-40B4-BE49-F238E27FC236}">
                <a16:creationId xmlns:a16="http://schemas.microsoft.com/office/drawing/2014/main" id="{70CEC980-D693-BF9A-365C-3AA4327B1310}"/>
              </a:ext>
            </a:extLst>
          </p:cNvPr>
          <p:cNvPicPr>
            <a:picLocks noChangeAspect="1"/>
          </p:cNvPicPr>
          <p:nvPr/>
        </p:nvPicPr>
        <p:blipFill>
          <a:blip r:embed="rId4"/>
          <a:srcRect l="29199" t="27951" r="13770" b="11979"/>
          <a:stretch/>
        </p:blipFill>
        <p:spPr>
          <a:xfrm>
            <a:off x="4688458" y="1576257"/>
            <a:ext cx="7367535" cy="4643950"/>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pole tekstowe 6">
            <a:extLst>
              <a:ext uri="{FF2B5EF4-FFF2-40B4-BE49-F238E27FC236}">
                <a16:creationId xmlns:a16="http://schemas.microsoft.com/office/drawing/2014/main" id="{281A1FAF-BCF9-09A9-34C1-744D91A0508D}"/>
              </a:ext>
            </a:extLst>
          </p:cNvPr>
          <p:cNvSpPr txBox="1"/>
          <p:nvPr/>
        </p:nvSpPr>
        <p:spPr>
          <a:xfrm>
            <a:off x="153077" y="1876057"/>
            <a:ext cx="3845159"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a:ea typeface="+mn-lt"/>
                <a:cs typeface="+mn-lt"/>
              </a:rPr>
              <a:t>W przypadku stwierdzenia przekroczenia progów szkodliwości </a:t>
            </a:r>
            <a:br>
              <a:rPr lang="pl-PL">
                <a:ea typeface="+mn-lt"/>
                <a:cs typeface="+mn-lt"/>
              </a:rPr>
            </a:br>
            <a:r>
              <a:rPr lang="pl-PL">
                <a:ea typeface="+mn-lt"/>
                <a:cs typeface="+mn-lt"/>
              </a:rPr>
              <a:t>i zajścia konieczności wykonania zabiegu w </a:t>
            </a:r>
            <a:r>
              <a:rPr lang="pl-PL">
                <a:solidFill>
                  <a:srgbClr val="638327"/>
                </a:solidFill>
                <a:ea typeface="+mn-lt"/>
                <a:cs typeface="+mn-lt"/>
              </a:rPr>
              <a:t>zakresie zwalczania chorób i szkodników, </a:t>
            </a:r>
            <a:r>
              <a:rPr lang="pl-PL">
                <a:ea typeface="+mn-lt"/>
                <a:cs typeface="+mn-lt"/>
              </a:rPr>
              <a:t>odnotowujemy ten fakt w Tabeli 2 „Zastosowane środki ochrony roślin przeciwko chorobom i szkodnikom”.</a:t>
            </a:r>
          </a:p>
          <a:p>
            <a:endParaRPr lang="pl-PL">
              <a:ea typeface="+mn-lt"/>
              <a:cs typeface="+mn-lt"/>
            </a:endParaRPr>
          </a:p>
          <a:p>
            <a:pPr algn="just"/>
            <a:r>
              <a:rPr lang="pl-PL">
                <a:ea typeface="+mn-lt"/>
                <a:cs typeface="+mn-lt"/>
              </a:rPr>
              <a:t>Wykonując tego typu zabieg jesteśmy zobowiązani do odnotowania go </a:t>
            </a:r>
            <a:br>
              <a:rPr lang="pl-PL">
                <a:ea typeface="+mn-lt"/>
                <a:cs typeface="+mn-lt"/>
              </a:rPr>
            </a:br>
            <a:r>
              <a:rPr lang="pl-PL">
                <a:ea typeface="+mn-lt"/>
                <a:cs typeface="+mn-lt"/>
              </a:rPr>
              <a:t>z zaznaczeniem miejsca jego wykonania. </a:t>
            </a:r>
          </a:p>
          <a:p>
            <a:pPr algn="just"/>
            <a:endParaRPr lang="pl-PL">
              <a:ea typeface="+mn-lt"/>
              <a:cs typeface="+mn-lt"/>
            </a:endParaRPr>
          </a:p>
          <a:p>
            <a:pPr algn="just"/>
            <a:r>
              <a:rPr lang="pl-PL">
                <a:solidFill>
                  <a:srgbClr val="FF0000"/>
                </a:solidFill>
              </a:rPr>
              <a:t>Odnosimy się do obserwacji opisanej i zamieszczonej w TABELI 1</a:t>
            </a:r>
            <a:endParaRPr lang="pl-PL"/>
          </a:p>
          <a:p>
            <a:endParaRPr lang="pl-PL"/>
          </a:p>
        </p:txBody>
      </p:sp>
      <p:sp>
        <p:nvSpPr>
          <p:cNvPr id="8" name="pole tekstowe 7">
            <a:extLst>
              <a:ext uri="{FF2B5EF4-FFF2-40B4-BE49-F238E27FC236}">
                <a16:creationId xmlns:a16="http://schemas.microsoft.com/office/drawing/2014/main" id="{8B48C26F-493F-8B50-3430-16E89953609C}"/>
              </a:ext>
            </a:extLst>
          </p:cNvPr>
          <p:cNvSpPr txBox="1"/>
          <p:nvPr/>
        </p:nvSpPr>
        <p:spPr>
          <a:xfrm>
            <a:off x="136007" y="156339"/>
            <a:ext cx="1141286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600" b="1" u="sng">
                <a:ea typeface="+mn-lt"/>
                <a:cs typeface="+mn-lt"/>
              </a:rPr>
              <a:t>XII. Obserwacje kontrolne i rejestr zabiegów biologicznej i chemicznej ochrony roślin:</a:t>
            </a:r>
            <a:endParaRPr lang="pl-PL" sz="2600" b="1" u="sng"/>
          </a:p>
          <a:p>
            <a:r>
              <a:rPr lang="pl-PL" b="1"/>
              <a:t>Podstawowym elementem Notatnika IP jest tabela „Obserwacje kontrolne i zastosowane środki ochrony roślin przeciwko chorobom i szkodnikom”.</a:t>
            </a:r>
            <a:endParaRPr lang="pl-PL"/>
          </a:p>
        </p:txBody>
      </p:sp>
      <p:cxnSp>
        <p:nvCxnSpPr>
          <p:cNvPr id="9" name="Łącznik prosty ze strzałką 8">
            <a:extLst>
              <a:ext uri="{FF2B5EF4-FFF2-40B4-BE49-F238E27FC236}">
                <a16:creationId xmlns:a16="http://schemas.microsoft.com/office/drawing/2014/main" id="{C11CC012-25B8-6F71-C4CA-AABEE4E4301B}"/>
              </a:ext>
            </a:extLst>
          </p:cNvPr>
          <p:cNvCxnSpPr>
            <a:cxnSpLocks/>
          </p:cNvCxnSpPr>
          <p:nvPr/>
        </p:nvCxnSpPr>
        <p:spPr>
          <a:xfrm flipV="1">
            <a:off x="3998236" y="4489704"/>
            <a:ext cx="1469876" cy="1521237"/>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3" name="pole tekstowe 2">
            <a:extLst>
              <a:ext uri="{FF2B5EF4-FFF2-40B4-BE49-F238E27FC236}">
                <a16:creationId xmlns:a16="http://schemas.microsoft.com/office/drawing/2014/main" id="{1D65431E-EE22-5FA0-321E-DB472518B057}"/>
              </a:ext>
            </a:extLst>
          </p:cNvPr>
          <p:cNvSpPr txBox="1"/>
          <p:nvPr/>
        </p:nvSpPr>
        <p:spPr>
          <a:xfrm>
            <a:off x="549437" y="1556737"/>
            <a:ext cx="39925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a:solidFill>
                  <a:srgbClr val="C00000"/>
                </a:solidFill>
              </a:rPr>
              <a:t>CO ZASTOSOWALIŚMY?</a:t>
            </a:r>
          </a:p>
        </p:txBody>
      </p:sp>
    </p:spTree>
    <p:extLst>
      <p:ext uri="{BB962C8B-B14F-4D97-AF65-F5344CB8AC3E}">
        <p14:creationId xmlns:p14="http://schemas.microsoft.com/office/powerpoint/2010/main" val="395864874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35D9E8-F6D8-457A-33C6-8B0C2B3E8A5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75A253-6770-84AB-559C-8DD1C28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4D501E-E016-FC8A-F005-8D5F3835C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D649168-17A7-6B5A-3A61-247C07E41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8D09ADB4-8AFD-602A-E9D0-51F114E2009F}"/>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25BF921E-CEC7-88FB-2214-AA03F1AE93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diagram&#10;&#10;Opis wygenerowany automatycznie">
            <a:extLst>
              <a:ext uri="{FF2B5EF4-FFF2-40B4-BE49-F238E27FC236}">
                <a16:creationId xmlns:a16="http://schemas.microsoft.com/office/drawing/2014/main" id="{6EAE3289-AA28-753D-6E6E-7CFCB2F1F9BD}"/>
              </a:ext>
            </a:extLst>
          </p:cNvPr>
          <p:cNvPicPr>
            <a:picLocks noChangeAspect="1"/>
          </p:cNvPicPr>
          <p:nvPr/>
        </p:nvPicPr>
        <p:blipFill>
          <a:blip r:embed="rId4"/>
          <a:srcRect l="46354" t="23333" r="31354" b="9713"/>
          <a:stretch/>
        </p:blipFill>
        <p:spPr>
          <a:xfrm rot="5400000">
            <a:off x="1352166" y="276741"/>
            <a:ext cx="3644916" cy="6128365"/>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Obraz 3" descr="Obraz zawierający tekst, zrzut ekranu, diagram, oprogramowanie&#10;&#10;Opis wygenerowany automatycznie">
            <a:extLst>
              <a:ext uri="{FF2B5EF4-FFF2-40B4-BE49-F238E27FC236}">
                <a16:creationId xmlns:a16="http://schemas.microsoft.com/office/drawing/2014/main" id="{55D63F42-ED68-2137-79C6-7FAB1836CBCF}"/>
              </a:ext>
            </a:extLst>
          </p:cNvPr>
          <p:cNvPicPr>
            <a:picLocks noChangeAspect="1"/>
          </p:cNvPicPr>
          <p:nvPr/>
        </p:nvPicPr>
        <p:blipFill>
          <a:blip r:embed="rId5"/>
          <a:srcRect l="45521" t="22963" r="29167" b="10443"/>
          <a:stretch/>
        </p:blipFill>
        <p:spPr>
          <a:xfrm rot="5400000">
            <a:off x="7321806" y="545907"/>
            <a:ext cx="3672300" cy="5617417"/>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pole tekstowe 5">
            <a:extLst>
              <a:ext uri="{FF2B5EF4-FFF2-40B4-BE49-F238E27FC236}">
                <a16:creationId xmlns:a16="http://schemas.microsoft.com/office/drawing/2014/main" id="{EFEED24D-6FEE-9167-564B-4570FE966C1F}"/>
              </a:ext>
            </a:extLst>
          </p:cNvPr>
          <p:cNvSpPr txBox="1"/>
          <p:nvPr/>
        </p:nvSpPr>
        <p:spPr>
          <a:xfrm>
            <a:off x="551913" y="281048"/>
            <a:ext cx="10506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000"/>
              <a:t>Wpisano tylko zabiegi agrotechniczne bez chemicznych zabiegów w odniesieniu do tabeli XII.1 - </a:t>
            </a:r>
            <a:r>
              <a:rPr lang="pl-PL" sz="2000">
                <a:solidFill>
                  <a:srgbClr val="FF0000"/>
                </a:solidFill>
              </a:rPr>
              <a:t>brak spójności zapisów.</a:t>
            </a:r>
          </a:p>
        </p:txBody>
      </p:sp>
      <p:sp>
        <p:nvSpPr>
          <p:cNvPr id="7" name="Prostokąt 6">
            <a:extLst>
              <a:ext uri="{FF2B5EF4-FFF2-40B4-BE49-F238E27FC236}">
                <a16:creationId xmlns:a16="http://schemas.microsoft.com/office/drawing/2014/main" id="{E7823C2F-F178-A481-404C-416DBB5B85D3}"/>
              </a:ext>
            </a:extLst>
          </p:cNvPr>
          <p:cNvSpPr/>
          <p:nvPr/>
        </p:nvSpPr>
        <p:spPr>
          <a:xfrm>
            <a:off x="885644" y="3633203"/>
            <a:ext cx="527798" cy="775836"/>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02EDB6C2-0BA8-A80C-0D7A-7DF18653DBAA}"/>
              </a:ext>
            </a:extLst>
          </p:cNvPr>
          <p:cNvSpPr/>
          <p:nvPr/>
        </p:nvSpPr>
        <p:spPr>
          <a:xfrm>
            <a:off x="6910291" y="2600863"/>
            <a:ext cx="1002437" cy="522583"/>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34187942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DE97D3-CE89-FB41-91D6-EAF5682372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76FE31C-D645-0594-FAF7-D5909A4ED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A88F302-EADA-4030-F358-8AC66D3B2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2C58E1-CD53-AF8E-1BD3-36D218B3F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3DD56F79-B2F4-DBDD-F431-C622A7F75C78}"/>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84663F0D-1D8C-CE8D-9D6C-379A8CA0F3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diagram&#10;&#10;Opis wygenerowany automatycznie">
            <a:extLst>
              <a:ext uri="{FF2B5EF4-FFF2-40B4-BE49-F238E27FC236}">
                <a16:creationId xmlns:a16="http://schemas.microsoft.com/office/drawing/2014/main" id="{6511973F-1D3A-9AF8-5D63-513098C5086E}"/>
              </a:ext>
            </a:extLst>
          </p:cNvPr>
          <p:cNvPicPr>
            <a:picLocks noChangeAspect="1"/>
          </p:cNvPicPr>
          <p:nvPr/>
        </p:nvPicPr>
        <p:blipFill>
          <a:blip r:embed="rId4"/>
          <a:srcRect l="29297" t="31250" r="13379" b="7932"/>
          <a:stretch/>
        </p:blipFill>
        <p:spPr>
          <a:xfrm>
            <a:off x="4639712" y="1194605"/>
            <a:ext cx="7001378" cy="4468789"/>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C05BD4F3-5412-7FAC-0EE8-DCF1D6AE67E1}"/>
              </a:ext>
            </a:extLst>
          </p:cNvPr>
          <p:cNvSpPr txBox="1"/>
          <p:nvPr/>
        </p:nvSpPr>
        <p:spPr>
          <a:xfrm>
            <a:off x="148093" y="1715843"/>
            <a:ext cx="417946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a:t>W przypadku stwierdzenia przekroczenia progów szkodliwości i zajścia konieczności wykonania zabiegu </a:t>
            </a:r>
            <a:br>
              <a:rPr lang="pl-PL"/>
            </a:br>
            <a:r>
              <a:rPr lang="pl-PL"/>
              <a:t>w </a:t>
            </a:r>
            <a:r>
              <a:rPr lang="pl-PL">
                <a:solidFill>
                  <a:schemeClr val="accent2"/>
                </a:solidFill>
              </a:rPr>
              <a:t>zakresie zwalczania chwastów, </a:t>
            </a:r>
            <a:r>
              <a:rPr lang="pl-PL"/>
              <a:t>odnotowujemy ten fakt w Tabeli 3 „Zastosowane środki ochrony roślin przeciwko chorobom i szkodnikom”. </a:t>
            </a:r>
          </a:p>
          <a:p>
            <a:pPr algn="just"/>
            <a:endParaRPr lang="pl-PL"/>
          </a:p>
          <a:p>
            <a:pPr algn="just"/>
            <a:r>
              <a:rPr lang="pl-PL"/>
              <a:t>Wykonując tego typu zabieg jesteśmy zobowiązani do odnotowania go </a:t>
            </a:r>
            <a:br>
              <a:rPr lang="pl-PL"/>
            </a:br>
            <a:r>
              <a:rPr lang="pl-PL"/>
              <a:t>z zaznaczeniem miejsca jego wykonania. </a:t>
            </a:r>
          </a:p>
          <a:p>
            <a:pPr algn="just"/>
            <a:r>
              <a:rPr lang="pl-PL">
                <a:solidFill>
                  <a:srgbClr val="FF0000"/>
                </a:solidFill>
              </a:rPr>
              <a:t>Odnosimy się do obserwacji opisanej </a:t>
            </a:r>
            <a:br>
              <a:rPr lang="pl-PL">
                <a:solidFill>
                  <a:srgbClr val="FF0000"/>
                </a:solidFill>
              </a:rPr>
            </a:br>
            <a:r>
              <a:rPr lang="pl-PL">
                <a:solidFill>
                  <a:srgbClr val="FF0000"/>
                </a:solidFill>
              </a:rPr>
              <a:t>i zamieszczonej w TABELI 1</a:t>
            </a:r>
          </a:p>
        </p:txBody>
      </p:sp>
      <p:cxnSp>
        <p:nvCxnSpPr>
          <p:cNvPr id="6" name="Łącznik prosty ze strzałką 5">
            <a:extLst>
              <a:ext uri="{FF2B5EF4-FFF2-40B4-BE49-F238E27FC236}">
                <a16:creationId xmlns:a16="http://schemas.microsoft.com/office/drawing/2014/main" id="{84057D25-B6D6-B007-269B-1F7D5BD05661}"/>
              </a:ext>
            </a:extLst>
          </p:cNvPr>
          <p:cNvCxnSpPr>
            <a:cxnSpLocks/>
          </p:cNvCxnSpPr>
          <p:nvPr/>
        </p:nvCxnSpPr>
        <p:spPr>
          <a:xfrm flipV="1">
            <a:off x="4327557" y="2878580"/>
            <a:ext cx="1991415" cy="2110784"/>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7" name="pole tekstowe 6">
            <a:extLst>
              <a:ext uri="{FF2B5EF4-FFF2-40B4-BE49-F238E27FC236}">
                <a16:creationId xmlns:a16="http://schemas.microsoft.com/office/drawing/2014/main" id="{DAC8B756-F911-904D-9122-342A36B60DFF}"/>
              </a:ext>
            </a:extLst>
          </p:cNvPr>
          <p:cNvSpPr txBox="1"/>
          <p:nvPr/>
        </p:nvSpPr>
        <p:spPr>
          <a:xfrm>
            <a:off x="148093" y="189934"/>
            <a:ext cx="10910398" cy="1107996"/>
          </a:xfrm>
          <a:prstGeom prst="rect">
            <a:avLst/>
          </a:prstGeom>
          <a:noFill/>
        </p:spPr>
        <p:txBody>
          <a:bodyPr wrap="square" rtlCol="0">
            <a:spAutoFit/>
          </a:bodyPr>
          <a:lstStyle/>
          <a:p>
            <a:r>
              <a:rPr lang="pl-PL" sz="2400" b="1" u="sng">
                <a:ea typeface="+mn-lt"/>
                <a:cs typeface="+mn-lt"/>
              </a:rPr>
              <a:t>Cd. XII. Obserwacje kontrolne i rejestr zabiegów biologicznej i chemicznej ochrony roślin:</a:t>
            </a:r>
            <a:endParaRPr lang="pl-PL" sz="2400" b="1" u="sng"/>
          </a:p>
          <a:p>
            <a:endParaRPr lang="pl-PL"/>
          </a:p>
        </p:txBody>
      </p:sp>
    </p:spTree>
    <p:extLst>
      <p:ext uri="{BB962C8B-B14F-4D97-AF65-F5344CB8AC3E}">
        <p14:creationId xmlns:p14="http://schemas.microsoft.com/office/powerpoint/2010/main" val="197062986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5C9BE5-2140-0471-D685-911870E246F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9EFA63-AF66-4E15-37ED-6ECFA78C2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B1BB20A-CC36-6330-406F-B34EB966A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95C8B4C-5D1A-30F9-7BBA-FF467F2DA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9F09D650-0353-8961-29F5-3DFC46DF6685}"/>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832A4EF1-5C72-6917-4AFF-7BAD77BC6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diagram&#10;&#10;Opis wygenerowany automatycznie">
            <a:extLst>
              <a:ext uri="{FF2B5EF4-FFF2-40B4-BE49-F238E27FC236}">
                <a16:creationId xmlns:a16="http://schemas.microsoft.com/office/drawing/2014/main" id="{73DBAA4A-E325-EB5E-F0B5-C275782FB57C}"/>
              </a:ext>
            </a:extLst>
          </p:cNvPr>
          <p:cNvPicPr>
            <a:picLocks noChangeAspect="1"/>
          </p:cNvPicPr>
          <p:nvPr/>
        </p:nvPicPr>
        <p:blipFill>
          <a:blip r:embed="rId4"/>
          <a:srcRect l="46250" t="23148" r="30625" b="9343"/>
          <a:stretch/>
        </p:blipFill>
        <p:spPr>
          <a:xfrm rot="5400000">
            <a:off x="1388773" y="180683"/>
            <a:ext cx="3502277" cy="5868122"/>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Obraz 3" descr="Obraz zawierający tekst, zrzut ekranu, diagram, oprogramowanie&#10;&#10;Opis wygenerowany automatycznie">
            <a:extLst>
              <a:ext uri="{FF2B5EF4-FFF2-40B4-BE49-F238E27FC236}">
                <a16:creationId xmlns:a16="http://schemas.microsoft.com/office/drawing/2014/main" id="{BB57D8AF-3C25-482D-B3CE-3657C7E3F205}"/>
              </a:ext>
            </a:extLst>
          </p:cNvPr>
          <p:cNvPicPr>
            <a:picLocks noChangeAspect="1"/>
          </p:cNvPicPr>
          <p:nvPr/>
        </p:nvPicPr>
        <p:blipFill>
          <a:blip r:embed="rId5"/>
          <a:srcRect l="46146" t="22778" r="29688" b="9158"/>
          <a:stretch/>
        </p:blipFill>
        <p:spPr>
          <a:xfrm rot="5400000">
            <a:off x="7381861" y="316563"/>
            <a:ext cx="3502250" cy="5494663"/>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pole tekstowe 5">
            <a:extLst>
              <a:ext uri="{FF2B5EF4-FFF2-40B4-BE49-F238E27FC236}">
                <a16:creationId xmlns:a16="http://schemas.microsoft.com/office/drawing/2014/main" id="{0E2B0899-E5A6-18E5-1F8B-49C62B1B81F0}"/>
              </a:ext>
            </a:extLst>
          </p:cNvPr>
          <p:cNvSpPr txBox="1"/>
          <p:nvPr/>
        </p:nvSpPr>
        <p:spPr>
          <a:xfrm>
            <a:off x="6385654" y="273207"/>
            <a:ext cx="51898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err="1">
                <a:solidFill>
                  <a:srgbClr val="638327"/>
                </a:solidFill>
              </a:rPr>
              <a:t>Nicorn</a:t>
            </a:r>
            <a:r>
              <a:rPr lang="pl-PL" b="1">
                <a:solidFill>
                  <a:srgbClr val="638327"/>
                </a:solidFill>
              </a:rPr>
              <a:t> 2-7 liści; max: 1l/ha; 1x w sezonie;  </a:t>
            </a:r>
            <a:br>
              <a:rPr lang="pl-PL" b="1">
                <a:solidFill>
                  <a:srgbClr val="638327"/>
                </a:solidFill>
              </a:rPr>
            </a:br>
            <a:r>
              <a:rPr lang="pl-PL" b="1">
                <a:solidFill>
                  <a:srgbClr val="638327"/>
                </a:solidFill>
              </a:rPr>
              <a:t>10–25 st. C;  wyselekcjonowane chwasty; systemiczny; </a:t>
            </a:r>
          </a:p>
        </p:txBody>
      </p:sp>
      <p:sp>
        <p:nvSpPr>
          <p:cNvPr id="7" name="pole tekstowe 6">
            <a:extLst>
              <a:ext uri="{FF2B5EF4-FFF2-40B4-BE49-F238E27FC236}">
                <a16:creationId xmlns:a16="http://schemas.microsoft.com/office/drawing/2014/main" id="{CA8B976D-E5DB-5FE1-DF8D-2E3BF4A71F19}"/>
              </a:ext>
            </a:extLst>
          </p:cNvPr>
          <p:cNvSpPr txBox="1"/>
          <p:nvPr/>
        </p:nvSpPr>
        <p:spPr>
          <a:xfrm>
            <a:off x="205850" y="5032730"/>
            <a:ext cx="515221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b="1">
                <a:solidFill>
                  <a:srgbClr val="638327"/>
                </a:solidFill>
              </a:rPr>
              <a:t>Stosowanie 3-5 liści; jedno i dwuliścienne; kukurydza 0,5 l/ha; stosowanie 1x w wegetacji; temp: 10 –25 st. C</a:t>
            </a:r>
          </a:p>
        </p:txBody>
      </p:sp>
      <p:sp>
        <p:nvSpPr>
          <p:cNvPr id="8" name="pole tekstowe 7">
            <a:extLst>
              <a:ext uri="{FF2B5EF4-FFF2-40B4-BE49-F238E27FC236}">
                <a16:creationId xmlns:a16="http://schemas.microsoft.com/office/drawing/2014/main" id="{426C88CA-DB2B-2242-F242-F1CBBE07C54D}"/>
              </a:ext>
            </a:extLst>
          </p:cNvPr>
          <p:cNvSpPr txBox="1"/>
          <p:nvPr/>
        </p:nvSpPr>
        <p:spPr>
          <a:xfrm>
            <a:off x="6306467" y="5048533"/>
            <a:ext cx="54946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err="1">
                <a:solidFill>
                  <a:srgbClr val="638327"/>
                </a:solidFill>
              </a:rPr>
              <a:t>Notos</a:t>
            </a:r>
            <a:r>
              <a:rPr lang="pl-PL" b="1">
                <a:solidFill>
                  <a:srgbClr val="638327"/>
                </a:solidFill>
              </a:rPr>
              <a:t> 100 SC; dwuliścienne i jednoliścienne; </a:t>
            </a:r>
            <a:br>
              <a:rPr lang="pl-PL" b="1">
                <a:solidFill>
                  <a:srgbClr val="638327"/>
                </a:solidFill>
              </a:rPr>
            </a:br>
            <a:r>
              <a:rPr lang="pl-PL" b="1">
                <a:solidFill>
                  <a:srgbClr val="638327"/>
                </a:solidFill>
              </a:rPr>
              <a:t>1-8 liści; układowe działanie; dawka 1,5 l/ha;</a:t>
            </a:r>
          </a:p>
        </p:txBody>
      </p:sp>
      <p:sp>
        <p:nvSpPr>
          <p:cNvPr id="9" name="Prostokąt 8">
            <a:extLst>
              <a:ext uri="{FF2B5EF4-FFF2-40B4-BE49-F238E27FC236}">
                <a16:creationId xmlns:a16="http://schemas.microsoft.com/office/drawing/2014/main" id="{F48616FD-95B2-00FB-52E7-F102C14543BF}"/>
              </a:ext>
            </a:extLst>
          </p:cNvPr>
          <p:cNvSpPr/>
          <p:nvPr/>
        </p:nvSpPr>
        <p:spPr>
          <a:xfrm>
            <a:off x="320878" y="2542523"/>
            <a:ext cx="527798" cy="1398005"/>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64870E5E-E109-956D-8506-D6EDD9CD2B92}"/>
              </a:ext>
            </a:extLst>
          </p:cNvPr>
          <p:cNvSpPr/>
          <p:nvPr/>
        </p:nvSpPr>
        <p:spPr>
          <a:xfrm>
            <a:off x="1491501" y="2542524"/>
            <a:ext cx="527799" cy="1398005"/>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14">
            <a:extLst>
              <a:ext uri="{FF2B5EF4-FFF2-40B4-BE49-F238E27FC236}">
                <a16:creationId xmlns:a16="http://schemas.microsoft.com/office/drawing/2014/main" id="{1C983721-260E-E0F1-1F85-F69E6781031A}"/>
              </a:ext>
            </a:extLst>
          </p:cNvPr>
          <p:cNvSpPr/>
          <p:nvPr/>
        </p:nvSpPr>
        <p:spPr>
          <a:xfrm>
            <a:off x="3152778" y="3535765"/>
            <a:ext cx="435834" cy="434566"/>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rostokąt 15">
            <a:extLst>
              <a:ext uri="{FF2B5EF4-FFF2-40B4-BE49-F238E27FC236}">
                <a16:creationId xmlns:a16="http://schemas.microsoft.com/office/drawing/2014/main" id="{8655B487-1CA6-F16F-06C0-32909BF963C4}"/>
              </a:ext>
            </a:extLst>
          </p:cNvPr>
          <p:cNvSpPr/>
          <p:nvPr/>
        </p:nvSpPr>
        <p:spPr>
          <a:xfrm>
            <a:off x="3615409" y="3535765"/>
            <a:ext cx="435834" cy="434566"/>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rostokąt 16">
            <a:extLst>
              <a:ext uri="{FF2B5EF4-FFF2-40B4-BE49-F238E27FC236}">
                <a16:creationId xmlns:a16="http://schemas.microsoft.com/office/drawing/2014/main" id="{FC66C05F-8BB0-CDF0-B60E-1A73C8A250FB}"/>
              </a:ext>
            </a:extLst>
          </p:cNvPr>
          <p:cNvSpPr/>
          <p:nvPr/>
        </p:nvSpPr>
        <p:spPr>
          <a:xfrm>
            <a:off x="9230706" y="2542523"/>
            <a:ext cx="818642" cy="923331"/>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rostokąt 17">
            <a:extLst>
              <a:ext uri="{FF2B5EF4-FFF2-40B4-BE49-F238E27FC236}">
                <a16:creationId xmlns:a16="http://schemas.microsoft.com/office/drawing/2014/main" id="{756E8DC6-4BC8-E28A-C160-1F95113AB651}"/>
              </a:ext>
            </a:extLst>
          </p:cNvPr>
          <p:cNvSpPr/>
          <p:nvPr/>
        </p:nvSpPr>
        <p:spPr>
          <a:xfrm>
            <a:off x="7427557" y="2137767"/>
            <a:ext cx="901631" cy="1398005"/>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rostokąt 18">
            <a:extLst>
              <a:ext uri="{FF2B5EF4-FFF2-40B4-BE49-F238E27FC236}">
                <a16:creationId xmlns:a16="http://schemas.microsoft.com/office/drawing/2014/main" id="{92E23894-62F0-6958-209A-B03B79E8B884}"/>
              </a:ext>
            </a:extLst>
          </p:cNvPr>
          <p:cNvSpPr/>
          <p:nvPr/>
        </p:nvSpPr>
        <p:spPr>
          <a:xfrm>
            <a:off x="6385654" y="2137760"/>
            <a:ext cx="527799" cy="1398005"/>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21" name="Łącznik prosty ze strzałką 20">
            <a:extLst>
              <a:ext uri="{FF2B5EF4-FFF2-40B4-BE49-F238E27FC236}">
                <a16:creationId xmlns:a16="http://schemas.microsoft.com/office/drawing/2014/main" id="{46E339C4-C6ED-381C-6B2A-680EF9165216}"/>
              </a:ext>
            </a:extLst>
          </p:cNvPr>
          <p:cNvCxnSpPr>
            <a:cxnSpLocks/>
          </p:cNvCxnSpPr>
          <p:nvPr/>
        </p:nvCxnSpPr>
        <p:spPr>
          <a:xfrm flipV="1">
            <a:off x="2134327" y="3940528"/>
            <a:ext cx="523530" cy="112828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cxnSp>
        <p:nvCxnSpPr>
          <p:cNvPr id="24" name="Łącznik prosty ze strzałką 23">
            <a:extLst>
              <a:ext uri="{FF2B5EF4-FFF2-40B4-BE49-F238E27FC236}">
                <a16:creationId xmlns:a16="http://schemas.microsoft.com/office/drawing/2014/main" id="{845A67D8-6F78-BC25-2531-6A639062555E}"/>
              </a:ext>
            </a:extLst>
          </p:cNvPr>
          <p:cNvCxnSpPr>
            <a:cxnSpLocks/>
          </p:cNvCxnSpPr>
          <p:nvPr/>
        </p:nvCxnSpPr>
        <p:spPr>
          <a:xfrm flipV="1">
            <a:off x="7623201" y="3052823"/>
            <a:ext cx="866983" cy="196967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cxnSp>
        <p:nvCxnSpPr>
          <p:cNvPr id="26" name="Łącznik prosty ze strzałką 25">
            <a:extLst>
              <a:ext uri="{FF2B5EF4-FFF2-40B4-BE49-F238E27FC236}">
                <a16:creationId xmlns:a16="http://schemas.microsoft.com/office/drawing/2014/main" id="{7EF560CC-153E-328B-8F57-CF0F6E25ED2F}"/>
              </a:ext>
            </a:extLst>
          </p:cNvPr>
          <p:cNvCxnSpPr>
            <a:cxnSpLocks/>
          </p:cNvCxnSpPr>
          <p:nvPr/>
        </p:nvCxnSpPr>
        <p:spPr>
          <a:xfrm>
            <a:off x="7981390" y="1065836"/>
            <a:ext cx="630099" cy="1779514"/>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30" name="Strzałka: zakrzywiona w dół 29">
            <a:extLst>
              <a:ext uri="{FF2B5EF4-FFF2-40B4-BE49-F238E27FC236}">
                <a16:creationId xmlns:a16="http://schemas.microsoft.com/office/drawing/2014/main" id="{7AF3D1D9-D6FD-20E6-330B-DE1537415073}"/>
              </a:ext>
            </a:extLst>
          </p:cNvPr>
          <p:cNvSpPr/>
          <p:nvPr/>
        </p:nvSpPr>
        <p:spPr>
          <a:xfrm>
            <a:off x="862053" y="2356767"/>
            <a:ext cx="642825" cy="142928"/>
          </a:xfrm>
          <a:prstGeom prst="curvedDownArrow">
            <a:avLst/>
          </a:prstGeom>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31" name="Strzałka: zakrzywiona w dół 30">
            <a:extLst>
              <a:ext uri="{FF2B5EF4-FFF2-40B4-BE49-F238E27FC236}">
                <a16:creationId xmlns:a16="http://schemas.microsoft.com/office/drawing/2014/main" id="{0A93E5C5-53AF-BBEB-9C4E-8D505B7568A7}"/>
              </a:ext>
            </a:extLst>
          </p:cNvPr>
          <p:cNvSpPr/>
          <p:nvPr/>
        </p:nvSpPr>
        <p:spPr>
          <a:xfrm>
            <a:off x="6853360" y="1937414"/>
            <a:ext cx="642825" cy="142928"/>
          </a:xfrm>
          <a:prstGeom prst="curvedDownArrow">
            <a:avLst/>
          </a:prstGeom>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277165626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6BEE96-4171-9230-1F1C-A2310116A42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C09FE5-0764-2AC6-0F1B-5BEBF9B8E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D7F4A-76F8-5642-7CA9-D90FEED7B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BC953CB-1FEB-D954-A8E8-825B14DE3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3BB0C31-E91D-0FC5-A3EC-22C2C465B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AA242C-B9C4-53DB-5C71-7F191179C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F21E663-DC04-90C8-CFBD-6C7C37117D16}"/>
              </a:ext>
            </a:extLst>
          </p:cNvPr>
          <p:cNvSpPr>
            <a:spLocks noGrp="1"/>
          </p:cNvSpPr>
          <p:nvPr>
            <p:ph type="title"/>
          </p:nvPr>
        </p:nvSpPr>
        <p:spPr>
          <a:xfrm>
            <a:off x="1336449" y="287041"/>
            <a:ext cx="7568697" cy="1033669"/>
          </a:xfrm>
        </p:spPr>
        <p:txBody>
          <a:bodyPr>
            <a:normAutofit/>
          </a:bodyPr>
          <a:lstStyle/>
          <a:p>
            <a:r>
              <a:rPr lang="pl-PL" sz="3200" b="1">
                <a:solidFill>
                  <a:srgbClr val="FFFFFF"/>
                </a:solidFill>
                <a:latin typeface="Calibri"/>
                <a:ea typeface="Calibri"/>
                <a:cs typeface="Times New Roman"/>
              </a:rPr>
              <a:t>Aktualność i systematyczność zapisów</a:t>
            </a:r>
            <a:endParaRPr lang="pl-PL" sz="3200" b="1">
              <a:solidFill>
                <a:srgbClr val="FFFFFF"/>
              </a:solidFill>
            </a:endParaRPr>
          </a:p>
        </p:txBody>
      </p:sp>
      <p:pic>
        <p:nvPicPr>
          <p:cNvPr id="6" name="Obraz 5" descr="Obraz zawierający clipart, Grafika, rysowanie, kreatywność&#10;&#10;Opis wygenerowany automatycznie">
            <a:extLst>
              <a:ext uri="{FF2B5EF4-FFF2-40B4-BE49-F238E27FC236}">
                <a16:creationId xmlns:a16="http://schemas.microsoft.com/office/drawing/2014/main" id="{35DACA5E-B894-7597-0F10-0AF81A918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3A2FE89C-E641-7A81-E980-B71BE4A1C253}"/>
              </a:ext>
            </a:extLst>
          </p:cNvPr>
          <p:cNvPicPr>
            <a:picLocks noChangeAspect="1"/>
          </p:cNvPicPr>
          <p:nvPr/>
        </p:nvPicPr>
        <p:blipFill>
          <a:blip r:embed="rId3"/>
          <a:stretch>
            <a:fillRect/>
          </a:stretch>
        </p:blipFill>
        <p:spPr>
          <a:xfrm>
            <a:off x="9110295" y="335373"/>
            <a:ext cx="2086705" cy="1081628"/>
          </a:xfrm>
          <a:prstGeom prst="rect">
            <a:avLst/>
          </a:prstGeom>
        </p:spPr>
      </p:pic>
      <p:pic>
        <p:nvPicPr>
          <p:cNvPr id="5" name="Symbol zastępczy zawartości 3" descr="Obraz zawierający tekst, diagram, zrzut ekranu, Równolegle&#10;&#10;Opis wygenerowany automatycznie">
            <a:extLst>
              <a:ext uri="{FF2B5EF4-FFF2-40B4-BE49-F238E27FC236}">
                <a16:creationId xmlns:a16="http://schemas.microsoft.com/office/drawing/2014/main" id="{0FA2A3BB-5C40-2974-C845-A84002110CF0}"/>
              </a:ext>
            </a:extLst>
          </p:cNvPr>
          <p:cNvPicPr>
            <a:picLocks noGrp="1" noChangeAspect="1"/>
          </p:cNvPicPr>
          <p:nvPr>
            <p:ph idx="1"/>
          </p:nvPr>
        </p:nvPicPr>
        <p:blipFill>
          <a:blip r:embed="rId4"/>
          <a:srcRect t="7309" r="-111" b="6856"/>
          <a:stretch/>
        </p:blipFill>
        <p:spPr>
          <a:xfrm>
            <a:off x="2360198" y="1926114"/>
            <a:ext cx="7471599" cy="4351338"/>
          </a:xfrm>
          <a:prstGeom prst="rect">
            <a:avLst/>
          </a:prstGeom>
          <a:ln w="285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8163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737" name="Rectangle 2873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Symbol zastępczy zawartości 2"/>
          <p:cNvSpPr>
            <a:spLocks noGrp="1"/>
          </p:cNvSpPr>
          <p:nvPr>
            <p:ph idx="1"/>
          </p:nvPr>
        </p:nvSpPr>
        <p:spPr>
          <a:xfrm>
            <a:off x="680635" y="1679520"/>
            <a:ext cx="5253237" cy="4937432"/>
          </a:xfrm>
        </p:spPr>
        <p:txBody>
          <a:bodyPr vert="horz" lIns="91440" tIns="45720" rIns="91440" bIns="45720" rtlCol="0" anchor="t">
            <a:normAutofit/>
          </a:bodyPr>
          <a:lstStyle/>
          <a:p>
            <a:pPr marL="0" indent="0" algn="just">
              <a:spcAft>
                <a:spcPts val="1000"/>
              </a:spcAft>
              <a:buNone/>
            </a:pPr>
            <a:r>
              <a:rPr lang="pl-PL" sz="2300">
                <a:latin typeface="Calibri"/>
                <a:ea typeface="Calibri"/>
                <a:cs typeface="Times New Roman"/>
              </a:rPr>
              <a:t>1. W rozdziale 4 Kierunki hodowli i dobór odmian rzepaku ozimego w integrowanej produkcji, na str. 21, w zdaniu „Szczegółowe informacje na temat odmian rekomendowanych przez COBORU </a:t>
            </a:r>
            <a:br>
              <a:rPr lang="pl-PL" sz="2300">
                <a:latin typeface="Calibri"/>
                <a:ea typeface="Calibri"/>
                <a:cs typeface="Times New Roman"/>
              </a:rPr>
            </a:br>
            <a:r>
              <a:rPr lang="pl-PL" sz="2300">
                <a:latin typeface="Calibri"/>
                <a:ea typeface="Calibri"/>
                <a:cs typeface="Times New Roman"/>
              </a:rPr>
              <a:t>w ramach PDO można znaleźć na stronie www.coboru.gov.pl.” </a:t>
            </a:r>
            <a:r>
              <a:rPr lang="pl-PL" sz="2300" u="sng">
                <a:latin typeface="Calibri"/>
                <a:ea typeface="Calibri"/>
                <a:cs typeface="Times New Roman"/>
              </a:rPr>
              <a:t>skreśla się wyrazy </a:t>
            </a:r>
            <a:br>
              <a:rPr lang="pl-PL" sz="2300" u="sng">
                <a:latin typeface="Calibri"/>
                <a:ea typeface="Calibri"/>
                <a:cs typeface="Times New Roman"/>
              </a:rPr>
            </a:br>
            <a:r>
              <a:rPr lang="pl-PL" sz="2300" u="sng">
                <a:latin typeface="Calibri"/>
                <a:ea typeface="Calibri"/>
                <a:cs typeface="Times New Roman"/>
              </a:rPr>
              <a:t>„w ramach PDO”.</a:t>
            </a:r>
          </a:p>
          <a:p>
            <a:pPr marL="0" indent="0" algn="just">
              <a:spcAft>
                <a:spcPts val="1000"/>
              </a:spcAft>
              <a:buNone/>
            </a:pPr>
            <a:r>
              <a:rPr lang="pl-PL" sz="2300">
                <a:latin typeface="Calibri"/>
                <a:ea typeface="Calibri"/>
                <a:cs typeface="Times New Roman"/>
              </a:rPr>
              <a:t>2. W rozdziale 17 Wykaz obligatoryjnych czynności i zabiegów w integrowanej produkcji rzepaku ozimego, na str. 96, </a:t>
            </a:r>
            <a:br>
              <a:rPr lang="pl-PL" sz="2300">
                <a:latin typeface="Calibri"/>
                <a:ea typeface="Calibri"/>
                <a:cs typeface="Times New Roman"/>
              </a:rPr>
            </a:br>
            <a:r>
              <a:rPr lang="pl-PL" sz="2300">
                <a:latin typeface="Calibri"/>
                <a:ea typeface="Calibri"/>
                <a:cs typeface="Times New Roman"/>
              </a:rPr>
              <a:t>w tabeli, w Lp. 3 słowa „</a:t>
            </a:r>
            <a:r>
              <a:rPr lang="pl-PL" sz="2300" u="sng">
                <a:latin typeface="Calibri"/>
                <a:ea typeface="Calibri"/>
                <a:cs typeface="Times New Roman"/>
              </a:rPr>
              <a:t>w ramach PDO</a:t>
            </a:r>
            <a:r>
              <a:rPr lang="pl-PL" sz="2300">
                <a:latin typeface="Calibri"/>
                <a:ea typeface="Calibri"/>
                <a:cs typeface="Times New Roman"/>
              </a:rPr>
              <a:t>” zastępuje się słowami: „</a:t>
            </a:r>
            <a:r>
              <a:rPr lang="pl-PL" sz="2300" u="sng">
                <a:latin typeface="Calibri"/>
                <a:ea typeface="Calibri"/>
                <a:cs typeface="Times New Roman"/>
              </a:rPr>
              <a:t>przez COBORU”.</a:t>
            </a:r>
          </a:p>
          <a:p>
            <a:pPr>
              <a:spcAft>
                <a:spcPts val="1000"/>
              </a:spcAft>
              <a:defRPr/>
            </a:pPr>
            <a:endParaRPr lang="pl-PL" sz="1600" b="1">
              <a:latin typeface="Calibri"/>
              <a:ea typeface="Calibri"/>
              <a:cs typeface="Times New Roman"/>
            </a:endParaRPr>
          </a:p>
          <a:p>
            <a:pPr>
              <a:defRPr/>
            </a:pPr>
            <a:endParaRPr lang="pl-PL" altLang="pl-PL" sz="1600"/>
          </a:p>
          <a:p>
            <a:pPr>
              <a:defRPr/>
            </a:pPr>
            <a:endParaRPr lang="pl-PL" altLang="pl-PL" sz="1600"/>
          </a:p>
          <a:p>
            <a:pPr marL="0" indent="0">
              <a:buFont typeface="Arial" charset="0"/>
              <a:buNone/>
              <a:defRPr/>
            </a:pPr>
            <a:endParaRPr lang="pl-PL" altLang="pl-PL" sz="1600"/>
          </a:p>
        </p:txBody>
      </p:sp>
      <p:pic>
        <p:nvPicPr>
          <p:cNvPr id="2" name="Obraz 1" descr="Obraz zawierający warzywo, musztarda, niebo, Rzepak&#10;&#10;Opis wygenerowany automatycznie">
            <a:extLst>
              <a:ext uri="{FF2B5EF4-FFF2-40B4-BE49-F238E27FC236}">
                <a16:creationId xmlns:a16="http://schemas.microsoft.com/office/drawing/2014/main" id="{A1DD5A48-E6B0-2039-C4D5-3C29C50CA21C}"/>
              </a:ext>
            </a:extLst>
          </p:cNvPr>
          <p:cNvPicPr>
            <a:picLocks noChangeAspect="1"/>
          </p:cNvPicPr>
          <p:nvPr/>
        </p:nvPicPr>
        <p:blipFill>
          <a:blip r:embed="rId2"/>
          <a:srcRect l="7887" r="-4" b="-4"/>
          <a:stretch/>
        </p:blipFill>
        <p:spPr>
          <a:xfrm>
            <a:off x="6473273" y="0"/>
            <a:ext cx="5718727" cy="6400372"/>
          </a:xfrm>
          <a:prstGeom prst="rect">
            <a:avLst/>
          </a:prstGeom>
        </p:spPr>
      </p:pic>
      <p:sp>
        <p:nvSpPr>
          <p:cNvPr id="28738" name="Rectangle 2873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39" name="Rectangle 2873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Strona główna - Jednostka certyfikująca eCO2 sp. z o.o.">
            <a:extLst>
              <a:ext uri="{FF2B5EF4-FFF2-40B4-BE49-F238E27FC236}">
                <a16:creationId xmlns:a16="http://schemas.microsoft.com/office/drawing/2014/main" id="{B4CEFD19-5AE9-7FF3-21A7-5DE7F2142378}"/>
              </a:ext>
            </a:extLst>
          </p:cNvPr>
          <p:cNvPicPr>
            <a:picLocks noChangeAspect="1"/>
          </p:cNvPicPr>
          <p:nvPr/>
        </p:nvPicPr>
        <p:blipFill>
          <a:blip r:embed="rId3"/>
          <a:stretch>
            <a:fillRect/>
          </a:stretch>
        </p:blipFill>
        <p:spPr>
          <a:xfrm>
            <a:off x="8439329" y="435350"/>
            <a:ext cx="1746194" cy="905127"/>
          </a:xfrm>
          <a:prstGeom prst="rect">
            <a:avLst/>
          </a:prstGeom>
        </p:spPr>
      </p:pic>
      <p:sp>
        <p:nvSpPr>
          <p:cNvPr id="3" name="pole tekstowe 2">
            <a:extLst>
              <a:ext uri="{FF2B5EF4-FFF2-40B4-BE49-F238E27FC236}">
                <a16:creationId xmlns:a16="http://schemas.microsoft.com/office/drawing/2014/main" id="{E5022923-1E61-8049-EE1C-36735ABEFBB1}"/>
              </a:ext>
            </a:extLst>
          </p:cNvPr>
          <p:cNvSpPr txBox="1"/>
          <p:nvPr/>
        </p:nvSpPr>
        <p:spPr>
          <a:xfrm>
            <a:off x="1310640" y="233680"/>
            <a:ext cx="4785360" cy="1661993"/>
          </a:xfrm>
          <a:prstGeom prst="rect">
            <a:avLst/>
          </a:prstGeom>
          <a:noFill/>
        </p:spPr>
        <p:txBody>
          <a:bodyPr wrap="square" rtlCol="0">
            <a:spAutoFit/>
          </a:bodyPr>
          <a:lstStyle/>
          <a:p>
            <a:r>
              <a:rPr lang="pl-PL" sz="2800" b="1" u="sng">
                <a:latin typeface="Calibri"/>
                <a:ea typeface="Calibri"/>
                <a:cs typeface="Times New Roman"/>
              </a:rPr>
              <a:t>Zmiana Metodyki Integrowanej Produkcji Rzepaku Ozimego</a:t>
            </a:r>
            <a:endParaRPr lang="pl-PL" sz="2800" b="1" u="sng"/>
          </a:p>
          <a:p>
            <a:endParaRPr lang="pl-PL"/>
          </a:p>
        </p:txBody>
      </p:sp>
      <p:pic>
        <p:nvPicPr>
          <p:cNvPr id="6" name="Obraz 5" descr="Obraz zawierający clipart, Grafika, rysowanie, kreatywność&#10;&#10;Opis wygenerowany automatycznie">
            <a:extLst>
              <a:ext uri="{FF2B5EF4-FFF2-40B4-BE49-F238E27FC236}">
                <a16:creationId xmlns:a16="http://schemas.microsoft.com/office/drawing/2014/main" id="{2B9CDC29-74F9-001E-08B8-813F714FE0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821" y="403636"/>
            <a:ext cx="1081628" cy="1081628"/>
          </a:xfrm>
          <a:prstGeom prst="rect">
            <a:avLst/>
          </a:prstGeom>
          <a:ln>
            <a:noFill/>
          </a:ln>
          <a:effectLst>
            <a:outerShdw blurRad="292100" dist="139700" dir="2700000" algn="tl" rotWithShape="0">
              <a:srgbClr val="333333">
                <a:alpha val="65000"/>
              </a:srgbClr>
            </a:outerShdw>
          </a:effectLst>
        </p:spPr>
      </p:pic>
      <p:sp>
        <p:nvSpPr>
          <p:cNvPr id="7" name="pole tekstowe 6">
            <a:extLst>
              <a:ext uri="{FF2B5EF4-FFF2-40B4-BE49-F238E27FC236}">
                <a16:creationId xmlns:a16="http://schemas.microsoft.com/office/drawing/2014/main" id="{684E794A-986B-7AAF-F658-CAB66331AF9E}"/>
              </a:ext>
            </a:extLst>
          </p:cNvPr>
          <p:cNvSpPr txBox="1"/>
          <p:nvPr/>
        </p:nvSpPr>
        <p:spPr>
          <a:xfrm>
            <a:off x="6365701" y="6123974"/>
            <a:ext cx="5933870" cy="307777"/>
          </a:xfrm>
          <a:prstGeom prst="rect">
            <a:avLst/>
          </a:prstGeom>
          <a:noFill/>
        </p:spPr>
        <p:txBody>
          <a:bodyPr wrap="square" rtlCol="0">
            <a:spAutoFit/>
          </a:bodyPr>
          <a:lstStyle/>
          <a:p>
            <a:pPr algn="ctr"/>
            <a:r>
              <a:rPr lang="pl-PL" sz="700">
                <a:solidFill>
                  <a:schemeClr val="tx2">
                    <a:lumMod val="20000"/>
                    <a:lumOff val="80000"/>
                  </a:schemeClr>
                </a:solidFill>
              </a:rPr>
              <a:t>https://www.google.com/url?sa=i&amp;url=https%3A%2F%2Fwww.pioneer.com%2Fpl%2Fproducts%2Frzepak_ozimy.html&amp;psig=AOvVaw0FdmB0Mk3GNfuPcbmjpHh3&amp;ust=1734375061565000&amp;source=images&amp;cd=vfe&amp;opi=89978449&amp;ved=0CBcQjhxqFwoTCOjRt9-4qooDFQAAAAAdAAAAABAE</a:t>
            </a:r>
          </a:p>
        </p:txBody>
      </p:sp>
    </p:spTree>
    <p:extLst>
      <p:ext uri="{BB962C8B-B14F-4D97-AF65-F5344CB8AC3E}">
        <p14:creationId xmlns:p14="http://schemas.microsoft.com/office/powerpoint/2010/main" val="265025645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CCE2CA-1693-A758-96B4-E2F9C78ABF6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FE8B3A0-3F42-87C5-0340-7ACB6958F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9E1D9D-9E22-20B4-8970-39230D73A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4704E2-2338-A1FF-4721-72AD454C5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E4BCDE21-4456-8738-D450-691F444A1834}"/>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E364B550-D6D7-97FD-E4AB-1A68CA42D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Symbol zastępczy zawartości 3" descr="Obraz zawierający tekst, zrzut ekranu, numer, Równolegle&#10;&#10;Opis wygenerowany automatycznie">
            <a:extLst>
              <a:ext uri="{FF2B5EF4-FFF2-40B4-BE49-F238E27FC236}">
                <a16:creationId xmlns:a16="http://schemas.microsoft.com/office/drawing/2014/main" id="{9B686DEC-A8F6-6786-A391-9139419A8187}"/>
              </a:ext>
            </a:extLst>
          </p:cNvPr>
          <p:cNvPicPr>
            <a:picLocks noGrp="1" noChangeAspect="1"/>
          </p:cNvPicPr>
          <p:nvPr>
            <p:ph idx="1"/>
          </p:nvPr>
        </p:nvPicPr>
        <p:blipFill>
          <a:blip r:embed="rId4"/>
          <a:stretch>
            <a:fillRect/>
          </a:stretch>
        </p:blipFill>
        <p:spPr>
          <a:xfrm>
            <a:off x="1655737" y="198683"/>
            <a:ext cx="8868618" cy="5922962"/>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rostokąt 3">
            <a:extLst>
              <a:ext uri="{FF2B5EF4-FFF2-40B4-BE49-F238E27FC236}">
                <a16:creationId xmlns:a16="http://schemas.microsoft.com/office/drawing/2014/main" id="{9DEFFE48-E01A-F158-46C7-590609F15C2E}"/>
              </a:ext>
            </a:extLst>
          </p:cNvPr>
          <p:cNvSpPr/>
          <p:nvPr/>
        </p:nvSpPr>
        <p:spPr>
          <a:xfrm>
            <a:off x="2506495" y="1082436"/>
            <a:ext cx="23732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descr="Znacznik wyboru z wypełnieniem pełnym">
            <a:extLst>
              <a:ext uri="{FF2B5EF4-FFF2-40B4-BE49-F238E27FC236}">
                <a16:creationId xmlns:a16="http://schemas.microsoft.com/office/drawing/2014/main" id="{6EBBF48E-EE12-A44F-987A-1EA4D931FE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95248" y="2878336"/>
            <a:ext cx="456774" cy="456774"/>
          </a:xfrm>
          <a:prstGeom prst="rect">
            <a:avLst/>
          </a:prstGeom>
        </p:spPr>
      </p:pic>
      <p:pic>
        <p:nvPicPr>
          <p:cNvPr id="7" name="Grafika 6" descr="Znacznik wyboru z wypełnieniem pełnym">
            <a:extLst>
              <a:ext uri="{FF2B5EF4-FFF2-40B4-BE49-F238E27FC236}">
                <a16:creationId xmlns:a16="http://schemas.microsoft.com/office/drawing/2014/main" id="{7227DAB1-DF2C-ACA3-567A-5CC2279B9E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96771" y="2063181"/>
            <a:ext cx="456774" cy="456774"/>
          </a:xfrm>
          <a:prstGeom prst="rect">
            <a:avLst/>
          </a:prstGeom>
        </p:spPr>
      </p:pic>
      <p:pic>
        <p:nvPicPr>
          <p:cNvPr id="8" name="Grafika 7" descr="Znacznik wyboru z wypełnieniem pełnym">
            <a:extLst>
              <a:ext uri="{FF2B5EF4-FFF2-40B4-BE49-F238E27FC236}">
                <a16:creationId xmlns:a16="http://schemas.microsoft.com/office/drawing/2014/main" id="{889C1D33-B068-DA0C-4865-FCCBF9FAFD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96771" y="1407309"/>
            <a:ext cx="456774" cy="456774"/>
          </a:xfrm>
          <a:prstGeom prst="rect">
            <a:avLst/>
          </a:prstGeom>
        </p:spPr>
      </p:pic>
      <p:pic>
        <p:nvPicPr>
          <p:cNvPr id="9" name="Grafika 8" descr="Znacznik wyboru z wypełnieniem pełnym">
            <a:extLst>
              <a:ext uri="{FF2B5EF4-FFF2-40B4-BE49-F238E27FC236}">
                <a16:creationId xmlns:a16="http://schemas.microsoft.com/office/drawing/2014/main" id="{A44482E3-3C49-24A6-E22A-07AE9EB3E7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96771" y="5186989"/>
            <a:ext cx="456774" cy="456774"/>
          </a:xfrm>
          <a:prstGeom prst="rect">
            <a:avLst/>
          </a:prstGeom>
        </p:spPr>
      </p:pic>
    </p:spTree>
    <p:extLst>
      <p:ext uri="{BB962C8B-B14F-4D97-AF65-F5344CB8AC3E}">
        <p14:creationId xmlns:p14="http://schemas.microsoft.com/office/powerpoint/2010/main" val="343892376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108008-B7FF-ADF5-E07E-C00472B9790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6B374C-565D-497D-B029-2525769F5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E760C13-8A2E-D7EA-6946-B2289A1D1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D83F0A-54C8-892B-7468-C346CD8B2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09B93C0F-3E87-BCD8-7BF1-1C225C90C9D2}"/>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4B850DAD-1DB9-6578-6517-3481A36CD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Symbol zastępczy zawartości 3" descr="Obraz zawierający tekst, Równolegle, zrzut ekranu, numer&#10;&#10;Opis wygenerowany automatycznie">
            <a:extLst>
              <a:ext uri="{FF2B5EF4-FFF2-40B4-BE49-F238E27FC236}">
                <a16:creationId xmlns:a16="http://schemas.microsoft.com/office/drawing/2014/main" id="{CBF38DE1-CD5A-5DA7-7C57-16BA0301E294}"/>
              </a:ext>
            </a:extLst>
          </p:cNvPr>
          <p:cNvPicPr>
            <a:picLocks noGrp="1" noChangeAspect="1"/>
          </p:cNvPicPr>
          <p:nvPr>
            <p:ph idx="1"/>
          </p:nvPr>
        </p:nvPicPr>
        <p:blipFill>
          <a:blip r:embed="rId4"/>
          <a:stretch>
            <a:fillRect/>
          </a:stretch>
        </p:blipFill>
        <p:spPr>
          <a:xfrm>
            <a:off x="1548695" y="94567"/>
            <a:ext cx="9101201" cy="6065838"/>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rostokąt 3">
            <a:extLst>
              <a:ext uri="{FF2B5EF4-FFF2-40B4-BE49-F238E27FC236}">
                <a16:creationId xmlns:a16="http://schemas.microsoft.com/office/drawing/2014/main" id="{76F5B907-5537-A8BC-2A15-7563DBA5A047}"/>
              </a:ext>
            </a:extLst>
          </p:cNvPr>
          <p:cNvSpPr/>
          <p:nvPr/>
        </p:nvSpPr>
        <p:spPr>
          <a:xfrm>
            <a:off x="2387832" y="4511523"/>
            <a:ext cx="23732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descr="Znacznik wyboru z wypełnieniem pełnym">
            <a:extLst>
              <a:ext uri="{FF2B5EF4-FFF2-40B4-BE49-F238E27FC236}">
                <a16:creationId xmlns:a16="http://schemas.microsoft.com/office/drawing/2014/main" id="{B784F654-6FE7-B6D6-5C4F-C7901DDFAF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5304" y="3505896"/>
            <a:ext cx="456774" cy="456774"/>
          </a:xfrm>
          <a:prstGeom prst="rect">
            <a:avLst/>
          </a:prstGeom>
        </p:spPr>
      </p:pic>
      <p:pic>
        <p:nvPicPr>
          <p:cNvPr id="7" name="Grafika 6" descr="Znacznik wyboru z wypełnieniem pełnym">
            <a:extLst>
              <a:ext uri="{FF2B5EF4-FFF2-40B4-BE49-F238E27FC236}">
                <a16:creationId xmlns:a16="http://schemas.microsoft.com/office/drawing/2014/main" id="{41ED5464-B231-4AF9-4DF3-95BF47F9D7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0785" y="1055102"/>
            <a:ext cx="456774" cy="456774"/>
          </a:xfrm>
          <a:prstGeom prst="rect">
            <a:avLst/>
          </a:prstGeom>
        </p:spPr>
      </p:pic>
    </p:spTree>
    <p:extLst>
      <p:ext uri="{BB962C8B-B14F-4D97-AF65-F5344CB8AC3E}">
        <p14:creationId xmlns:p14="http://schemas.microsoft.com/office/powerpoint/2010/main" val="114940479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97ACE9-FDD5-C4F5-ECDF-CBB7FBEF5F8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053D9D-672A-121B-9213-6AEFA738C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1F20B2-5BEE-D2E7-A3A4-4FFD035B8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F1CBF5-BCB6-0C47-FC26-EBE2ACE90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C7579442-1B76-65D9-54B9-D1B8327316D7}"/>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BD7F968F-C560-A4CF-D78E-C4544BB12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Symbol zastępczy zawartości 3" descr="Obraz zawierający tekst, diagram, Równolegle, numer&#10;&#10;Opis wygenerowany automatycznie">
            <a:extLst>
              <a:ext uri="{FF2B5EF4-FFF2-40B4-BE49-F238E27FC236}">
                <a16:creationId xmlns:a16="http://schemas.microsoft.com/office/drawing/2014/main" id="{E36C99F6-D577-C1F5-9B5E-47A4BB8B957E}"/>
              </a:ext>
            </a:extLst>
          </p:cNvPr>
          <p:cNvPicPr>
            <a:picLocks noGrp="1" noChangeAspect="1"/>
          </p:cNvPicPr>
          <p:nvPr>
            <p:ph idx="1"/>
          </p:nvPr>
        </p:nvPicPr>
        <p:blipFill>
          <a:blip r:embed="rId4"/>
          <a:stretch>
            <a:fillRect/>
          </a:stretch>
        </p:blipFill>
        <p:spPr>
          <a:xfrm>
            <a:off x="1586860" y="87415"/>
            <a:ext cx="9018279" cy="6184900"/>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Grafika 3" descr="Znacznik wyboru z wypełnieniem pełnym">
            <a:extLst>
              <a:ext uri="{FF2B5EF4-FFF2-40B4-BE49-F238E27FC236}">
                <a16:creationId xmlns:a16="http://schemas.microsoft.com/office/drawing/2014/main" id="{B9C002C7-B52A-A2BF-F0C0-08FB382029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0785" y="4574468"/>
            <a:ext cx="456774" cy="456774"/>
          </a:xfrm>
          <a:prstGeom prst="rect">
            <a:avLst/>
          </a:prstGeom>
        </p:spPr>
      </p:pic>
      <p:pic>
        <p:nvPicPr>
          <p:cNvPr id="6" name="Grafika 5" descr="Znacznik wyboru z wypełnieniem pełnym">
            <a:extLst>
              <a:ext uri="{FF2B5EF4-FFF2-40B4-BE49-F238E27FC236}">
                <a16:creationId xmlns:a16="http://schemas.microsoft.com/office/drawing/2014/main" id="{AD89CC02-2D76-736D-FF8D-C925648CEF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0785" y="2929185"/>
            <a:ext cx="456774" cy="456774"/>
          </a:xfrm>
          <a:prstGeom prst="rect">
            <a:avLst/>
          </a:prstGeom>
        </p:spPr>
      </p:pic>
      <p:pic>
        <p:nvPicPr>
          <p:cNvPr id="7" name="Grafika 6" descr="Znacznik wyboru z wypełnieniem pełnym">
            <a:extLst>
              <a:ext uri="{FF2B5EF4-FFF2-40B4-BE49-F238E27FC236}">
                <a16:creationId xmlns:a16="http://schemas.microsoft.com/office/drawing/2014/main" id="{C4FB5819-3D51-5825-A5D2-E9B2ACACBB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0785" y="736214"/>
            <a:ext cx="456774" cy="456774"/>
          </a:xfrm>
          <a:prstGeom prst="rect">
            <a:avLst/>
          </a:prstGeom>
        </p:spPr>
      </p:pic>
      <p:sp>
        <p:nvSpPr>
          <p:cNvPr id="8" name="Prostokąt 7">
            <a:extLst>
              <a:ext uri="{FF2B5EF4-FFF2-40B4-BE49-F238E27FC236}">
                <a16:creationId xmlns:a16="http://schemas.microsoft.com/office/drawing/2014/main" id="{C79D2A67-4BBA-304D-6908-497BDD372ACD}"/>
              </a:ext>
            </a:extLst>
          </p:cNvPr>
          <p:cNvSpPr/>
          <p:nvPr/>
        </p:nvSpPr>
        <p:spPr>
          <a:xfrm>
            <a:off x="2387832" y="1688112"/>
            <a:ext cx="23732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B9AB5D87-A1AA-AD84-944C-E056C9DC4717}"/>
              </a:ext>
            </a:extLst>
          </p:cNvPr>
          <p:cNvSpPr/>
          <p:nvPr/>
        </p:nvSpPr>
        <p:spPr>
          <a:xfrm>
            <a:off x="2387832" y="5628919"/>
            <a:ext cx="23732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61491342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F651C5-AED6-DAD8-A716-D1E03635426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1BF7CB-BDA8-0BC9-A422-F2514A468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077C8E6-C387-5741-65F6-32B34C38A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6251A1-7120-8519-75E5-1E3C0D470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0E60B7F0-C58E-E3B0-FDAA-807BAB5BBB6A}"/>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2F0F8463-7F68-265A-2021-3CA866DD2B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Symbol zastępczy zawartości 3" descr="Obraz zawierający tekst, zrzut ekranu, Równolegle, Czcionka&#10;&#10;Opis wygenerowany automatycznie">
            <a:extLst>
              <a:ext uri="{FF2B5EF4-FFF2-40B4-BE49-F238E27FC236}">
                <a16:creationId xmlns:a16="http://schemas.microsoft.com/office/drawing/2014/main" id="{66F0CCED-5648-5237-E0D7-82C3B8D447EC}"/>
              </a:ext>
            </a:extLst>
          </p:cNvPr>
          <p:cNvPicPr>
            <a:picLocks noGrp="1" noChangeAspect="1"/>
          </p:cNvPicPr>
          <p:nvPr>
            <p:ph idx="1"/>
          </p:nvPr>
        </p:nvPicPr>
        <p:blipFill>
          <a:blip r:embed="rId4"/>
          <a:stretch>
            <a:fillRect/>
          </a:stretch>
        </p:blipFill>
        <p:spPr>
          <a:xfrm>
            <a:off x="1543527" y="186132"/>
            <a:ext cx="9104945" cy="6103938"/>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rostokąt 3">
            <a:extLst>
              <a:ext uri="{FF2B5EF4-FFF2-40B4-BE49-F238E27FC236}">
                <a16:creationId xmlns:a16="http://schemas.microsoft.com/office/drawing/2014/main" id="{9B58F8FE-A17D-EF02-1A92-76EBA31F1408}"/>
              </a:ext>
            </a:extLst>
          </p:cNvPr>
          <p:cNvSpPr/>
          <p:nvPr/>
        </p:nvSpPr>
        <p:spPr>
          <a:xfrm>
            <a:off x="2042303" y="3666971"/>
            <a:ext cx="1165712" cy="616271"/>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 name="Grafika 5" descr="Znacznik wyboru z wypełnieniem pełnym">
            <a:extLst>
              <a:ext uri="{FF2B5EF4-FFF2-40B4-BE49-F238E27FC236}">
                <a16:creationId xmlns:a16="http://schemas.microsoft.com/office/drawing/2014/main" id="{79D76967-BD6C-070E-DE0E-8E3257AB13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96772" y="4469374"/>
            <a:ext cx="456774" cy="456774"/>
          </a:xfrm>
          <a:prstGeom prst="rect">
            <a:avLst/>
          </a:prstGeom>
        </p:spPr>
      </p:pic>
      <p:pic>
        <p:nvPicPr>
          <p:cNvPr id="7" name="Grafika 6" descr="Znacznik wyboru z wypełnieniem pełnym">
            <a:extLst>
              <a:ext uri="{FF2B5EF4-FFF2-40B4-BE49-F238E27FC236}">
                <a16:creationId xmlns:a16="http://schemas.microsoft.com/office/drawing/2014/main" id="{14E1C4A1-6095-213F-2B4A-268861CBC5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96772" y="1593236"/>
            <a:ext cx="456774" cy="456774"/>
          </a:xfrm>
          <a:prstGeom prst="rect">
            <a:avLst/>
          </a:prstGeom>
        </p:spPr>
      </p:pic>
      <p:sp>
        <p:nvSpPr>
          <p:cNvPr id="8" name="Prostokąt 7">
            <a:extLst>
              <a:ext uri="{FF2B5EF4-FFF2-40B4-BE49-F238E27FC236}">
                <a16:creationId xmlns:a16="http://schemas.microsoft.com/office/drawing/2014/main" id="{DF24CC0A-2E8D-8ED0-4527-8A4A042D58BB}"/>
              </a:ext>
            </a:extLst>
          </p:cNvPr>
          <p:cNvSpPr/>
          <p:nvPr/>
        </p:nvSpPr>
        <p:spPr>
          <a:xfrm>
            <a:off x="2396772" y="3069024"/>
            <a:ext cx="23732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41669281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6D6761-75C8-5F7D-52A5-47FC1A6D884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C21F8A-50EF-7644-B0D0-D69915F79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AEE7589-CCB1-7848-D326-32A0A728D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B9202C-F9B9-DC0D-DD1A-88792FFC3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614864BC-520A-CEEB-04C1-1325C24CA061}"/>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BEEE5506-A325-A981-C88D-E5434ABF6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diagram, oprogramowanie&#10;&#10;Opis wygenerowany automatycznie">
            <a:extLst>
              <a:ext uri="{FF2B5EF4-FFF2-40B4-BE49-F238E27FC236}">
                <a16:creationId xmlns:a16="http://schemas.microsoft.com/office/drawing/2014/main" id="{2E74F8FE-6AF0-12FC-82B3-F99192B5E485}"/>
              </a:ext>
            </a:extLst>
          </p:cNvPr>
          <p:cNvPicPr>
            <a:picLocks noChangeAspect="1"/>
          </p:cNvPicPr>
          <p:nvPr/>
        </p:nvPicPr>
        <p:blipFill>
          <a:blip r:embed="rId4"/>
          <a:srcRect l="28808" t="22222" r="13574" b="20660"/>
          <a:stretch/>
        </p:blipFill>
        <p:spPr>
          <a:xfrm>
            <a:off x="4344316" y="1363453"/>
            <a:ext cx="7415092" cy="4134852"/>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1DC36D58-74A6-C4EA-99D1-FCC5708F9CA9}"/>
              </a:ext>
            </a:extLst>
          </p:cNvPr>
          <p:cNvSpPr txBox="1"/>
          <p:nvPr/>
        </p:nvSpPr>
        <p:spPr>
          <a:xfrm>
            <a:off x="189685" y="2551837"/>
            <a:ext cx="407585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b="1"/>
              <a:t>Tabela „Inne zastosowane zabiegi chemiczne (…)” </a:t>
            </a:r>
            <a:r>
              <a:rPr lang="pl-PL"/>
              <a:t>jest rejestrem wszystkich zabiegów dopuszczonych do zastosowania w uprawie, które nie zostały wyszczególnione w poprzednich tabelach, np. desykanty.</a:t>
            </a:r>
          </a:p>
        </p:txBody>
      </p:sp>
      <p:sp>
        <p:nvSpPr>
          <p:cNvPr id="6" name="pole tekstowe 5">
            <a:extLst>
              <a:ext uri="{FF2B5EF4-FFF2-40B4-BE49-F238E27FC236}">
                <a16:creationId xmlns:a16="http://schemas.microsoft.com/office/drawing/2014/main" id="{16535FE3-D7A3-9A5F-8177-DDE5C1D29FF0}"/>
              </a:ext>
            </a:extLst>
          </p:cNvPr>
          <p:cNvSpPr txBox="1"/>
          <p:nvPr/>
        </p:nvSpPr>
        <p:spPr>
          <a:xfrm>
            <a:off x="189685" y="258157"/>
            <a:ext cx="10417355" cy="830997"/>
          </a:xfrm>
          <a:prstGeom prst="rect">
            <a:avLst/>
          </a:prstGeom>
          <a:noFill/>
        </p:spPr>
        <p:txBody>
          <a:bodyPr wrap="square" rtlCol="0">
            <a:spAutoFit/>
          </a:bodyPr>
          <a:lstStyle/>
          <a:p>
            <a:r>
              <a:rPr lang="pl-PL" sz="2400" b="1" u="sng">
                <a:ea typeface="+mn-lt"/>
                <a:cs typeface="+mn-lt"/>
              </a:rPr>
              <a:t>Cd. XII. Obserwacje kontrolne i rejestr zabiegów biologicznej i chemicznej ochrony roślin:</a:t>
            </a:r>
            <a:endParaRPr lang="pl-PL" sz="2400" b="1" u="sng"/>
          </a:p>
        </p:txBody>
      </p:sp>
    </p:spTree>
    <p:extLst>
      <p:ext uri="{BB962C8B-B14F-4D97-AF65-F5344CB8AC3E}">
        <p14:creationId xmlns:p14="http://schemas.microsoft.com/office/powerpoint/2010/main" val="418986885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8C182E-2522-4DB6-965D-E75C3DB68E6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1747BC-75C7-5EEF-3626-763E8A33C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4FA821A-61B7-2AC4-6522-584CD94C2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C770B5B-6223-F603-5B8C-6046D44C9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C2882ABD-77EB-3C78-486D-37DE05CF7DF9}"/>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D8A9AA3A-130F-C492-5642-7FDD07FCB1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4" name="Obraz 3" descr="Obraz zawierający tekst, zrzut ekranu, oprogramowanie, diagram&#10;&#10;Opis wygenerowany automatycznie">
            <a:extLst>
              <a:ext uri="{FF2B5EF4-FFF2-40B4-BE49-F238E27FC236}">
                <a16:creationId xmlns:a16="http://schemas.microsoft.com/office/drawing/2014/main" id="{D2C2CE73-E115-8B1F-99F6-B98CB35DFF46}"/>
              </a:ext>
            </a:extLst>
          </p:cNvPr>
          <p:cNvPicPr>
            <a:picLocks noChangeAspect="1"/>
          </p:cNvPicPr>
          <p:nvPr/>
        </p:nvPicPr>
        <p:blipFill>
          <a:blip r:embed="rId4"/>
          <a:srcRect l="46200" t="23939" r="33046" b="9895"/>
          <a:stretch/>
        </p:blipFill>
        <p:spPr>
          <a:xfrm rot="5400000">
            <a:off x="1461566" y="73560"/>
            <a:ext cx="3355378" cy="6038079"/>
          </a:xfrm>
          <a:prstGeom prst="rect">
            <a:avLst/>
          </a:prstGeom>
          <a:ln w="28575">
            <a:solidFill>
              <a:schemeClr val="tx1"/>
            </a:solidFill>
          </a:ln>
          <a:effectLst>
            <a:outerShdw blurRad="292100" dist="139700" dir="2700000" algn="tl" rotWithShape="0">
              <a:srgbClr val="333333">
                <a:alpha val="65000"/>
              </a:srgbClr>
            </a:outerShdw>
          </a:effectLst>
        </p:spPr>
      </p:pic>
      <p:pic>
        <p:nvPicPr>
          <p:cNvPr id="6" name="Obraz 5" descr="Obraz zawierający tekst, zrzut ekranu, diagram, oprogramowanie&#10;&#10;Opis wygenerowany automatycznie">
            <a:extLst>
              <a:ext uri="{FF2B5EF4-FFF2-40B4-BE49-F238E27FC236}">
                <a16:creationId xmlns:a16="http://schemas.microsoft.com/office/drawing/2014/main" id="{4523122D-62DC-9315-24B9-7C5D3629899B}"/>
              </a:ext>
            </a:extLst>
          </p:cNvPr>
          <p:cNvPicPr>
            <a:picLocks noChangeAspect="1"/>
          </p:cNvPicPr>
          <p:nvPr/>
        </p:nvPicPr>
        <p:blipFill>
          <a:blip r:embed="rId5"/>
          <a:srcRect l="45417" t="23704" r="30417" b="7749"/>
          <a:stretch/>
        </p:blipFill>
        <p:spPr>
          <a:xfrm rot="5400000">
            <a:off x="7331334" y="358436"/>
            <a:ext cx="3409627" cy="5515275"/>
          </a:xfrm>
          <a:prstGeom prst="rect">
            <a:avLst/>
          </a:prstGeom>
          <a:ln w="285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463485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C30999-70D4-EFD8-D510-B7108833E7D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F631211-405C-EDF3-786E-F69AD87ED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C3B691-8F57-7878-DCFB-4A3029CC3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48F025-E495-B560-B7C5-F3E8D991E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9F765D8-B4AD-88F1-293E-BD828B73F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C044D4F-4AA2-59B6-8F59-266833731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A739A40-F363-87FE-4828-71642D7DD065}"/>
              </a:ext>
            </a:extLst>
          </p:cNvPr>
          <p:cNvSpPr>
            <a:spLocks noGrp="1"/>
          </p:cNvSpPr>
          <p:nvPr>
            <p:ph type="title"/>
          </p:nvPr>
        </p:nvSpPr>
        <p:spPr>
          <a:xfrm>
            <a:off x="1301049" y="359352"/>
            <a:ext cx="7054183" cy="1033669"/>
          </a:xfrm>
        </p:spPr>
        <p:txBody>
          <a:bodyPr>
            <a:normAutofit/>
          </a:bodyPr>
          <a:lstStyle/>
          <a:p>
            <a:r>
              <a:rPr lang="pl-PL" sz="3600" b="1">
                <a:solidFill>
                  <a:srgbClr val="FFFFFF"/>
                </a:solidFill>
                <a:latin typeface="Calibri"/>
                <a:ea typeface="Calibri"/>
                <a:cs typeface="Times New Roman"/>
              </a:rPr>
              <a:t>XIII. Zbiór </a:t>
            </a:r>
          </a:p>
        </p:txBody>
      </p:sp>
      <p:pic>
        <p:nvPicPr>
          <p:cNvPr id="6" name="Obraz 5" descr="Obraz zawierający clipart, Grafika, rysowanie, kreatywność&#10;&#10;Opis wygenerowany automatycznie">
            <a:extLst>
              <a:ext uri="{FF2B5EF4-FFF2-40B4-BE49-F238E27FC236}">
                <a16:creationId xmlns:a16="http://schemas.microsoft.com/office/drawing/2014/main" id="{8B92A12A-0BF3-2491-98FF-27E8E1013F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86D8D59F-82DB-819C-9953-FDE5963DE5DF}"/>
              </a:ext>
            </a:extLst>
          </p:cNvPr>
          <p:cNvPicPr>
            <a:picLocks noChangeAspect="1"/>
          </p:cNvPicPr>
          <p:nvPr/>
        </p:nvPicPr>
        <p:blipFill>
          <a:blip r:embed="rId3"/>
          <a:stretch>
            <a:fillRect/>
          </a:stretch>
        </p:blipFill>
        <p:spPr>
          <a:xfrm>
            <a:off x="9110295" y="335373"/>
            <a:ext cx="2086705" cy="1081628"/>
          </a:xfrm>
          <a:prstGeom prst="rect">
            <a:avLst/>
          </a:prstGeom>
        </p:spPr>
      </p:pic>
      <p:graphicFrame>
        <p:nvGraphicFramePr>
          <p:cNvPr id="9" name="Diagram 8">
            <a:extLst>
              <a:ext uri="{FF2B5EF4-FFF2-40B4-BE49-F238E27FC236}">
                <a16:creationId xmlns:a16="http://schemas.microsoft.com/office/drawing/2014/main" id="{EF4B0570-3CC2-995C-668A-8B0DCDED3740}"/>
              </a:ext>
            </a:extLst>
          </p:cNvPr>
          <p:cNvGraphicFramePr/>
          <p:nvPr>
            <p:extLst>
              <p:ext uri="{D42A27DB-BD31-4B8C-83A1-F6EECF244321}">
                <p14:modId xmlns:p14="http://schemas.microsoft.com/office/powerpoint/2010/main" val="3755422049"/>
              </p:ext>
            </p:extLst>
          </p:nvPr>
        </p:nvGraphicFramePr>
        <p:xfrm>
          <a:off x="760235" y="2775318"/>
          <a:ext cx="9064088" cy="28776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pole tekstowe 7">
            <a:extLst>
              <a:ext uri="{FF2B5EF4-FFF2-40B4-BE49-F238E27FC236}">
                <a16:creationId xmlns:a16="http://schemas.microsoft.com/office/drawing/2014/main" id="{21452638-2C7B-F304-61A6-56725722B635}"/>
              </a:ext>
            </a:extLst>
          </p:cNvPr>
          <p:cNvSpPr txBox="1"/>
          <p:nvPr/>
        </p:nvSpPr>
        <p:spPr>
          <a:xfrm>
            <a:off x="683391" y="1851988"/>
            <a:ext cx="10825213" cy="923330"/>
          </a:xfrm>
          <a:prstGeom prst="rect">
            <a:avLst/>
          </a:prstGeom>
          <a:noFill/>
        </p:spPr>
        <p:txBody>
          <a:bodyPr wrap="square" rtlCol="0">
            <a:spAutoFit/>
          </a:bodyPr>
          <a:lstStyle/>
          <a:p>
            <a:pPr marL="285750" indent="-285750">
              <a:buFont typeface="Wingdings" panose="05000000000000000000" pitchFamily="2" charset="2"/>
              <a:buChar char="v"/>
            </a:pPr>
            <a:r>
              <a:rPr lang="pl-PL" sz="1800" b="1"/>
              <a:t>LISTA OBLIGATORYJNYCH CZYNNOŚCI I ZABIEGÓW W INTEGROWANEJ PRODUKCJI (IP) KUKURYDZY </a:t>
            </a:r>
            <a:br>
              <a:rPr lang="pl-PL" sz="1800" b="1"/>
            </a:br>
            <a:r>
              <a:rPr lang="pl-PL" sz="1800" b="1"/>
              <a:t>– ZGODNOŚĆ 100%:</a:t>
            </a:r>
            <a:r>
              <a:rPr lang="pl-PL" sz="1600" b="1"/>
              <a:t>​ </a:t>
            </a:r>
          </a:p>
          <a:p>
            <a:pPr marL="285750" indent="-285750">
              <a:buFont typeface="Wingdings" panose="05000000000000000000" pitchFamily="2" charset="2"/>
              <a:buChar char="v"/>
            </a:pPr>
            <a:endParaRPr lang="pl-PL"/>
          </a:p>
        </p:txBody>
      </p:sp>
    </p:spTree>
    <p:extLst>
      <p:ext uri="{BB962C8B-B14F-4D97-AF65-F5344CB8AC3E}">
        <p14:creationId xmlns:p14="http://schemas.microsoft.com/office/powerpoint/2010/main" val="13023903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DC339A-CA01-E42A-9789-BDDD10425FC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0A0424-9720-60FF-E5E3-31204EDEE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5BB117A-7E7D-8672-5430-0BC4BEC815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5D3091-1354-9BCD-4090-470AFE60A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F2308DB0-6260-B1EE-549A-6116B7AA9880}"/>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E616EF95-201A-401C-1006-FB794EFBB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CBF3ECB7-4E57-4855-B66B-812E8145B126}"/>
              </a:ext>
            </a:extLst>
          </p:cNvPr>
          <p:cNvPicPr>
            <a:picLocks noChangeAspect="1"/>
          </p:cNvPicPr>
          <p:nvPr/>
        </p:nvPicPr>
        <p:blipFill>
          <a:blip r:embed="rId4"/>
          <a:srcRect l="45898" t="20139" r="27930" b="14757"/>
          <a:stretch/>
        </p:blipFill>
        <p:spPr>
          <a:xfrm>
            <a:off x="5925739" y="117695"/>
            <a:ext cx="4379120" cy="6197448"/>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D8146673-5A65-ABEA-EF89-454F1053C457}"/>
              </a:ext>
            </a:extLst>
          </p:cNvPr>
          <p:cNvSpPr txBox="1"/>
          <p:nvPr/>
        </p:nvSpPr>
        <p:spPr>
          <a:xfrm>
            <a:off x="532420" y="302872"/>
            <a:ext cx="45144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b="1" u="sng">
                <a:ea typeface="+mn-lt"/>
                <a:cs typeface="+mn-lt"/>
              </a:rPr>
              <a:t>XIII. Zbiór</a:t>
            </a:r>
            <a:r>
              <a:rPr lang="pl-PL" sz="2800" u="sng">
                <a:ea typeface="+mn-lt"/>
                <a:cs typeface="+mn-lt"/>
              </a:rPr>
              <a:t> </a:t>
            </a:r>
          </a:p>
        </p:txBody>
      </p:sp>
      <p:sp>
        <p:nvSpPr>
          <p:cNvPr id="6" name="pole tekstowe 5">
            <a:extLst>
              <a:ext uri="{FF2B5EF4-FFF2-40B4-BE49-F238E27FC236}">
                <a16:creationId xmlns:a16="http://schemas.microsoft.com/office/drawing/2014/main" id="{4A266AB2-20EE-7B04-5782-42B09D6A4962}"/>
              </a:ext>
            </a:extLst>
          </p:cNvPr>
          <p:cNvSpPr txBox="1"/>
          <p:nvPr/>
        </p:nvSpPr>
        <p:spPr>
          <a:xfrm>
            <a:off x="435599" y="2505670"/>
            <a:ext cx="4379119" cy="923330"/>
          </a:xfrm>
          <a:prstGeom prst="rect">
            <a:avLst/>
          </a:prstGeom>
          <a:noFill/>
        </p:spPr>
        <p:txBody>
          <a:bodyPr wrap="square" rtlCol="0">
            <a:spAutoFit/>
          </a:bodyPr>
          <a:lstStyle/>
          <a:p>
            <a:r>
              <a:rPr lang="pl-PL" sz="1800">
                <a:ea typeface="+mn-lt"/>
                <a:cs typeface="+mn-lt"/>
              </a:rPr>
              <a:t>W tabeli tej rejestrujemy ilości zabranego plonu z poszczególnych pól</a:t>
            </a:r>
            <a:r>
              <a:rPr lang="pl-PL">
                <a:ea typeface="+mn-lt"/>
                <a:cs typeface="+mn-lt"/>
              </a:rPr>
              <a:t>.</a:t>
            </a:r>
            <a:endParaRPr lang="pl-PL"/>
          </a:p>
          <a:p>
            <a:endParaRPr lang="pl-PL"/>
          </a:p>
        </p:txBody>
      </p:sp>
    </p:spTree>
    <p:extLst>
      <p:ext uri="{BB962C8B-B14F-4D97-AF65-F5344CB8AC3E}">
        <p14:creationId xmlns:p14="http://schemas.microsoft.com/office/powerpoint/2010/main" val="354973791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554C58-505F-95B6-C82F-170CE710B9C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F91CCFB-16C3-46A9-BA94-16E889920F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1BA291-053F-F3CF-D424-18DF96472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4E9543-F75D-5ADF-E64F-761FC1F1E4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6000BCBF-C1B4-73C4-7CD2-9494030ECA63}"/>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2E411C11-EBF8-94FB-E2CD-40038C9A85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4" name="Obraz 3" descr="Obraz zawierający tekst, zrzut ekranu, oprogramowanie, Ikona komputerowa&#10;&#10;Opis wygenerowany automatycznie">
            <a:extLst>
              <a:ext uri="{FF2B5EF4-FFF2-40B4-BE49-F238E27FC236}">
                <a16:creationId xmlns:a16="http://schemas.microsoft.com/office/drawing/2014/main" id="{18ED565B-55C8-E844-E1E9-45C398036A03}"/>
              </a:ext>
            </a:extLst>
          </p:cNvPr>
          <p:cNvPicPr>
            <a:picLocks noChangeAspect="1"/>
          </p:cNvPicPr>
          <p:nvPr/>
        </p:nvPicPr>
        <p:blipFill>
          <a:blip r:embed="rId4"/>
          <a:srcRect l="45625" t="23518" r="28148" b="11565"/>
          <a:stretch/>
        </p:blipFill>
        <p:spPr>
          <a:xfrm>
            <a:off x="6438130" y="180887"/>
            <a:ext cx="4340656" cy="6039024"/>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Obraz 8" descr="Obraz zawierający tekst, zrzut ekranu, numer, Czcionka&#10;&#10;Opis wygenerowany automatycznie">
            <a:extLst>
              <a:ext uri="{FF2B5EF4-FFF2-40B4-BE49-F238E27FC236}">
                <a16:creationId xmlns:a16="http://schemas.microsoft.com/office/drawing/2014/main" id="{426E9079-0EE9-7201-50C6-0E75A8B7DD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499" y="310172"/>
            <a:ext cx="5738567" cy="5780455"/>
          </a:xfrm>
          <a:prstGeom prst="rect">
            <a:avLst/>
          </a:prstGeom>
          <a:ln w="28575">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557910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F25BAF-CC94-D150-280A-7FBC3EB4FCE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3F227E-F4BD-F921-4D52-F16B879D6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D78492-30C2-8639-0ED0-809DDDD9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1A9DA7-ABA7-F427-6BBA-8C7C40A83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08C8699-2D6E-13F1-9158-3B96CAF02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8604698-795A-F2FC-8921-76D8D6AA5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4AFE563-AEC3-C454-28F1-23E7F4231185}"/>
              </a:ext>
            </a:extLst>
          </p:cNvPr>
          <p:cNvSpPr>
            <a:spLocks noGrp="1"/>
          </p:cNvSpPr>
          <p:nvPr>
            <p:ph type="title"/>
          </p:nvPr>
        </p:nvSpPr>
        <p:spPr>
          <a:xfrm>
            <a:off x="1301049" y="359352"/>
            <a:ext cx="7054183" cy="1033669"/>
          </a:xfrm>
        </p:spPr>
        <p:txBody>
          <a:bodyPr>
            <a:normAutofit fontScale="90000"/>
          </a:bodyPr>
          <a:lstStyle/>
          <a:p>
            <a:r>
              <a:rPr lang="pl-PL" sz="3600" b="1">
                <a:solidFill>
                  <a:srgbClr val="FFFFFF"/>
                </a:solidFill>
                <a:latin typeface="Calibri"/>
                <a:ea typeface="Calibri"/>
                <a:cs typeface="Times New Roman"/>
              </a:rPr>
              <a:t>XIV. Wymagania higieniczno-sanitarne </a:t>
            </a:r>
            <a:endParaRPr lang="pl-PL" sz="3600" b="1">
              <a:solidFill>
                <a:srgbClr val="FFFFFF"/>
              </a:solidFill>
            </a:endParaRPr>
          </a:p>
        </p:txBody>
      </p:sp>
      <p:pic>
        <p:nvPicPr>
          <p:cNvPr id="6" name="Obraz 5" descr="Obraz zawierający clipart, Grafika, rysowanie, kreatywność&#10;&#10;Opis wygenerowany automatycznie">
            <a:extLst>
              <a:ext uri="{FF2B5EF4-FFF2-40B4-BE49-F238E27FC236}">
                <a16:creationId xmlns:a16="http://schemas.microsoft.com/office/drawing/2014/main" id="{D6893BBE-2AC6-CCDA-B83F-B0AD00EB36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1FD0EC23-65D4-C4DD-0A07-1F12118EDCE5}"/>
              </a:ext>
            </a:extLst>
          </p:cNvPr>
          <p:cNvPicPr>
            <a:picLocks noChangeAspect="1"/>
          </p:cNvPicPr>
          <p:nvPr/>
        </p:nvPicPr>
        <p:blipFill>
          <a:blip r:embed="rId3"/>
          <a:stretch>
            <a:fillRect/>
          </a:stretch>
        </p:blipFill>
        <p:spPr>
          <a:xfrm>
            <a:off x="9110295" y="335373"/>
            <a:ext cx="2086705" cy="1081628"/>
          </a:xfrm>
          <a:prstGeom prst="rect">
            <a:avLst/>
          </a:prstGeom>
        </p:spPr>
      </p:pic>
      <p:graphicFrame>
        <p:nvGraphicFramePr>
          <p:cNvPr id="5" name="Symbol zastępczy zawartości 2">
            <a:extLst>
              <a:ext uri="{FF2B5EF4-FFF2-40B4-BE49-F238E27FC236}">
                <a16:creationId xmlns:a16="http://schemas.microsoft.com/office/drawing/2014/main" id="{A6A5EDF6-E3FA-C14C-464F-FB473B151D65}"/>
              </a:ext>
            </a:extLst>
          </p:cNvPr>
          <p:cNvGraphicFramePr>
            <a:graphicFrameLocks/>
          </p:cNvGraphicFramePr>
          <p:nvPr>
            <p:extLst>
              <p:ext uri="{D42A27DB-BD31-4B8C-83A1-F6EECF244321}">
                <p14:modId xmlns:p14="http://schemas.microsoft.com/office/powerpoint/2010/main" val="3796911765"/>
              </p:ext>
            </p:extLst>
          </p:nvPr>
        </p:nvGraphicFramePr>
        <p:xfrm>
          <a:off x="-1881514" y="2596424"/>
          <a:ext cx="12579994" cy="25832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pole tekstowe 3">
            <a:extLst>
              <a:ext uri="{FF2B5EF4-FFF2-40B4-BE49-F238E27FC236}">
                <a16:creationId xmlns:a16="http://schemas.microsoft.com/office/drawing/2014/main" id="{6BDD2325-709D-8760-114E-AB25A81CE99F}"/>
              </a:ext>
            </a:extLst>
          </p:cNvPr>
          <p:cNvSpPr txBox="1"/>
          <p:nvPr/>
        </p:nvSpPr>
        <p:spPr>
          <a:xfrm>
            <a:off x="569078" y="1950093"/>
            <a:ext cx="9363456" cy="646331"/>
          </a:xfrm>
          <a:prstGeom prst="rect">
            <a:avLst/>
          </a:prstGeom>
          <a:noFill/>
        </p:spPr>
        <p:txBody>
          <a:bodyPr wrap="square" rtlCol="0">
            <a:spAutoFit/>
          </a:bodyPr>
          <a:lstStyle/>
          <a:p>
            <a:pPr marL="285750" indent="-285750">
              <a:buFont typeface="Wingdings" panose="05000000000000000000" pitchFamily="2" charset="2"/>
              <a:buChar char="v"/>
            </a:pPr>
            <a:r>
              <a:rPr lang="pl-PL" sz="1800" b="1"/>
              <a:t>LISTA KONTROLNA DLA UPRAW ROLNICZYCH OBLIGATORYJNE WYMAGANIA IPR – ZGODNOŚĆ 100%:</a:t>
            </a:r>
            <a:r>
              <a:rPr lang="pl-PL" sz="1600" b="1"/>
              <a:t>​ </a:t>
            </a:r>
          </a:p>
        </p:txBody>
      </p:sp>
    </p:spTree>
    <p:extLst>
      <p:ext uri="{BB962C8B-B14F-4D97-AF65-F5344CB8AC3E}">
        <p14:creationId xmlns:p14="http://schemas.microsoft.com/office/powerpoint/2010/main" val="1229629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3E384C29-3565-3997-B1E1-0E4018519D27}"/>
              </a:ext>
            </a:extLst>
          </p:cNvPr>
          <p:cNvSpPr txBox="1"/>
          <p:nvPr/>
        </p:nvSpPr>
        <p:spPr>
          <a:xfrm>
            <a:off x="627094" y="435769"/>
            <a:ext cx="4701620" cy="338749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kern="1200">
                <a:solidFill>
                  <a:srgbClr val="FFFFFF"/>
                </a:solidFill>
                <a:latin typeface="+mj-lt"/>
                <a:ea typeface="+mj-ea"/>
                <a:cs typeface="+mj-cs"/>
              </a:rPr>
              <a:t>NOWE METODYKI – UPRAWY ROLNICZE</a:t>
            </a:r>
          </a:p>
        </p:txBody>
      </p:sp>
      <p:sp>
        <p:nvSpPr>
          <p:cNvPr id="3" name="Symbol zastępczy zawartości 2"/>
          <p:cNvSpPr>
            <a:spLocks noGrp="1"/>
          </p:cNvSpPr>
          <p:nvPr>
            <p:ph idx="1"/>
          </p:nvPr>
        </p:nvSpPr>
        <p:spPr>
          <a:xfrm>
            <a:off x="6096000" y="2228954"/>
            <a:ext cx="5668207" cy="2769740"/>
          </a:xfrm>
        </p:spPr>
        <p:txBody>
          <a:bodyPr vert="horz" lIns="91440" tIns="45720" rIns="91440" bIns="45720" rtlCol="0" anchor="ctr">
            <a:normAutofit/>
          </a:bodyPr>
          <a:lstStyle/>
          <a:p>
            <a:pPr lvl="0" algn="just">
              <a:spcAft>
                <a:spcPts val="1000"/>
              </a:spcAft>
              <a:defRPr/>
            </a:pPr>
            <a:r>
              <a:rPr lang="en-US" sz="2400" b="1" err="1"/>
              <a:t>Metodyka</a:t>
            </a:r>
            <a:r>
              <a:rPr lang="en-US" sz="2400" b="1"/>
              <a:t> </a:t>
            </a:r>
            <a:r>
              <a:rPr lang="en-US" sz="2400" b="1" err="1"/>
              <a:t>Integrowanej</a:t>
            </a:r>
            <a:r>
              <a:rPr lang="en-US" sz="2400" b="1"/>
              <a:t> </a:t>
            </a:r>
            <a:r>
              <a:rPr lang="en-US" sz="2400" b="1" err="1"/>
              <a:t>Produkcji</a:t>
            </a:r>
            <a:r>
              <a:rPr lang="en-US" sz="2400" b="1"/>
              <a:t> </a:t>
            </a:r>
            <a:r>
              <a:rPr lang="en-US" sz="2400" b="1" err="1"/>
              <a:t>żyta</a:t>
            </a:r>
            <a:endParaRPr lang="en-US" sz="2400" b="1"/>
          </a:p>
          <a:p>
            <a:pPr algn="just">
              <a:spcAft>
                <a:spcPts val="1000"/>
              </a:spcAft>
            </a:pPr>
            <a:r>
              <a:rPr lang="en-US" sz="2400" b="1" err="1"/>
              <a:t>Metodyka</a:t>
            </a:r>
            <a:r>
              <a:rPr lang="en-US" sz="2400" b="1"/>
              <a:t> </a:t>
            </a:r>
            <a:r>
              <a:rPr lang="en-US" sz="2400" b="1" err="1"/>
              <a:t>Integrowanej</a:t>
            </a:r>
            <a:r>
              <a:rPr lang="en-US" sz="2400" b="1"/>
              <a:t> </a:t>
            </a:r>
            <a:r>
              <a:rPr lang="en-US" sz="2400" b="1" err="1"/>
              <a:t>Produkcji</a:t>
            </a:r>
            <a:r>
              <a:rPr lang="en-US" sz="2400" b="1"/>
              <a:t> </a:t>
            </a:r>
            <a:r>
              <a:rPr lang="en-US" sz="2400" b="1" err="1"/>
              <a:t>jęczmienia</a:t>
            </a:r>
            <a:r>
              <a:rPr lang="en-US" sz="2400" b="1"/>
              <a:t> </a:t>
            </a:r>
            <a:r>
              <a:rPr lang="en-US" sz="2400" b="1" err="1"/>
              <a:t>ozimego</a:t>
            </a:r>
            <a:r>
              <a:rPr lang="en-US" sz="2400" b="1"/>
              <a:t> </a:t>
            </a:r>
            <a:r>
              <a:rPr lang="en-US" sz="2400" b="1" err="1"/>
              <a:t>i</a:t>
            </a:r>
            <a:r>
              <a:rPr lang="en-US" sz="2400" b="1"/>
              <a:t> </a:t>
            </a:r>
            <a:r>
              <a:rPr lang="en-US" sz="2400" b="1" err="1"/>
              <a:t>jarego</a:t>
            </a:r>
            <a:endParaRPr lang="en-US" sz="2400" b="1"/>
          </a:p>
          <a:p>
            <a:pPr algn="just">
              <a:spcAft>
                <a:spcPts val="1000"/>
              </a:spcAft>
            </a:pPr>
            <a:r>
              <a:rPr lang="en-US" sz="2400" b="1" err="1"/>
              <a:t>Metodyka</a:t>
            </a:r>
            <a:r>
              <a:rPr lang="en-US" sz="2400" b="1"/>
              <a:t> </a:t>
            </a:r>
            <a:r>
              <a:rPr lang="en-US" sz="2400" b="1" err="1"/>
              <a:t>Integrowanej</a:t>
            </a:r>
            <a:r>
              <a:rPr lang="en-US" sz="2400" b="1"/>
              <a:t> </a:t>
            </a:r>
            <a:r>
              <a:rPr lang="en-US" sz="2400" b="1" err="1"/>
              <a:t>Produkcji</a:t>
            </a:r>
            <a:r>
              <a:rPr lang="en-US" sz="2400" b="1"/>
              <a:t> </a:t>
            </a:r>
            <a:r>
              <a:rPr lang="en-US" sz="2400" b="1" err="1"/>
              <a:t>słonecznika</a:t>
            </a:r>
            <a:endParaRPr lang="en-US" sz="2400" b="1"/>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1747132" y="5606160"/>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E6137FD5-5885-A323-7BDE-7C6823DC2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7090" y="560637"/>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816020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E3BE48-605F-22D3-3D2D-EB57AD2485E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4FDDAF-5B86-44DA-46D2-024804934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6CFAE87-3DA5-2C74-C6C0-4CE72288B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9A50B96-E3A8-485F-5CB5-898817D247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F8E5095B-572D-8F39-8178-107B209CC4C1}"/>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D7FB2818-BF5A-82A9-5F86-846D713167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28B33DBA-DC03-2E4F-7342-BA9A45A852E8}"/>
              </a:ext>
            </a:extLst>
          </p:cNvPr>
          <p:cNvPicPr>
            <a:picLocks noChangeAspect="1"/>
          </p:cNvPicPr>
          <p:nvPr/>
        </p:nvPicPr>
        <p:blipFill>
          <a:blip r:embed="rId4"/>
          <a:srcRect l="44922" t="20348" r="27930" b="15692"/>
          <a:stretch/>
        </p:blipFill>
        <p:spPr>
          <a:xfrm>
            <a:off x="6552398" y="274481"/>
            <a:ext cx="4454212" cy="5984670"/>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769D49D4-CC5D-20EE-2A04-2A465C703809}"/>
              </a:ext>
            </a:extLst>
          </p:cNvPr>
          <p:cNvSpPr txBox="1"/>
          <p:nvPr/>
        </p:nvSpPr>
        <p:spPr>
          <a:xfrm>
            <a:off x="790652" y="2159954"/>
            <a:ext cx="518525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a:ea typeface="+mn-lt"/>
                <a:cs typeface="+mn-lt"/>
              </a:rPr>
              <a:t>Odnotowujemy czy osoby mające bezpośredni kontakt</a:t>
            </a:r>
            <a:r>
              <a:rPr lang="pl-PL"/>
              <a:t> </a:t>
            </a:r>
            <a:r>
              <a:rPr lang="pl-PL">
                <a:ea typeface="+mn-lt"/>
                <a:cs typeface="+mn-lt"/>
              </a:rPr>
              <a:t>z żywnością mają dostęp do czystych toalet i urządzeń do mycia rąk.</a:t>
            </a:r>
          </a:p>
          <a:p>
            <a:pPr algn="just"/>
            <a:endParaRPr lang="pl-PL">
              <a:ea typeface="+mn-lt"/>
              <a:cs typeface="+mn-lt"/>
            </a:endParaRPr>
          </a:p>
          <a:p>
            <a:pPr algn="just"/>
            <a:r>
              <a:rPr lang="pl-PL">
                <a:ea typeface="+mn-lt"/>
                <a:cs typeface="+mn-lt"/>
              </a:rPr>
              <a:t>Należy opisać również jak przestrzegane są wymagania higieniczno-sanitarne w odniesieniu do metodyk IP.</a:t>
            </a:r>
            <a:endParaRPr lang="pl-PL"/>
          </a:p>
        </p:txBody>
      </p:sp>
      <p:sp>
        <p:nvSpPr>
          <p:cNvPr id="6" name="pole tekstowe 5">
            <a:extLst>
              <a:ext uri="{FF2B5EF4-FFF2-40B4-BE49-F238E27FC236}">
                <a16:creationId xmlns:a16="http://schemas.microsoft.com/office/drawing/2014/main" id="{74E14D3D-0704-CC22-2037-6CD523F46D79}"/>
              </a:ext>
            </a:extLst>
          </p:cNvPr>
          <p:cNvSpPr txBox="1"/>
          <p:nvPr/>
        </p:nvSpPr>
        <p:spPr>
          <a:xfrm>
            <a:off x="128016" y="393192"/>
            <a:ext cx="6510528" cy="800219"/>
          </a:xfrm>
          <a:prstGeom prst="rect">
            <a:avLst/>
          </a:prstGeom>
          <a:noFill/>
        </p:spPr>
        <p:txBody>
          <a:bodyPr wrap="square" rtlCol="0">
            <a:spAutoFit/>
          </a:bodyPr>
          <a:lstStyle/>
          <a:p>
            <a:r>
              <a:rPr lang="pl-PL" sz="2800" b="1" u="sng">
                <a:ea typeface="+mn-lt"/>
                <a:cs typeface="+mn-lt"/>
              </a:rPr>
              <a:t>XIV. Wymagania higieniczno-sanitarne </a:t>
            </a:r>
          </a:p>
          <a:p>
            <a:endParaRPr lang="pl-PL"/>
          </a:p>
        </p:txBody>
      </p:sp>
    </p:spTree>
    <p:extLst>
      <p:ext uri="{BB962C8B-B14F-4D97-AF65-F5344CB8AC3E}">
        <p14:creationId xmlns:p14="http://schemas.microsoft.com/office/powerpoint/2010/main" val="300190444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4433CD-1387-1878-05F9-B2885D5B3E6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A6A481-BB83-496E-BA51-C216496FE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310D94-C991-8C7D-0807-58BB583CD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2B6566-B251-20AC-225F-DF648AE4B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6448C017-4467-A9EF-E3B7-72F1159DB795}"/>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879C6FC1-ED40-EDDB-DC96-5934A85BD2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D3A41432-D9D2-C1DB-F3DB-66B5CEB3EA0A}"/>
              </a:ext>
            </a:extLst>
          </p:cNvPr>
          <p:cNvPicPr>
            <a:picLocks noChangeAspect="1"/>
          </p:cNvPicPr>
          <p:nvPr/>
        </p:nvPicPr>
        <p:blipFill>
          <a:blip r:embed="rId4"/>
          <a:srcRect l="44375" t="20741" r="26979" b="14713"/>
          <a:stretch/>
        </p:blipFill>
        <p:spPr>
          <a:xfrm>
            <a:off x="515646" y="180666"/>
            <a:ext cx="4837094" cy="6134050"/>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Obraz 3" descr="Obraz zawierający tekst, zrzut ekranu, oprogramowanie, Ikona komputerowa&#10;&#10;Opis wygenerowany automatycznie">
            <a:extLst>
              <a:ext uri="{FF2B5EF4-FFF2-40B4-BE49-F238E27FC236}">
                <a16:creationId xmlns:a16="http://schemas.microsoft.com/office/drawing/2014/main" id="{C1341DB4-1713-B79E-AF01-76F06EC258D3}"/>
              </a:ext>
            </a:extLst>
          </p:cNvPr>
          <p:cNvPicPr>
            <a:picLocks noChangeAspect="1"/>
          </p:cNvPicPr>
          <p:nvPr/>
        </p:nvPicPr>
        <p:blipFill>
          <a:blip r:embed="rId5"/>
          <a:srcRect l="44792" t="22592" r="29479" b="18973"/>
          <a:stretch/>
        </p:blipFill>
        <p:spPr>
          <a:xfrm>
            <a:off x="5912359" y="180666"/>
            <a:ext cx="4837101" cy="6134050"/>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Prostokąt 5">
            <a:extLst>
              <a:ext uri="{FF2B5EF4-FFF2-40B4-BE49-F238E27FC236}">
                <a16:creationId xmlns:a16="http://schemas.microsoft.com/office/drawing/2014/main" id="{AD069EC7-2598-8EAF-EB61-6405A1686472}"/>
              </a:ext>
            </a:extLst>
          </p:cNvPr>
          <p:cNvSpPr/>
          <p:nvPr/>
        </p:nvSpPr>
        <p:spPr>
          <a:xfrm>
            <a:off x="977773" y="3101567"/>
            <a:ext cx="3766243" cy="1398005"/>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06802310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82FDD3-3B86-BCFF-717A-B2710A789D5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748EF3-D777-8BA8-BD35-AF1CD8EF3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67E68C-38B3-D436-226C-A99C83B8B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A85CA8-FC79-04B5-B1E4-05D2450C6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03C4951D-946B-E297-444A-EE4A1B916A72}"/>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D6FD40D1-904D-A5FE-903E-E56CEC0F73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3355F681-B000-8812-C28D-B5D5D6CBE763}"/>
              </a:ext>
            </a:extLst>
          </p:cNvPr>
          <p:cNvPicPr>
            <a:picLocks noChangeAspect="1"/>
          </p:cNvPicPr>
          <p:nvPr/>
        </p:nvPicPr>
        <p:blipFill>
          <a:blip r:embed="rId4"/>
          <a:srcRect l="44141" t="18750" r="26465" b="14623"/>
          <a:stretch/>
        </p:blipFill>
        <p:spPr>
          <a:xfrm>
            <a:off x="6096000" y="145912"/>
            <a:ext cx="4763943" cy="6108976"/>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B6A86F21-D0E7-A3A9-0AE8-E3FE0298EE9F}"/>
              </a:ext>
            </a:extLst>
          </p:cNvPr>
          <p:cNvSpPr txBox="1"/>
          <p:nvPr/>
        </p:nvSpPr>
        <p:spPr>
          <a:xfrm>
            <a:off x="287813" y="2505670"/>
            <a:ext cx="400423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a:ea typeface="+mn-lt"/>
                <a:cs typeface="+mn-lt"/>
              </a:rPr>
              <a:t>Opis spełnienia tych wymagań należy wykonać na podstawie szczegółowych zapisów metodyk IP.</a:t>
            </a:r>
            <a:endParaRPr lang="pl-PL"/>
          </a:p>
        </p:txBody>
      </p:sp>
      <p:sp>
        <p:nvSpPr>
          <p:cNvPr id="6" name="pole tekstowe 5">
            <a:extLst>
              <a:ext uri="{FF2B5EF4-FFF2-40B4-BE49-F238E27FC236}">
                <a16:creationId xmlns:a16="http://schemas.microsoft.com/office/drawing/2014/main" id="{FFE9CFE6-F8B8-1DF9-6CC9-04150B7E5D15}"/>
              </a:ext>
            </a:extLst>
          </p:cNvPr>
          <p:cNvSpPr txBox="1"/>
          <p:nvPr/>
        </p:nvSpPr>
        <p:spPr>
          <a:xfrm>
            <a:off x="216582" y="274299"/>
            <a:ext cx="5964762" cy="1661993"/>
          </a:xfrm>
          <a:prstGeom prst="rect">
            <a:avLst/>
          </a:prstGeom>
          <a:noFill/>
        </p:spPr>
        <p:txBody>
          <a:bodyPr wrap="square" rtlCol="0">
            <a:spAutoFit/>
          </a:bodyPr>
          <a:lstStyle/>
          <a:p>
            <a:r>
              <a:rPr lang="pl-PL" sz="2800" b="1" u="sng">
                <a:ea typeface="+mn-lt"/>
                <a:cs typeface="+mn-lt"/>
              </a:rPr>
              <a:t>XI. Wymagania z zakresu ochrony roślin przed organizmami szkodliwymi </a:t>
            </a:r>
          </a:p>
          <a:p>
            <a:endParaRPr lang="pl-PL"/>
          </a:p>
        </p:txBody>
      </p:sp>
    </p:spTree>
    <p:extLst>
      <p:ext uri="{BB962C8B-B14F-4D97-AF65-F5344CB8AC3E}">
        <p14:creationId xmlns:p14="http://schemas.microsoft.com/office/powerpoint/2010/main" val="357566123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291E50-8981-5CCC-0EB8-278DEF426CB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18B7A5-D30E-3CA0-CBA4-9D3E8DEC0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245751-84B0-D956-52AA-9F3A2F7FB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D4D924D-14F1-8BB9-0841-AB1EAAD7B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F5FEB7C7-9A68-EB24-3792-788FD7639AC6}"/>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B4C51955-4B23-F1EA-197B-ACFE0647F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E4A4C431-4EF4-DFDE-1431-EB1A71474652}"/>
              </a:ext>
            </a:extLst>
          </p:cNvPr>
          <p:cNvPicPr>
            <a:picLocks noChangeAspect="1"/>
          </p:cNvPicPr>
          <p:nvPr/>
        </p:nvPicPr>
        <p:blipFill>
          <a:blip r:embed="rId4"/>
          <a:srcRect l="44583" t="19074" r="27292" b="15824"/>
          <a:stretch/>
        </p:blipFill>
        <p:spPr>
          <a:xfrm>
            <a:off x="1138796" y="304748"/>
            <a:ext cx="4521212" cy="5925168"/>
          </a:xfrm>
          <a:prstGeom prst="rect">
            <a:avLst/>
          </a:prstGeom>
          <a:ln w="28575">
            <a:solidFill>
              <a:srgbClr val="324212"/>
            </a:solidFill>
          </a:ln>
          <a:effectLst>
            <a:outerShdw blurRad="292100" dist="139700" dir="2700000" algn="tl" rotWithShape="0">
              <a:srgbClr val="333333">
                <a:alpha val="65000"/>
              </a:srgbClr>
            </a:outerShdw>
          </a:effectLst>
        </p:spPr>
      </p:pic>
      <p:pic>
        <p:nvPicPr>
          <p:cNvPr id="4" name="Obraz 3" descr="Obraz zawierający tekst, zrzut ekranu, oprogramowanie, Ikona komputerowa&#10;&#10;Opis wygenerowany automatycznie">
            <a:extLst>
              <a:ext uri="{FF2B5EF4-FFF2-40B4-BE49-F238E27FC236}">
                <a16:creationId xmlns:a16="http://schemas.microsoft.com/office/drawing/2014/main" id="{61505AE1-5D55-BFBC-71E7-8AE03293E318}"/>
              </a:ext>
            </a:extLst>
          </p:cNvPr>
          <p:cNvPicPr>
            <a:picLocks noChangeAspect="1"/>
          </p:cNvPicPr>
          <p:nvPr/>
        </p:nvPicPr>
        <p:blipFill>
          <a:blip r:embed="rId5"/>
          <a:srcRect l="45729" t="21667" r="28646" b="46380"/>
          <a:stretch/>
        </p:blipFill>
        <p:spPr>
          <a:xfrm>
            <a:off x="6531993" y="1647304"/>
            <a:ext cx="5067312" cy="3562965"/>
          </a:xfrm>
          <a:prstGeom prst="rect">
            <a:avLst/>
          </a:prstGeom>
          <a:ln w="28575">
            <a:solidFill>
              <a:schemeClr val="tx1"/>
            </a:solidFill>
          </a:ln>
          <a:effectLst>
            <a:outerShdw blurRad="292100" dist="139700" dir="2700000" algn="tl" rotWithShape="0">
              <a:srgbClr val="333333">
                <a:alpha val="65000"/>
              </a:srgbClr>
            </a:outerShdw>
          </a:effectLst>
        </p:spPr>
      </p:pic>
      <p:pic>
        <p:nvPicPr>
          <p:cNvPr id="6" name="Grafika 5" descr="Znacznik wyboru z wypełnieniem pełnym">
            <a:extLst>
              <a:ext uri="{FF2B5EF4-FFF2-40B4-BE49-F238E27FC236}">
                <a16:creationId xmlns:a16="http://schemas.microsoft.com/office/drawing/2014/main" id="{51BB6930-A491-7A5F-13B4-0EAD96DDFE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38600" y="3067887"/>
            <a:ext cx="456774" cy="456774"/>
          </a:xfrm>
          <a:prstGeom prst="rect">
            <a:avLst/>
          </a:prstGeom>
        </p:spPr>
      </p:pic>
    </p:spTree>
    <p:extLst>
      <p:ext uri="{BB962C8B-B14F-4D97-AF65-F5344CB8AC3E}">
        <p14:creationId xmlns:p14="http://schemas.microsoft.com/office/powerpoint/2010/main" val="389629427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623466-9C16-259A-E12D-CE0F219E27C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307F2D-9DA7-E40D-DED8-E99C7E3E3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A8EE32D-824A-BE10-8D98-6A788F4C8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3A91CB-23C4-DA76-1580-71DA04CF5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D6C3D3-9822-DC5D-4CB3-C0D1CC4E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64A6C31-B14A-4BC3-EC5F-A2AAEA308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617827B-6DB3-1A5B-28C9-FDD4A6840BDF}"/>
              </a:ext>
            </a:extLst>
          </p:cNvPr>
          <p:cNvSpPr>
            <a:spLocks noGrp="1"/>
          </p:cNvSpPr>
          <p:nvPr>
            <p:ph type="title"/>
          </p:nvPr>
        </p:nvSpPr>
        <p:spPr>
          <a:xfrm>
            <a:off x="1301049" y="359352"/>
            <a:ext cx="7054183" cy="1033669"/>
          </a:xfrm>
        </p:spPr>
        <p:txBody>
          <a:bodyPr>
            <a:normAutofit fontScale="90000"/>
          </a:bodyPr>
          <a:lstStyle/>
          <a:p>
            <a:r>
              <a:rPr lang="pl-PL" sz="3600" b="1">
                <a:solidFill>
                  <a:srgbClr val="FFFFFF"/>
                </a:solidFill>
                <a:latin typeface="Calibri"/>
                <a:ea typeface="Calibri"/>
                <a:cs typeface="Times New Roman"/>
              </a:rPr>
              <a:t>XVI. Informacje dotyczące czyszczenia maszyn (..)</a:t>
            </a:r>
          </a:p>
        </p:txBody>
      </p:sp>
      <p:pic>
        <p:nvPicPr>
          <p:cNvPr id="6" name="Obraz 5" descr="Obraz zawierający clipart, Grafika, rysowanie, kreatywność&#10;&#10;Opis wygenerowany automatycznie">
            <a:extLst>
              <a:ext uri="{FF2B5EF4-FFF2-40B4-BE49-F238E27FC236}">
                <a16:creationId xmlns:a16="http://schemas.microsoft.com/office/drawing/2014/main" id="{5CEA8E4E-9F02-22AC-9DF8-2701E377D1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E9632A54-12DD-200C-4396-6FF311BD1BC9}"/>
              </a:ext>
            </a:extLst>
          </p:cNvPr>
          <p:cNvPicPr>
            <a:picLocks noChangeAspect="1"/>
          </p:cNvPicPr>
          <p:nvPr/>
        </p:nvPicPr>
        <p:blipFill>
          <a:blip r:embed="rId3"/>
          <a:stretch>
            <a:fillRect/>
          </a:stretch>
        </p:blipFill>
        <p:spPr>
          <a:xfrm>
            <a:off x="9110295" y="335373"/>
            <a:ext cx="2086705" cy="1081628"/>
          </a:xfrm>
          <a:prstGeom prst="rect">
            <a:avLst/>
          </a:prstGeom>
        </p:spPr>
      </p:pic>
      <p:graphicFrame>
        <p:nvGraphicFramePr>
          <p:cNvPr id="9" name="Diagram 8">
            <a:extLst>
              <a:ext uri="{FF2B5EF4-FFF2-40B4-BE49-F238E27FC236}">
                <a16:creationId xmlns:a16="http://schemas.microsoft.com/office/drawing/2014/main" id="{83370EC1-E78B-B8E2-3D3E-3715E6F1376D}"/>
              </a:ext>
            </a:extLst>
          </p:cNvPr>
          <p:cNvGraphicFramePr/>
          <p:nvPr>
            <p:extLst>
              <p:ext uri="{D42A27DB-BD31-4B8C-83A1-F6EECF244321}">
                <p14:modId xmlns:p14="http://schemas.microsoft.com/office/powerpoint/2010/main" val="2420690443"/>
              </p:ext>
            </p:extLst>
          </p:nvPr>
        </p:nvGraphicFramePr>
        <p:xfrm>
          <a:off x="0" y="2775318"/>
          <a:ext cx="10638503" cy="36793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pole tekstowe 7">
            <a:extLst>
              <a:ext uri="{FF2B5EF4-FFF2-40B4-BE49-F238E27FC236}">
                <a16:creationId xmlns:a16="http://schemas.microsoft.com/office/drawing/2014/main" id="{15137A6D-102C-2E06-C6F6-BA4274926D61}"/>
              </a:ext>
            </a:extLst>
          </p:cNvPr>
          <p:cNvSpPr txBox="1"/>
          <p:nvPr/>
        </p:nvSpPr>
        <p:spPr>
          <a:xfrm>
            <a:off x="683391" y="1851988"/>
            <a:ext cx="10825213" cy="923330"/>
          </a:xfrm>
          <a:prstGeom prst="rect">
            <a:avLst/>
          </a:prstGeom>
          <a:noFill/>
        </p:spPr>
        <p:txBody>
          <a:bodyPr wrap="square" rtlCol="0">
            <a:spAutoFit/>
          </a:bodyPr>
          <a:lstStyle/>
          <a:p>
            <a:pPr marL="285750" indent="-285750">
              <a:buFont typeface="Wingdings" panose="05000000000000000000" pitchFamily="2" charset="2"/>
              <a:buChar char="v"/>
            </a:pPr>
            <a:r>
              <a:rPr lang="pl-PL" sz="1800" b="1"/>
              <a:t>LISTA OBLIGATORYJNYCH CZYNNOŚCI I ZABIEGÓW W INTEGROWANEJ PRODUKCJI (IP) KUKURYDZY </a:t>
            </a:r>
            <a:br>
              <a:rPr lang="pl-PL" sz="1800" b="1"/>
            </a:br>
            <a:r>
              <a:rPr lang="pl-PL" sz="1800" b="1"/>
              <a:t>– ZGODNOŚĆ 100%:</a:t>
            </a:r>
            <a:r>
              <a:rPr lang="pl-PL" sz="1600" b="1"/>
              <a:t>​ </a:t>
            </a:r>
          </a:p>
          <a:p>
            <a:pPr marL="285750" indent="-285750">
              <a:buFont typeface="Wingdings" panose="05000000000000000000" pitchFamily="2" charset="2"/>
              <a:buChar char="v"/>
            </a:pPr>
            <a:endParaRPr lang="pl-PL"/>
          </a:p>
        </p:txBody>
      </p:sp>
    </p:spTree>
    <p:extLst>
      <p:ext uri="{BB962C8B-B14F-4D97-AF65-F5344CB8AC3E}">
        <p14:creationId xmlns:p14="http://schemas.microsoft.com/office/powerpoint/2010/main" val="393111104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BC65F2-AE95-77B5-BF60-03561CBF8B7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19E249-3895-DDEC-BD50-047B51687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4BADF7-0DC2-F5C0-86DA-0EE03D0793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699D91-796C-04FE-AEF8-341B2FA64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288EC3E0-88AD-60C8-DB23-F708D5013E89}"/>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249878E2-90D3-0614-83AA-C9D730E689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4B87A5AB-3A33-1EA6-C96D-923BBA042E7D}"/>
              </a:ext>
            </a:extLst>
          </p:cNvPr>
          <p:cNvPicPr>
            <a:picLocks noChangeAspect="1"/>
          </p:cNvPicPr>
          <p:nvPr/>
        </p:nvPicPr>
        <p:blipFill>
          <a:blip r:embed="rId4"/>
          <a:srcRect l="44629" t="20312" r="27246" b="22396"/>
          <a:stretch/>
        </p:blipFill>
        <p:spPr>
          <a:xfrm>
            <a:off x="5255944" y="102213"/>
            <a:ext cx="5522614" cy="6212930"/>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C8A752D1-6E3C-1064-9804-F854CE64D7E0}"/>
              </a:ext>
            </a:extLst>
          </p:cNvPr>
          <p:cNvSpPr txBox="1"/>
          <p:nvPr/>
        </p:nvSpPr>
        <p:spPr>
          <a:xfrm>
            <a:off x="280656" y="2791578"/>
            <a:ext cx="48125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Należy opisać miejsce i sposób czyszczenia maszyn oraz postępowanie z pozostałościami. </a:t>
            </a:r>
          </a:p>
        </p:txBody>
      </p:sp>
      <p:sp>
        <p:nvSpPr>
          <p:cNvPr id="6" name="pole tekstowe 5">
            <a:extLst>
              <a:ext uri="{FF2B5EF4-FFF2-40B4-BE49-F238E27FC236}">
                <a16:creationId xmlns:a16="http://schemas.microsoft.com/office/drawing/2014/main" id="{AA5F39FF-D651-609B-0E2C-43BD276638CE}"/>
              </a:ext>
            </a:extLst>
          </p:cNvPr>
          <p:cNvSpPr txBox="1"/>
          <p:nvPr/>
        </p:nvSpPr>
        <p:spPr>
          <a:xfrm>
            <a:off x="280656" y="151189"/>
            <a:ext cx="4615864" cy="954107"/>
          </a:xfrm>
          <a:prstGeom prst="rect">
            <a:avLst/>
          </a:prstGeom>
          <a:noFill/>
        </p:spPr>
        <p:txBody>
          <a:bodyPr wrap="square" rtlCol="0">
            <a:spAutoFit/>
          </a:bodyPr>
          <a:lstStyle/>
          <a:p>
            <a:r>
              <a:rPr lang="pl-PL" sz="2800" b="1" u="sng"/>
              <a:t>XVI. Informacje dotyczące czyszczenia maszyn (..)</a:t>
            </a:r>
            <a:endParaRPr lang="pl-PL" sz="2800" u="sng"/>
          </a:p>
        </p:txBody>
      </p:sp>
    </p:spTree>
    <p:extLst>
      <p:ext uri="{BB962C8B-B14F-4D97-AF65-F5344CB8AC3E}">
        <p14:creationId xmlns:p14="http://schemas.microsoft.com/office/powerpoint/2010/main" val="311157793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690DC7-2FFB-7950-A7BA-E357C87D617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2C8D41-A34F-F499-BD2C-D2725B50A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777E83-EEB6-802D-3BB5-D3D3005D7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569614-70C0-87E2-6108-1F00446584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AE0863F5-8354-55C2-B116-0536595B4FF5}"/>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37B40A7B-A7C0-8D9C-4F5F-66C422EA0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C0778292-FCB9-3706-5E8C-B5BD795D487E}"/>
              </a:ext>
            </a:extLst>
          </p:cNvPr>
          <p:cNvPicPr>
            <a:picLocks noChangeAspect="1"/>
          </p:cNvPicPr>
          <p:nvPr/>
        </p:nvPicPr>
        <p:blipFill>
          <a:blip r:embed="rId4"/>
          <a:srcRect l="45104" t="19630" r="27604" b="22861"/>
          <a:stretch/>
        </p:blipFill>
        <p:spPr>
          <a:xfrm>
            <a:off x="457196" y="214038"/>
            <a:ext cx="4978416" cy="5887068"/>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Obraz 3" descr="Obraz zawierający tekst, zrzut ekranu, oprogramowanie, Ikona komputerowa&#10;&#10;Opis wygenerowany automatycznie">
            <a:extLst>
              <a:ext uri="{FF2B5EF4-FFF2-40B4-BE49-F238E27FC236}">
                <a16:creationId xmlns:a16="http://schemas.microsoft.com/office/drawing/2014/main" id="{F75CC488-4219-D520-1E27-F2ED3F1314C7}"/>
              </a:ext>
            </a:extLst>
          </p:cNvPr>
          <p:cNvPicPr>
            <a:picLocks noChangeAspect="1"/>
          </p:cNvPicPr>
          <p:nvPr/>
        </p:nvPicPr>
        <p:blipFill>
          <a:blip r:embed="rId5"/>
          <a:srcRect l="45521" t="52963" r="29167" b="14528"/>
          <a:stretch/>
        </p:blipFill>
        <p:spPr>
          <a:xfrm>
            <a:off x="6096000" y="1450666"/>
            <a:ext cx="5435612" cy="3956668"/>
          </a:xfrm>
          <a:prstGeom prst="rect">
            <a:avLst/>
          </a:prstGeom>
          <a:ln w="28575">
            <a:solidFill>
              <a:schemeClr val="tx1"/>
            </a:solidFill>
          </a:ln>
          <a:effectLst>
            <a:outerShdw blurRad="292100" dist="139700" dir="2700000" algn="tl" rotWithShape="0">
              <a:srgbClr val="333333">
                <a:alpha val="65000"/>
              </a:srgbClr>
            </a:outerShdw>
          </a:effectLst>
        </p:spPr>
      </p:pic>
      <p:pic>
        <p:nvPicPr>
          <p:cNvPr id="6" name="Grafika 5" descr="Znacznik wyboru z wypełnieniem pełnym">
            <a:extLst>
              <a:ext uri="{FF2B5EF4-FFF2-40B4-BE49-F238E27FC236}">
                <a16:creationId xmlns:a16="http://schemas.microsoft.com/office/drawing/2014/main" id="{44D6B4D3-5FE5-7568-02BE-20C8B07B93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20270" y="2638257"/>
            <a:ext cx="790743" cy="790743"/>
          </a:xfrm>
          <a:prstGeom prst="rect">
            <a:avLst/>
          </a:prstGeom>
        </p:spPr>
      </p:pic>
    </p:spTree>
    <p:extLst>
      <p:ext uri="{BB962C8B-B14F-4D97-AF65-F5344CB8AC3E}">
        <p14:creationId xmlns:p14="http://schemas.microsoft.com/office/powerpoint/2010/main" val="286300436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5D883B-36C5-D64B-8DAB-A00B699B7E6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5164CC-59BB-743A-0961-BCEB0FA77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90F7C-113B-F082-610C-F1F67622D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E0D6562-9371-43F4-B4DF-92FFB3E19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8C5AB821-F071-A84A-C534-FD5D077D599E}"/>
              </a:ext>
            </a:extLst>
          </p:cNvPr>
          <p:cNvPicPr>
            <a:picLocks noChangeAspect="1"/>
          </p:cNvPicPr>
          <p:nvPr/>
        </p:nvPicPr>
        <p:blipFill>
          <a:blip r:embed="rId2"/>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09F19D9C-E683-C3EE-7916-8C11DB1FF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Ikona komputerowa&#10;&#10;Opis wygenerowany automatycznie">
            <a:extLst>
              <a:ext uri="{FF2B5EF4-FFF2-40B4-BE49-F238E27FC236}">
                <a16:creationId xmlns:a16="http://schemas.microsoft.com/office/drawing/2014/main" id="{F8A637C5-F1DE-F3E6-04F4-2924C7A4D8F0}"/>
              </a:ext>
            </a:extLst>
          </p:cNvPr>
          <p:cNvPicPr>
            <a:picLocks noChangeAspect="1"/>
          </p:cNvPicPr>
          <p:nvPr/>
        </p:nvPicPr>
        <p:blipFill>
          <a:blip r:embed="rId4"/>
          <a:srcRect l="45000" t="19829" r="27404" b="19418"/>
          <a:stretch/>
        </p:blipFill>
        <p:spPr>
          <a:xfrm>
            <a:off x="3577895" y="97022"/>
            <a:ext cx="5036209" cy="6206755"/>
          </a:xfrm>
          <a:prstGeom prst="rect">
            <a:avLst/>
          </a:prstGeom>
          <a:ln w="28575">
            <a:solidFill>
              <a:srgbClr val="32421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144418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836719-4184-DC43-3E6B-704093B7BF2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8EBB55-AFD0-32B1-84D0-A00411082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3680B2A-7F29-FD57-1DA6-6655E135B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55C5235-EF56-A851-CCE6-B8913107E6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FD6149E3-2BC1-AF0D-3FA6-DFAC50C36069}"/>
              </a:ext>
            </a:extLst>
          </p:cNvPr>
          <p:cNvPicPr>
            <a:picLocks noChangeAspect="1"/>
          </p:cNvPicPr>
          <p:nvPr/>
        </p:nvPicPr>
        <p:blipFill>
          <a:blip r:embed="rId2"/>
          <a:stretch>
            <a:fillRect/>
          </a:stretch>
        </p:blipFill>
        <p:spPr>
          <a:xfrm>
            <a:off x="1413442" y="6323570"/>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72C6AB76-B05D-46D7-A4C6-B0F951573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pic>
        <p:nvPicPr>
          <p:cNvPr id="3" name="Obraz 2" descr="Obraz zawierający tekst, zrzut ekranu, oprogramowanie, diagram&#10;&#10;Opis wygenerowany automatycznie">
            <a:extLst>
              <a:ext uri="{FF2B5EF4-FFF2-40B4-BE49-F238E27FC236}">
                <a16:creationId xmlns:a16="http://schemas.microsoft.com/office/drawing/2014/main" id="{CA9E47C9-01C2-951E-35AA-1E49BD7BFA97}"/>
              </a:ext>
            </a:extLst>
          </p:cNvPr>
          <p:cNvPicPr>
            <a:picLocks noChangeAspect="1"/>
          </p:cNvPicPr>
          <p:nvPr/>
        </p:nvPicPr>
        <p:blipFill>
          <a:blip r:embed="rId4"/>
          <a:srcRect l="45208" t="19074" r="27500" b="22306"/>
          <a:stretch/>
        </p:blipFill>
        <p:spPr>
          <a:xfrm>
            <a:off x="584327" y="239100"/>
            <a:ext cx="4851404" cy="5874367"/>
          </a:xfrm>
          <a:prstGeom prst="rect">
            <a:avLst/>
          </a:prstGeom>
          <a:ln w="28575">
            <a:solidFill>
              <a:srgbClr val="324212"/>
            </a:solidFill>
          </a:ln>
          <a:effectLst>
            <a:outerShdw blurRad="292100" dist="139700" dir="2700000" algn="tl" rotWithShape="0">
              <a:srgbClr val="333333">
                <a:alpha val="65000"/>
              </a:srgbClr>
            </a:outerShdw>
          </a:effectLst>
        </p:spPr>
      </p:pic>
      <p:pic>
        <p:nvPicPr>
          <p:cNvPr id="4" name="Obraz 3" descr="Obraz zawierający tekst, zrzut ekranu, oprogramowanie, Ikona komputerowa&#10;&#10;Opis wygenerowany automatycznie">
            <a:extLst>
              <a:ext uri="{FF2B5EF4-FFF2-40B4-BE49-F238E27FC236}">
                <a16:creationId xmlns:a16="http://schemas.microsoft.com/office/drawing/2014/main" id="{4D35E296-3C50-1854-8D11-D92EFABE49CD}"/>
              </a:ext>
            </a:extLst>
          </p:cNvPr>
          <p:cNvPicPr>
            <a:picLocks noChangeAspect="1"/>
          </p:cNvPicPr>
          <p:nvPr/>
        </p:nvPicPr>
        <p:blipFill>
          <a:blip r:embed="rId5"/>
          <a:srcRect l="44792" t="22695" r="27882" b="17419"/>
          <a:stretch/>
        </p:blipFill>
        <p:spPr>
          <a:xfrm>
            <a:off x="6020057" y="257908"/>
            <a:ext cx="4766747" cy="5884983"/>
          </a:xfrm>
          <a:prstGeom prst="rect">
            <a:avLst/>
          </a:prstGeom>
          <a:ln w="28575">
            <a:solidFill>
              <a:srgbClr val="324212"/>
            </a:solidFill>
          </a:ln>
          <a:effectLst>
            <a:outerShdw blurRad="292100" dist="139700" dir="2700000" algn="tl" rotWithShape="0">
              <a:srgbClr val="333333">
                <a:alpha val="65000"/>
              </a:srgbClr>
            </a:outerShdw>
          </a:effectLst>
        </p:spPr>
      </p:pic>
      <p:sp>
        <p:nvSpPr>
          <p:cNvPr id="7" name="Prostokąt 6">
            <a:extLst>
              <a:ext uri="{FF2B5EF4-FFF2-40B4-BE49-F238E27FC236}">
                <a16:creationId xmlns:a16="http://schemas.microsoft.com/office/drawing/2014/main" id="{A99E32FA-82AF-87F4-B918-544B71F41DF0}"/>
              </a:ext>
            </a:extLst>
          </p:cNvPr>
          <p:cNvSpPr/>
          <p:nvPr/>
        </p:nvSpPr>
        <p:spPr>
          <a:xfrm>
            <a:off x="923452" y="4780229"/>
            <a:ext cx="2833735" cy="1176951"/>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Grafika 8" descr="Znacznik wyboru z wypełnieniem pełnym">
            <a:extLst>
              <a:ext uri="{FF2B5EF4-FFF2-40B4-BE49-F238E27FC236}">
                <a16:creationId xmlns:a16="http://schemas.microsoft.com/office/drawing/2014/main" id="{5BC53D10-2C2D-8350-7978-844309066E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12773" y="3956365"/>
            <a:ext cx="456774" cy="456774"/>
          </a:xfrm>
          <a:prstGeom prst="rect">
            <a:avLst/>
          </a:prstGeom>
        </p:spPr>
      </p:pic>
    </p:spTree>
    <p:extLst>
      <p:ext uri="{BB962C8B-B14F-4D97-AF65-F5344CB8AC3E}">
        <p14:creationId xmlns:p14="http://schemas.microsoft.com/office/powerpoint/2010/main" val="299066639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18E234-5B42-764F-A7F7-52490BF9494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51EAE94-5F24-9AEC-305C-201758EA7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20A481-55EF-467A-34EB-C08B391D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3BFB2AE-1E6A-37C9-6617-8A7AB5BC6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ymbol zastępczy zawartości 5">
            <a:extLst>
              <a:ext uri="{FF2B5EF4-FFF2-40B4-BE49-F238E27FC236}">
                <a16:creationId xmlns:a16="http://schemas.microsoft.com/office/drawing/2014/main" id="{A2DB05A5-ABD8-0B11-D9A2-52BF570D386C}"/>
              </a:ext>
            </a:extLst>
          </p:cNvPr>
          <p:cNvSpPr>
            <a:spLocks noGrp="1"/>
          </p:cNvSpPr>
          <p:nvPr>
            <p:ph idx="1"/>
          </p:nvPr>
        </p:nvSpPr>
        <p:spPr>
          <a:xfrm>
            <a:off x="838199" y="589280"/>
            <a:ext cx="10515600" cy="5811092"/>
          </a:xfrm>
        </p:spPr>
        <p:txBody>
          <a:bodyPr>
            <a:normAutofit/>
          </a:bodyPr>
          <a:lstStyle/>
          <a:p>
            <a:pPr marL="0" indent="0" algn="ctr">
              <a:buNone/>
            </a:pPr>
            <a:r>
              <a:rPr lang="pl-PL" sz="2800" b="1" i="1">
                <a:latin typeface="Calibri"/>
                <a:cs typeface="Calibri"/>
              </a:rPr>
              <a:t>Prezes  mgr inż. Andrzej Czubała</a:t>
            </a:r>
            <a:endParaRPr lang="pl-PL" sz="2800" b="1">
              <a:latin typeface="Calibri"/>
              <a:cs typeface="Calibri"/>
            </a:endParaRPr>
          </a:p>
          <a:p>
            <a:pPr marL="0" indent="0" algn="ctr">
              <a:buNone/>
            </a:pPr>
            <a:r>
              <a:rPr lang="pl-PL" sz="2800" b="1" i="1">
                <a:latin typeface="Calibri"/>
                <a:cs typeface="Calibri"/>
              </a:rPr>
              <a:t>Dyrektor ds. Certyfikacji dr inż. Beata Studzińska</a:t>
            </a:r>
            <a:endParaRPr lang="pl-PL" sz="2800" b="1">
              <a:latin typeface="Calibri"/>
              <a:cs typeface="Calibri"/>
            </a:endParaRPr>
          </a:p>
          <a:p>
            <a:pPr marL="0" indent="0" algn="ctr">
              <a:buNone/>
            </a:pPr>
            <a:endParaRPr lang="pl-PL" sz="2800" i="1">
              <a:latin typeface="Calibri"/>
              <a:cs typeface="Calibri"/>
            </a:endParaRPr>
          </a:p>
          <a:p>
            <a:pPr marL="0" indent="0" algn="ctr">
              <a:buNone/>
            </a:pPr>
            <a:endParaRPr lang="pl-PL" i="1">
              <a:latin typeface="Calibri"/>
              <a:cs typeface="Calibri"/>
            </a:endParaRPr>
          </a:p>
          <a:p>
            <a:pPr marL="0" indent="0" algn="ctr">
              <a:buNone/>
            </a:pPr>
            <a:endParaRPr lang="pl-PL" sz="2800" i="1">
              <a:latin typeface="Calibri"/>
              <a:cs typeface="Calibri"/>
            </a:endParaRPr>
          </a:p>
          <a:p>
            <a:pPr marL="0" indent="0" algn="ctr">
              <a:buNone/>
            </a:pPr>
            <a:endParaRPr lang="pl-PL" i="1">
              <a:latin typeface="Calibri"/>
              <a:cs typeface="Calibri"/>
            </a:endParaRPr>
          </a:p>
          <a:p>
            <a:pPr marL="0" indent="0" algn="ctr">
              <a:buNone/>
            </a:pPr>
            <a:endParaRPr lang="pl-PL" sz="2800" i="1">
              <a:latin typeface="Calibri"/>
              <a:cs typeface="Calibri"/>
            </a:endParaRPr>
          </a:p>
          <a:p>
            <a:pPr algn="ctr"/>
            <a:endParaRPr lang="pl-PL" sz="2800" b="1" i="1">
              <a:latin typeface="Calibri"/>
              <a:cs typeface="Calibri"/>
            </a:endParaRPr>
          </a:p>
          <a:p>
            <a:pPr marL="0" indent="0" algn="ctr">
              <a:buNone/>
            </a:pPr>
            <a:r>
              <a:rPr lang="pl-PL" sz="2800" b="1" i="1">
                <a:latin typeface="Calibri"/>
                <a:cs typeface="Calibri"/>
              </a:rPr>
              <a:t>Jednostka certyfikująca eCO2 sp. z o.o.</a:t>
            </a:r>
          </a:p>
          <a:p>
            <a:pPr marL="0" indent="0" algn="ctr">
              <a:buNone/>
            </a:pPr>
            <a:r>
              <a:rPr lang="pl-PL" sz="2800" b="1" i="1">
                <a:latin typeface="Calibri"/>
                <a:cs typeface="Calibri"/>
              </a:rPr>
              <a:t>www.eco2cert.pl</a:t>
            </a:r>
            <a:endParaRPr lang="pl-PL" sz="2800" b="1">
              <a:latin typeface="Calibri"/>
              <a:cs typeface="Calibri"/>
            </a:endParaRPr>
          </a:p>
          <a:p>
            <a:pPr marL="0" indent="0" algn="ctr">
              <a:buNone/>
            </a:pPr>
            <a:r>
              <a:rPr lang="pl-PL" sz="2800" b="1" i="1">
                <a:latin typeface="Calibri"/>
                <a:cs typeface="Calibri"/>
              </a:rPr>
              <a:t>eco2@eco2cert.pl</a:t>
            </a:r>
          </a:p>
          <a:p>
            <a:endParaRPr lang="pl-PL"/>
          </a:p>
        </p:txBody>
      </p:sp>
      <p:pic>
        <p:nvPicPr>
          <p:cNvPr id="8" name="Obraz 7" descr="Obraz zawierający krąg, zieleń, logo, symbol&#10;&#10;Opis wygenerowany automatycznie">
            <a:extLst>
              <a:ext uri="{FF2B5EF4-FFF2-40B4-BE49-F238E27FC236}">
                <a16:creationId xmlns:a16="http://schemas.microsoft.com/office/drawing/2014/main" id="{F7CF712E-5885-CB2B-47AB-80D5EED7A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779" y="2232607"/>
            <a:ext cx="3016439" cy="2392785"/>
          </a:xfrm>
          <a:prstGeom prst="rect">
            <a:avLst/>
          </a:prstGeom>
        </p:spPr>
      </p:pic>
    </p:spTree>
    <p:extLst>
      <p:ext uri="{BB962C8B-B14F-4D97-AF65-F5344CB8AC3E}">
        <p14:creationId xmlns:p14="http://schemas.microsoft.com/office/powerpoint/2010/main" val="687893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E8AB1D-9FA1-DF18-0148-7AFF58988170}"/>
            </a:ext>
          </a:extLst>
        </p:cNvPr>
        <p:cNvGrpSpPr/>
        <p:nvPr/>
      </p:nvGrpSpPr>
      <p:grpSpPr>
        <a:xfrm>
          <a:off x="0" y="0"/>
          <a:ext cx="0" cy="0"/>
          <a:chOff x="0" y="0"/>
          <a:chExt cx="0" cy="0"/>
        </a:xfrm>
      </p:grpSpPr>
      <p:sp useBgFill="1">
        <p:nvSpPr>
          <p:cNvPr id="10252" name="Rectangle 10248">
            <a:extLst>
              <a:ext uri="{FF2B5EF4-FFF2-40B4-BE49-F238E27FC236}">
                <a16:creationId xmlns:a16="http://schemas.microsoft.com/office/drawing/2014/main" id="{6105DA6B-E852-75FE-1BEC-BDBD973D7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4" name="Rectangle 10250">
            <a:extLst>
              <a:ext uri="{FF2B5EF4-FFF2-40B4-BE49-F238E27FC236}">
                <a16:creationId xmlns:a16="http://schemas.microsoft.com/office/drawing/2014/main" id="{58B191E4-58FF-E2FA-F916-31B9DF99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6" name="Rectangle 10252">
            <a:extLst>
              <a:ext uri="{FF2B5EF4-FFF2-40B4-BE49-F238E27FC236}">
                <a16:creationId xmlns:a16="http://schemas.microsoft.com/office/drawing/2014/main" id="{4FC958E5-1CD3-78B8-8E46-1584429C5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5" name="Rectangle 10254">
            <a:extLst>
              <a:ext uri="{FF2B5EF4-FFF2-40B4-BE49-F238E27FC236}">
                <a16:creationId xmlns:a16="http://schemas.microsoft.com/office/drawing/2014/main" id="{89782926-0B0A-1AC1-5651-29400C7EE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9DB66D9-2F20-6664-B208-0E2821F0CBE2}"/>
              </a:ext>
            </a:extLst>
          </p:cNvPr>
          <p:cNvSpPr>
            <a:spLocks noGrp="1"/>
          </p:cNvSpPr>
          <p:nvPr>
            <p:ph type="title"/>
          </p:nvPr>
        </p:nvSpPr>
        <p:spPr>
          <a:xfrm>
            <a:off x="212423" y="249714"/>
            <a:ext cx="8533225" cy="1576446"/>
          </a:xfrm>
        </p:spPr>
        <p:txBody>
          <a:bodyPr anchor="ctr">
            <a:normAutofit/>
          </a:bodyPr>
          <a:lstStyle/>
          <a:p>
            <a:pPr>
              <a:defRPr/>
            </a:pPr>
            <a:r>
              <a:rPr lang="pl-PL" sz="3600" b="1">
                <a:solidFill>
                  <a:srgbClr val="FFFFFF"/>
                </a:solidFill>
              </a:rPr>
              <a:t>INTEGROWANA PRODUKCJA ROŚLIN </a:t>
            </a:r>
            <a:br>
              <a:rPr lang="pl-PL" sz="3600" b="1">
                <a:solidFill>
                  <a:srgbClr val="FFFFFF"/>
                </a:solidFill>
              </a:rPr>
            </a:br>
            <a:r>
              <a:rPr lang="pl-PL" sz="3600" b="1">
                <a:solidFill>
                  <a:srgbClr val="FFFFFF"/>
                </a:solidFill>
              </a:rPr>
              <a:t>– CO TO JEST?</a:t>
            </a:r>
            <a:endParaRPr lang="pl-PL" sz="3600">
              <a:solidFill>
                <a:srgbClr val="FFFFFF"/>
              </a:solidFill>
            </a:endParaRPr>
          </a:p>
        </p:txBody>
      </p:sp>
      <p:pic>
        <p:nvPicPr>
          <p:cNvPr id="4" name="Obraz 3" descr="Strona główna - Jednostka certyfikująca eCO2 sp. z o.o.">
            <a:extLst>
              <a:ext uri="{FF2B5EF4-FFF2-40B4-BE49-F238E27FC236}">
                <a16:creationId xmlns:a16="http://schemas.microsoft.com/office/drawing/2014/main" id="{7B14E0B6-7064-8D7C-B4EA-682099039C7C}"/>
              </a:ext>
            </a:extLst>
          </p:cNvPr>
          <p:cNvPicPr>
            <a:picLocks noChangeAspect="1"/>
          </p:cNvPicPr>
          <p:nvPr/>
        </p:nvPicPr>
        <p:blipFill>
          <a:blip r:embed="rId2"/>
          <a:stretch>
            <a:fillRect/>
          </a:stretch>
        </p:blipFill>
        <p:spPr>
          <a:xfrm>
            <a:off x="9195749" y="544201"/>
            <a:ext cx="2086705" cy="1081628"/>
          </a:xfrm>
          <a:prstGeom prst="rect">
            <a:avLst/>
          </a:prstGeom>
        </p:spPr>
      </p:pic>
      <p:pic>
        <p:nvPicPr>
          <p:cNvPr id="5" name="Symbol zastępczy zawartości 2" descr="Obraz zawierający Grafika, clipart, ilustracja, design&#10;&#10;Opis wygenerowany automatycznie">
            <a:extLst>
              <a:ext uri="{FF2B5EF4-FFF2-40B4-BE49-F238E27FC236}">
                <a16:creationId xmlns:a16="http://schemas.microsoft.com/office/drawing/2014/main" id="{0B0A3F1B-5150-0724-7865-7D68724D27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49585" y="3281526"/>
            <a:ext cx="3963677" cy="263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ole tekstowe 12">
            <a:extLst>
              <a:ext uri="{FF2B5EF4-FFF2-40B4-BE49-F238E27FC236}">
                <a16:creationId xmlns:a16="http://schemas.microsoft.com/office/drawing/2014/main" id="{89FA6F22-215F-8A6C-7766-707D9FA1DE10}"/>
              </a:ext>
            </a:extLst>
          </p:cNvPr>
          <p:cNvSpPr txBox="1"/>
          <p:nvPr/>
        </p:nvSpPr>
        <p:spPr>
          <a:xfrm>
            <a:off x="195126" y="2707524"/>
            <a:ext cx="7694579" cy="3785652"/>
          </a:xfrm>
          <a:prstGeom prst="rect">
            <a:avLst/>
          </a:prstGeom>
          <a:noFill/>
        </p:spPr>
        <p:txBody>
          <a:bodyPr wrap="square" rtlCol="0">
            <a:spAutoFit/>
          </a:bodyPr>
          <a:lstStyle/>
          <a:p>
            <a:pPr algn="just"/>
            <a:r>
              <a:rPr lang="pl-PL" sz="2400" b="1" u="sng" kern="1200"/>
              <a:t>Integrowana Produkcja Roślin (IPR) </a:t>
            </a:r>
            <a:r>
              <a:rPr lang="pl-PL" sz="2400" u="sng" kern="1200"/>
              <a:t>to nowoczesny, prężnie rozwijający się system jakości żywności, który łączy konwencjonalne metody uprawy z zasadami ochrony środowiska. </a:t>
            </a:r>
          </a:p>
          <a:p>
            <a:pPr algn="just"/>
            <a:endParaRPr lang="pl-PL" sz="2400" u="sng" kern="1200"/>
          </a:p>
          <a:p>
            <a:pPr algn="just"/>
            <a:r>
              <a:rPr lang="pl-PL" sz="2400" u="sng" kern="1200"/>
              <a:t>Obejmuje on między innymi stosowanie</a:t>
            </a:r>
            <a:r>
              <a:rPr lang="pl-PL" sz="2400" kern="1200"/>
              <a:t>: odpowiedniego płodozmianu, minimalizację używania pestycydów </a:t>
            </a:r>
            <a:br>
              <a:rPr lang="pl-PL" sz="2400" kern="1200"/>
            </a:br>
            <a:r>
              <a:rPr lang="pl-PL" sz="2400" kern="1200"/>
              <a:t>i nawozów wynikającą z faktycznego zapotrzebowania określonego poprzez systematyczne monitorowanie stanu upraw.</a:t>
            </a:r>
            <a:endParaRPr lang="en-US" sz="2400" kern="1200"/>
          </a:p>
        </p:txBody>
      </p:sp>
    </p:spTree>
    <p:extLst>
      <p:ext uri="{BB962C8B-B14F-4D97-AF65-F5344CB8AC3E}">
        <p14:creationId xmlns:p14="http://schemas.microsoft.com/office/powerpoint/2010/main" val="1813181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7" name="Rectangle 5136">
            <a:extLst>
              <a:ext uri="{FF2B5EF4-FFF2-40B4-BE49-F238E27FC236}">
                <a16:creationId xmlns:a16="http://schemas.microsoft.com/office/drawing/2014/main" id="{46708FAB-3898-47A9-B05A-AB9ECBD9E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Symbol zastępczy zawartości 2"/>
          <p:cNvSpPr>
            <a:spLocks noGrp="1"/>
          </p:cNvSpPr>
          <p:nvPr>
            <p:ph idx="1"/>
          </p:nvPr>
        </p:nvSpPr>
        <p:spPr>
          <a:xfrm>
            <a:off x="160661" y="2762736"/>
            <a:ext cx="3755376" cy="1416942"/>
          </a:xfrm>
        </p:spPr>
        <p:txBody>
          <a:bodyPr vert="horz" lIns="91440" tIns="45720" rIns="91440" bIns="45720" rtlCol="0" anchor="t">
            <a:normAutofit/>
          </a:bodyPr>
          <a:lstStyle/>
          <a:p>
            <a:pPr marL="0" indent="0">
              <a:buNone/>
              <a:defRPr/>
            </a:pPr>
            <a:r>
              <a:rPr lang="pl-PL" altLang="pl-PL" sz="3600" b="1">
                <a:latin typeface="Calibri"/>
                <a:ea typeface="Calibri"/>
                <a:cs typeface="Calibri"/>
              </a:rPr>
              <a:t>Uprawy specjalne</a:t>
            </a:r>
            <a:endParaRPr lang="pl-PL" sz="3600">
              <a:latin typeface="Calibri"/>
              <a:ea typeface="Calibri"/>
              <a:cs typeface="Calibri"/>
            </a:endParaRPr>
          </a:p>
          <a:p>
            <a:pPr>
              <a:defRPr/>
            </a:pPr>
            <a:r>
              <a:rPr lang="pl-PL" altLang="pl-PL" sz="3600">
                <a:latin typeface="Calibri"/>
                <a:ea typeface="Calibri"/>
                <a:cs typeface="Calibri"/>
              </a:rPr>
              <a:t>Chmiel (2024)</a:t>
            </a:r>
          </a:p>
          <a:p>
            <a:pPr marL="0" indent="0">
              <a:spcAft>
                <a:spcPts val="1000"/>
              </a:spcAft>
              <a:buNone/>
              <a:defRPr/>
            </a:pPr>
            <a:endParaRPr lang="pl-PL" sz="2000" b="1">
              <a:latin typeface="Calibri"/>
              <a:ea typeface="Calibri"/>
              <a:cs typeface="Times New Roman"/>
            </a:endParaRPr>
          </a:p>
          <a:p>
            <a:pPr>
              <a:defRPr/>
            </a:pPr>
            <a:endParaRPr lang="pl-PL" altLang="pl-PL" sz="2000"/>
          </a:p>
          <a:p>
            <a:pPr>
              <a:defRPr/>
            </a:pPr>
            <a:endParaRPr lang="pl-PL" altLang="pl-PL" sz="2000"/>
          </a:p>
          <a:p>
            <a:pPr marL="0" indent="0">
              <a:buFont typeface="Arial" charset="0"/>
              <a:buNone/>
              <a:defRPr/>
            </a:pPr>
            <a:endParaRPr lang="pl-PL" altLang="pl-PL" sz="2000"/>
          </a:p>
        </p:txBody>
      </p:sp>
      <p:sp>
        <p:nvSpPr>
          <p:cNvPr id="5139" name="Rectangle 5138">
            <a:extLst>
              <a:ext uri="{FF2B5EF4-FFF2-40B4-BE49-F238E27FC236}">
                <a16:creationId xmlns:a16="http://schemas.microsoft.com/office/drawing/2014/main" id="{2E438CA0-CB4D-4C94-8C39-9C7FC9BBE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1" name="Rectangle 5140">
            <a:extLst>
              <a:ext uri="{FF2B5EF4-FFF2-40B4-BE49-F238E27FC236}">
                <a16:creationId xmlns:a16="http://schemas.microsoft.com/office/drawing/2014/main" id="{6B2C05E3-84E7-4957-95EF-B471CBF71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2" descr="Strona główna - Jednostka certyfikująca eCO2 sp. z o.o.">
            <a:extLst>
              <a:ext uri="{FF2B5EF4-FFF2-40B4-BE49-F238E27FC236}">
                <a16:creationId xmlns:a16="http://schemas.microsoft.com/office/drawing/2014/main" id="{8B685C44-6994-B41B-DCBC-0091CBC34D74}"/>
              </a:ext>
            </a:extLst>
          </p:cNvPr>
          <p:cNvPicPr>
            <a:picLocks noChangeAspect="1"/>
          </p:cNvPicPr>
          <p:nvPr/>
        </p:nvPicPr>
        <p:blipFill>
          <a:blip r:embed="rId2"/>
          <a:stretch>
            <a:fillRect/>
          </a:stretch>
        </p:blipFill>
        <p:spPr>
          <a:xfrm>
            <a:off x="1511181" y="6319854"/>
            <a:ext cx="1054336" cy="546507"/>
          </a:xfrm>
          <a:prstGeom prst="rect">
            <a:avLst/>
          </a:prstGeom>
        </p:spPr>
      </p:pic>
      <p:pic>
        <p:nvPicPr>
          <p:cNvPr id="2" name="Obraz 1">
            <a:extLst>
              <a:ext uri="{FF2B5EF4-FFF2-40B4-BE49-F238E27FC236}">
                <a16:creationId xmlns:a16="http://schemas.microsoft.com/office/drawing/2014/main" id="{8FFBA343-34A9-C184-7E3A-FA4D7BE81F4F}"/>
              </a:ext>
            </a:extLst>
          </p:cNvPr>
          <p:cNvPicPr>
            <a:picLocks noChangeAspect="1"/>
          </p:cNvPicPr>
          <p:nvPr/>
        </p:nvPicPr>
        <p:blipFill>
          <a:blip r:embed="rId3">
            <a:alphaModFix/>
          </a:blip>
          <a:srcRect r="15386"/>
          <a:stretch/>
        </p:blipFill>
        <p:spPr>
          <a:xfrm flipH="1">
            <a:off x="4076700" y="1560"/>
            <a:ext cx="8115300" cy="6398844"/>
          </a:xfrm>
          <a:prstGeom prst="rect">
            <a:avLst/>
          </a:prstGeom>
        </p:spPr>
      </p:pic>
      <p:pic>
        <p:nvPicPr>
          <p:cNvPr id="4" name="Obraz 3" descr="Obraz zawierający clipart, Grafika, rysowanie, kreatywność&#10;&#10;Opis wygenerowany automatycznie">
            <a:extLst>
              <a:ext uri="{FF2B5EF4-FFF2-40B4-BE49-F238E27FC236}">
                <a16:creationId xmlns:a16="http://schemas.microsoft.com/office/drawing/2014/main" id="{6581FF31-6393-5E80-55D5-E021700FDB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6381" y="302518"/>
            <a:ext cx="1654876" cy="1654876"/>
          </a:xfrm>
          <a:prstGeom prst="rect">
            <a:avLst/>
          </a:prstGeom>
        </p:spPr>
      </p:pic>
      <p:sp>
        <p:nvSpPr>
          <p:cNvPr id="8" name="pole tekstowe 7">
            <a:extLst>
              <a:ext uri="{FF2B5EF4-FFF2-40B4-BE49-F238E27FC236}">
                <a16:creationId xmlns:a16="http://schemas.microsoft.com/office/drawing/2014/main" id="{E6D02446-D9A4-846E-1E1C-3EE8E76CC2A5}"/>
              </a:ext>
            </a:extLst>
          </p:cNvPr>
          <p:cNvSpPr txBox="1"/>
          <p:nvPr/>
        </p:nvSpPr>
        <p:spPr>
          <a:xfrm>
            <a:off x="4694641" y="6201737"/>
            <a:ext cx="6917509" cy="215444"/>
          </a:xfrm>
          <a:prstGeom prst="rect">
            <a:avLst/>
          </a:prstGeom>
          <a:noFill/>
        </p:spPr>
        <p:txBody>
          <a:bodyPr wrap="square" rtlCol="0">
            <a:spAutoFit/>
          </a:bodyPr>
          <a:lstStyle/>
          <a:p>
            <a:r>
              <a:rPr lang="pl-PL" sz="800">
                <a:solidFill>
                  <a:schemeClr val="accent2">
                    <a:lumMod val="75000"/>
                  </a:schemeClr>
                </a:solidFill>
              </a:rPr>
              <a:t>https://muratordom.pl/ogrod/rosliny/uprawa-chmielu-w-ogrodzie-dekoracyjne-odmiany-chmielu-pielegnacja-zastosowanie-aa-dXfQ-m4Sj-SmQW.html</a:t>
            </a:r>
          </a:p>
        </p:txBody>
      </p:sp>
    </p:spTree>
    <p:extLst>
      <p:ext uri="{BB962C8B-B14F-4D97-AF65-F5344CB8AC3E}">
        <p14:creationId xmlns:p14="http://schemas.microsoft.com/office/powerpoint/2010/main" val="1500516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77" name="Rectangle 6176">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9" name="Rectangle 6178">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1" name="Rectangle 6180">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Strona główna - Jednostka certyfikująca eCO2 sp. z o.o.">
            <a:extLst>
              <a:ext uri="{FF2B5EF4-FFF2-40B4-BE49-F238E27FC236}">
                <a16:creationId xmlns:a16="http://schemas.microsoft.com/office/drawing/2014/main" id="{77E3E58A-2ADE-1048-84BC-953E22E4A2A5}"/>
              </a:ext>
            </a:extLst>
          </p:cNvPr>
          <p:cNvPicPr>
            <a:picLocks noChangeAspect="1"/>
          </p:cNvPicPr>
          <p:nvPr/>
        </p:nvPicPr>
        <p:blipFill>
          <a:blip r:embed="rId2"/>
          <a:stretch>
            <a:fillRect/>
          </a:stretch>
        </p:blipFill>
        <p:spPr>
          <a:xfrm>
            <a:off x="1457200" y="6346654"/>
            <a:ext cx="1124168" cy="582704"/>
          </a:xfrm>
          <a:prstGeom prst="rect">
            <a:avLst/>
          </a:prstGeom>
        </p:spPr>
      </p:pic>
      <p:sp>
        <p:nvSpPr>
          <p:cNvPr id="7" name="pole tekstowe 6">
            <a:extLst>
              <a:ext uri="{FF2B5EF4-FFF2-40B4-BE49-F238E27FC236}">
                <a16:creationId xmlns:a16="http://schemas.microsoft.com/office/drawing/2014/main" id="{4250ECC7-D5AF-8D93-4247-FE80C55BCF22}"/>
              </a:ext>
            </a:extLst>
          </p:cNvPr>
          <p:cNvSpPr txBox="1"/>
          <p:nvPr/>
        </p:nvSpPr>
        <p:spPr>
          <a:xfrm>
            <a:off x="4883285" y="247572"/>
            <a:ext cx="6303525" cy="584775"/>
          </a:xfrm>
          <a:prstGeom prst="rect">
            <a:avLst/>
          </a:prstGeom>
          <a:noFill/>
        </p:spPr>
        <p:txBody>
          <a:bodyPr wrap="square" rtlCol="0">
            <a:spAutoFit/>
          </a:bodyPr>
          <a:lstStyle/>
          <a:p>
            <a:r>
              <a:rPr lang="pl-PL" sz="3200" b="1"/>
              <a:t>Uprawy warzywnicze </a:t>
            </a:r>
            <a:endParaRPr lang="pl-PL"/>
          </a:p>
        </p:txBody>
      </p:sp>
      <p:sp>
        <p:nvSpPr>
          <p:cNvPr id="13" name="Symbol zastępczy zawartości 12">
            <a:extLst>
              <a:ext uri="{FF2B5EF4-FFF2-40B4-BE49-F238E27FC236}">
                <a16:creationId xmlns:a16="http://schemas.microsoft.com/office/drawing/2014/main" id="{F7E5037D-CA03-91FD-8406-8042E170E036}"/>
              </a:ext>
            </a:extLst>
          </p:cNvPr>
          <p:cNvSpPr>
            <a:spLocks noGrp="1"/>
          </p:cNvSpPr>
          <p:nvPr>
            <p:ph idx="1"/>
          </p:nvPr>
        </p:nvSpPr>
        <p:spPr>
          <a:xfrm>
            <a:off x="4883285" y="911605"/>
            <a:ext cx="6890704" cy="2480669"/>
          </a:xfrm>
        </p:spPr>
        <p:txBody>
          <a:bodyPr numCol="2">
            <a:noAutofit/>
          </a:bodyPr>
          <a:lstStyle/>
          <a:p>
            <a:pPr lvl="0">
              <a:buFont typeface="Wingdings" panose="05000000000000000000" pitchFamily="2" charset="2"/>
              <a:buChar char="§"/>
            </a:pPr>
            <a:r>
              <a:rPr lang="pl-PL" sz="1800"/>
              <a:t>Brokuły</a:t>
            </a:r>
            <a:endParaRPr lang="en-US" sz="1800"/>
          </a:p>
          <a:p>
            <a:pPr lvl="0">
              <a:buFont typeface="Wingdings" panose="05000000000000000000" pitchFamily="2" charset="2"/>
              <a:buChar char="§"/>
            </a:pPr>
            <a:r>
              <a:rPr lang="pl-PL" sz="1800"/>
              <a:t>Buraki ćwikłowe</a:t>
            </a:r>
            <a:endParaRPr lang="en-US" sz="1800"/>
          </a:p>
          <a:p>
            <a:pPr lvl="0">
              <a:buFont typeface="Wingdings" panose="05000000000000000000" pitchFamily="2" charset="2"/>
              <a:buChar char="§"/>
            </a:pPr>
            <a:r>
              <a:rPr lang="pl-PL" sz="1800"/>
              <a:t>Cebula</a:t>
            </a:r>
            <a:endParaRPr lang="en-US" sz="1800"/>
          </a:p>
          <a:p>
            <a:pPr lvl="0">
              <a:buFont typeface="Wingdings" panose="05000000000000000000" pitchFamily="2" charset="2"/>
              <a:buChar char="§"/>
            </a:pPr>
            <a:r>
              <a:rPr lang="pl-PL" sz="1800"/>
              <a:t>Czosnek</a:t>
            </a:r>
            <a:endParaRPr lang="en-US" sz="1800"/>
          </a:p>
          <a:p>
            <a:pPr lvl="0">
              <a:buFont typeface="Wingdings" panose="05000000000000000000" pitchFamily="2" charset="2"/>
              <a:buChar char="§"/>
            </a:pPr>
            <a:r>
              <a:rPr lang="pl-PL" sz="1800"/>
              <a:t>Kalafior</a:t>
            </a:r>
            <a:endParaRPr lang="en-US" sz="1800"/>
          </a:p>
          <a:p>
            <a:pPr lvl="0">
              <a:buFont typeface="Wingdings" panose="05000000000000000000" pitchFamily="2" charset="2"/>
              <a:buChar char="§"/>
            </a:pPr>
            <a:r>
              <a:rPr lang="pl-PL" sz="1800"/>
              <a:t>Kapusta głowiasta</a:t>
            </a:r>
            <a:endParaRPr lang="en-US" sz="1800"/>
          </a:p>
          <a:p>
            <a:pPr lvl="0">
              <a:buFont typeface="Wingdings" panose="05000000000000000000" pitchFamily="2" charset="2"/>
              <a:buChar char="§"/>
            </a:pPr>
            <a:r>
              <a:rPr lang="pl-PL" sz="1800"/>
              <a:t>Kapusta pekińska</a:t>
            </a:r>
            <a:endParaRPr lang="en-US" sz="1800"/>
          </a:p>
          <a:p>
            <a:pPr lvl="0">
              <a:buFont typeface="Wingdings" panose="05000000000000000000" pitchFamily="2" charset="2"/>
              <a:buChar char="§"/>
            </a:pPr>
            <a:r>
              <a:rPr lang="pl-PL" sz="1800"/>
              <a:t>Marchew</a:t>
            </a:r>
            <a:endParaRPr lang="en-US" sz="1800"/>
          </a:p>
          <a:p>
            <a:pPr lvl="0">
              <a:buFont typeface="Wingdings" panose="05000000000000000000" pitchFamily="2" charset="2"/>
              <a:buChar char="§"/>
            </a:pPr>
            <a:r>
              <a:rPr lang="pl-PL" sz="1800"/>
              <a:t>Ogórek polowy</a:t>
            </a:r>
            <a:endParaRPr lang="en-US" sz="1800"/>
          </a:p>
          <a:p>
            <a:pPr lvl="0">
              <a:buFont typeface="Wingdings" panose="05000000000000000000" pitchFamily="2" charset="2"/>
              <a:buChar char="§"/>
            </a:pPr>
            <a:r>
              <a:rPr lang="pl-PL" sz="1800"/>
              <a:t>Papryka</a:t>
            </a:r>
            <a:endParaRPr lang="en-US" sz="1800"/>
          </a:p>
          <a:p>
            <a:pPr lvl="0">
              <a:buFont typeface="Wingdings" panose="05000000000000000000" pitchFamily="2" charset="2"/>
              <a:buChar char="§"/>
            </a:pPr>
            <a:r>
              <a:rPr lang="pl-PL" sz="1800"/>
              <a:t>Pomidor gruntowy</a:t>
            </a:r>
            <a:endParaRPr lang="en-US" sz="1800"/>
          </a:p>
          <a:p>
            <a:pPr lvl="0">
              <a:buFont typeface="Wingdings" panose="05000000000000000000" pitchFamily="2" charset="2"/>
              <a:buChar char="§"/>
            </a:pPr>
            <a:r>
              <a:rPr lang="pl-PL" sz="1800"/>
              <a:t>Szparagi</a:t>
            </a:r>
            <a:endParaRPr lang="en-US" sz="1800"/>
          </a:p>
          <a:p>
            <a:pPr lvl="0">
              <a:buFont typeface="Wingdings" panose="05000000000000000000" pitchFamily="2" charset="2"/>
              <a:buChar char="§"/>
            </a:pPr>
            <a:r>
              <a:rPr lang="pl-PL" sz="1800"/>
              <a:t>Szpinak</a:t>
            </a:r>
          </a:p>
          <a:p>
            <a:pPr lvl="0">
              <a:buFont typeface="Wingdings" panose="05000000000000000000" pitchFamily="2" charset="2"/>
              <a:buChar char="§"/>
            </a:pPr>
            <a:r>
              <a:rPr lang="en-US" sz="1800" err="1"/>
              <a:t>Seler</a:t>
            </a:r>
            <a:r>
              <a:rPr lang="en-US" sz="1800"/>
              <a:t> </a:t>
            </a:r>
            <a:r>
              <a:rPr lang="en-US" sz="1800" err="1"/>
              <a:t>korzeniowy</a:t>
            </a:r>
            <a:endParaRPr lang="pl-PL" sz="1800"/>
          </a:p>
          <a:p>
            <a:pPr lvl="0">
              <a:buFont typeface="Wingdings" panose="05000000000000000000" pitchFamily="2" charset="2"/>
              <a:buChar char="§"/>
            </a:pPr>
            <a:r>
              <a:rPr lang="en-US" sz="1800" err="1"/>
              <a:t>Cukinia</a:t>
            </a:r>
            <a:r>
              <a:rPr lang="en-US" sz="1800"/>
              <a:t>, </a:t>
            </a:r>
            <a:r>
              <a:rPr lang="en-US" sz="1800" err="1"/>
              <a:t>kabaczek</a:t>
            </a:r>
            <a:r>
              <a:rPr lang="en-US" sz="1800"/>
              <a:t>, </a:t>
            </a:r>
            <a:r>
              <a:rPr lang="en-US" sz="1800" err="1"/>
              <a:t>patison</a:t>
            </a:r>
            <a:endParaRPr lang="pl-PL" sz="1800"/>
          </a:p>
          <a:p>
            <a:pPr>
              <a:buFont typeface="Wingdings" panose="05000000000000000000" pitchFamily="2" charset="2"/>
              <a:buChar char="§"/>
            </a:pPr>
            <a:r>
              <a:rPr lang="pl-PL" altLang="pl-PL" sz="1800"/>
              <a:t>Sałata polowa</a:t>
            </a:r>
            <a:endParaRPr lang="pl-PL" sz="1800"/>
          </a:p>
        </p:txBody>
      </p:sp>
      <p:pic>
        <p:nvPicPr>
          <p:cNvPr id="15" name="Obraz 14" descr="Uprawa strzałki zasadzona w ogrodze">
            <a:extLst>
              <a:ext uri="{FF2B5EF4-FFF2-40B4-BE49-F238E27FC236}">
                <a16:creationId xmlns:a16="http://schemas.microsoft.com/office/drawing/2014/main" id="{9B6DDFA8-E91E-56AB-DFB2-886637DE7B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386"/>
          <a:stretch/>
        </p:blipFill>
        <p:spPr>
          <a:xfrm>
            <a:off x="0" y="-1"/>
            <a:ext cx="4038598" cy="3298913"/>
          </a:xfrm>
          <a:prstGeom prst="rect">
            <a:avLst/>
          </a:prstGeom>
        </p:spPr>
      </p:pic>
      <p:pic>
        <p:nvPicPr>
          <p:cNvPr id="17" name="Obraz 16" descr="Zbliżenie warzywa w ogrodze">
            <a:extLst>
              <a:ext uri="{FF2B5EF4-FFF2-40B4-BE49-F238E27FC236}">
                <a16:creationId xmlns:a16="http://schemas.microsoft.com/office/drawing/2014/main" id="{080B175D-599C-AF9A-8FF0-9962B8A904A1}"/>
              </a:ext>
            </a:extLst>
          </p:cNvPr>
          <p:cNvPicPr>
            <a:picLocks noChangeAspect="1"/>
          </p:cNvPicPr>
          <p:nvPr/>
        </p:nvPicPr>
        <p:blipFill>
          <a:blip r:embed="rId4" cstate="print">
            <a:extLst>
              <a:ext uri="{28A0092B-C50C-407E-A947-70E740481C1C}">
                <a14:useLocalDpi xmlns:a14="http://schemas.microsoft.com/office/drawing/2010/main" val="0"/>
              </a:ext>
            </a:extLst>
          </a:blip>
          <a:srcRect r="13056"/>
          <a:stretch/>
        </p:blipFill>
        <p:spPr>
          <a:xfrm>
            <a:off x="-30" y="3299340"/>
            <a:ext cx="4038628" cy="3101031"/>
          </a:xfrm>
          <a:prstGeom prst="rect">
            <a:avLst/>
          </a:prstGeom>
        </p:spPr>
      </p:pic>
      <p:pic>
        <p:nvPicPr>
          <p:cNvPr id="18" name="Obraz 17" descr="Obraz zawierający clipart, Grafika, rysowanie, kreatywność&#10;&#10;Opis wygenerowany automatycznie">
            <a:extLst>
              <a:ext uri="{FF2B5EF4-FFF2-40B4-BE49-F238E27FC236}">
                <a16:creationId xmlns:a16="http://schemas.microsoft.com/office/drawing/2014/main" id="{69ADF697-9CF6-2706-3510-6C98C845F4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1515" y="4925737"/>
            <a:ext cx="1381163" cy="1381163"/>
          </a:xfrm>
          <a:prstGeom prst="rect">
            <a:avLst/>
          </a:prstGeom>
          <a:ln>
            <a:noFill/>
          </a:ln>
          <a:effectLst>
            <a:outerShdw blurRad="292100" dist="139700" dir="2700000" algn="tl" rotWithShape="0">
              <a:srgbClr val="333333">
                <a:alpha val="65000"/>
              </a:srgbClr>
            </a:outerShdw>
          </a:effectLst>
        </p:spPr>
      </p:pic>
      <p:sp>
        <p:nvSpPr>
          <p:cNvPr id="2" name="Symbol zastępczy zawartości 2">
            <a:extLst>
              <a:ext uri="{FF2B5EF4-FFF2-40B4-BE49-F238E27FC236}">
                <a16:creationId xmlns:a16="http://schemas.microsoft.com/office/drawing/2014/main" id="{72C265B1-583D-82C6-1DE0-C29F84B62880}"/>
              </a:ext>
            </a:extLst>
          </p:cNvPr>
          <p:cNvSpPr txBox="1">
            <a:spLocks/>
          </p:cNvSpPr>
          <p:nvPr/>
        </p:nvSpPr>
        <p:spPr>
          <a:xfrm>
            <a:off x="4760496" y="4552620"/>
            <a:ext cx="5350155" cy="1776821"/>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buFont typeface="Wingdings" panose="05000000000000000000" pitchFamily="2" charset="2"/>
              <a:buChar char="q"/>
            </a:pPr>
            <a:r>
              <a:rPr lang="en-US" altLang="pl-PL" sz="1900" b="1">
                <a:latin typeface="Calibri" panose="020F0502020204030204" pitchFamily="34" charset="0"/>
                <a:cs typeface="Calibri" panose="020F0502020204030204" pitchFamily="34" charset="0"/>
              </a:rPr>
              <a:t>METODYKA INTEGROWANEJ PRODUKCJI DYNI OLBRZYMIEJ, PIŻMOWEJ I OLEISTEJ </a:t>
            </a:r>
            <a:r>
              <a:rPr lang="en-US" altLang="pl-PL" sz="1900" b="1" i="1">
                <a:latin typeface="Calibri" panose="020F0502020204030204" pitchFamily="34" charset="0"/>
                <a:cs typeface="Calibri" panose="020F0502020204030204" pitchFamily="34" charset="0"/>
              </a:rPr>
              <a:t>(</a:t>
            </a:r>
            <a:r>
              <a:rPr lang="en-US" altLang="pl-PL" sz="1900" b="1" i="1" err="1">
                <a:latin typeface="Calibri" panose="020F0502020204030204" pitchFamily="34" charset="0"/>
                <a:cs typeface="Calibri" panose="020F0502020204030204" pitchFamily="34" charset="0"/>
              </a:rPr>
              <a:t>wydanie</a:t>
            </a:r>
            <a:r>
              <a:rPr lang="en-US" altLang="pl-PL" sz="1900" b="1" i="1">
                <a:latin typeface="Calibri" panose="020F0502020204030204" pitchFamily="34" charset="0"/>
                <a:cs typeface="Calibri" panose="020F0502020204030204" pitchFamily="34" charset="0"/>
              </a:rPr>
              <a:t> </a:t>
            </a:r>
            <a:r>
              <a:rPr lang="en-US" altLang="pl-PL" sz="1900" b="1" i="1" err="1">
                <a:latin typeface="Calibri" panose="020F0502020204030204" pitchFamily="34" charset="0"/>
                <a:cs typeface="Calibri" panose="020F0502020204030204" pitchFamily="34" charset="0"/>
              </a:rPr>
              <a:t>drugie</a:t>
            </a:r>
            <a:r>
              <a:rPr lang="en-US" altLang="pl-PL" sz="1900" b="1" i="1">
                <a:latin typeface="Calibri" panose="020F0502020204030204" pitchFamily="34" charset="0"/>
                <a:cs typeface="Calibri" panose="020F0502020204030204" pitchFamily="34" charset="0"/>
              </a:rPr>
              <a:t>)</a:t>
            </a:r>
            <a:endParaRPr lang="pl-PL" altLang="pl-PL" sz="1900" b="1" i="1">
              <a:latin typeface="Calibri" panose="020F0502020204030204" pitchFamily="34" charset="0"/>
              <a:cs typeface="Calibri" panose="020F0502020204030204" pitchFamily="34" charset="0"/>
            </a:endParaRPr>
          </a:p>
          <a:p>
            <a:pPr>
              <a:spcAft>
                <a:spcPts val="1000"/>
              </a:spcAft>
              <a:buFont typeface="Wingdings" panose="05000000000000000000" pitchFamily="2" charset="2"/>
              <a:buChar char="q"/>
            </a:pPr>
            <a:r>
              <a:rPr lang="en-US" altLang="pl-PL" sz="1900" b="1">
                <a:latin typeface="Calibri" panose="020F0502020204030204" pitchFamily="34" charset="0"/>
                <a:cs typeface="Calibri" panose="020F0502020204030204" pitchFamily="34" charset="0"/>
              </a:rPr>
              <a:t>METODYKA INTEGROWANEJ PRODUKCJI FASOLI SZPARAGOWEJ I NA SUCHE ZIARNO</a:t>
            </a:r>
          </a:p>
          <a:p>
            <a:pPr>
              <a:spcAft>
                <a:spcPts val="1000"/>
              </a:spcAft>
              <a:buFont typeface="Wingdings" panose="05000000000000000000" pitchFamily="2" charset="2"/>
              <a:buChar char="q"/>
            </a:pPr>
            <a:r>
              <a:rPr lang="en-US" sz="1900" b="1">
                <a:latin typeface="Calibri" panose="020F0502020204030204" pitchFamily="34" charset="0"/>
                <a:cs typeface="Calibri" panose="020F0502020204030204" pitchFamily="34" charset="0"/>
              </a:rPr>
              <a:t>METODYKA INTEGROWANEJ PRODUKCJI KUKURYDZY CUKROWEJ </a:t>
            </a:r>
            <a:endParaRPr lang="en-US" altLang="pl-PL" sz="1900" b="1">
              <a:latin typeface="Calibri" panose="020F0502020204030204" pitchFamily="34" charset="0"/>
              <a:cs typeface="Calibri" panose="020F0502020204030204" pitchFamily="34" charset="0"/>
            </a:endParaRPr>
          </a:p>
          <a:p>
            <a:pPr>
              <a:spcAft>
                <a:spcPts val="1000"/>
              </a:spcAft>
            </a:pPr>
            <a:endParaRPr lang="en-US" altLang="pl-PL" sz="2000"/>
          </a:p>
          <a:p>
            <a:endParaRPr lang="en-US" altLang="pl-PL" sz="2000"/>
          </a:p>
        </p:txBody>
      </p:sp>
      <p:sp>
        <p:nvSpPr>
          <p:cNvPr id="3" name="pole tekstowe 2">
            <a:extLst>
              <a:ext uri="{FF2B5EF4-FFF2-40B4-BE49-F238E27FC236}">
                <a16:creationId xmlns:a16="http://schemas.microsoft.com/office/drawing/2014/main" id="{67DC851F-0236-35FF-6DEB-B59B75E8A8BC}"/>
              </a:ext>
            </a:extLst>
          </p:cNvPr>
          <p:cNvSpPr txBox="1"/>
          <p:nvPr/>
        </p:nvSpPr>
        <p:spPr>
          <a:xfrm>
            <a:off x="4883285" y="4066848"/>
            <a:ext cx="2690949" cy="369332"/>
          </a:xfrm>
          <a:prstGeom prst="rect">
            <a:avLst/>
          </a:prstGeom>
          <a:noFill/>
        </p:spPr>
        <p:txBody>
          <a:bodyPr wrap="square" rtlCol="0">
            <a:spAutoFit/>
          </a:bodyPr>
          <a:lstStyle/>
          <a:p>
            <a:r>
              <a:rPr lang="en-US" sz="1800" b="1" u="sng" kern="1200">
                <a:solidFill>
                  <a:schemeClr val="tx1"/>
                </a:solidFill>
                <a:latin typeface="+mj-lt"/>
                <a:ea typeface="+mj-ea"/>
                <a:cs typeface="+mj-cs"/>
              </a:rPr>
              <a:t>NOWE METODYKI</a:t>
            </a:r>
            <a:r>
              <a:rPr lang="pl-PL" sz="1800" b="1" u="sng" kern="1200">
                <a:solidFill>
                  <a:schemeClr val="tx1"/>
                </a:solidFill>
                <a:latin typeface="+mj-lt"/>
                <a:ea typeface="+mj-ea"/>
                <a:cs typeface="+mj-cs"/>
              </a:rPr>
              <a:t>:</a:t>
            </a:r>
            <a:endParaRPr lang="pl-PL" u="sng"/>
          </a:p>
        </p:txBody>
      </p:sp>
    </p:spTree>
    <p:extLst>
      <p:ext uri="{BB962C8B-B14F-4D97-AF65-F5344CB8AC3E}">
        <p14:creationId xmlns:p14="http://schemas.microsoft.com/office/powerpoint/2010/main" val="308395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850" name="Rectangle 3584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3" name="Symbol zastępczy zawartości 2"/>
          <p:cNvSpPr>
            <a:spLocks noGrp="1"/>
          </p:cNvSpPr>
          <p:nvPr>
            <p:ph idx="1"/>
          </p:nvPr>
        </p:nvSpPr>
        <p:spPr>
          <a:xfrm>
            <a:off x="184824" y="1720785"/>
            <a:ext cx="3938391" cy="3394953"/>
          </a:xfrm>
        </p:spPr>
        <p:txBody>
          <a:bodyPr vert="horz" lIns="91440" tIns="45720" rIns="91440" bIns="45720" numCol="2" rtlCol="0" anchor="t">
            <a:normAutofit/>
          </a:bodyPr>
          <a:lstStyle/>
          <a:p>
            <a:pPr>
              <a:buFont typeface="Wingdings" panose="05000000000000000000" pitchFamily="2" charset="2"/>
              <a:buChar char="§"/>
            </a:pPr>
            <a:r>
              <a:rPr lang="pl-PL" altLang="pl-PL" sz="2000"/>
              <a:t>Agrest</a:t>
            </a:r>
          </a:p>
          <a:p>
            <a:pPr>
              <a:buFont typeface="Wingdings" panose="05000000000000000000" pitchFamily="2" charset="2"/>
              <a:buChar char="§"/>
            </a:pPr>
            <a:r>
              <a:rPr lang="pl-PL" altLang="pl-PL" sz="2000"/>
              <a:t>Aronia</a:t>
            </a:r>
          </a:p>
          <a:p>
            <a:pPr>
              <a:buFont typeface="Wingdings" panose="05000000000000000000" pitchFamily="2" charset="2"/>
              <a:buChar char="§"/>
            </a:pPr>
            <a:r>
              <a:rPr lang="pl-PL" altLang="pl-PL" sz="2000"/>
              <a:t>Borówki wysokie</a:t>
            </a:r>
          </a:p>
          <a:p>
            <a:pPr>
              <a:buFont typeface="Wingdings" panose="05000000000000000000" pitchFamily="2" charset="2"/>
              <a:buChar char="§"/>
            </a:pPr>
            <a:r>
              <a:rPr lang="pl-PL" altLang="pl-PL" sz="2000"/>
              <a:t>Brzoskwinia i morela</a:t>
            </a:r>
          </a:p>
          <a:p>
            <a:pPr>
              <a:buFont typeface="Wingdings" panose="05000000000000000000" pitchFamily="2" charset="2"/>
              <a:buChar char="§"/>
            </a:pPr>
            <a:r>
              <a:rPr lang="pl-PL" altLang="pl-PL" sz="2000"/>
              <a:t>Czereśnia</a:t>
            </a:r>
          </a:p>
          <a:p>
            <a:pPr>
              <a:buFont typeface="Wingdings" panose="05000000000000000000" pitchFamily="2" charset="2"/>
              <a:buChar char="§"/>
            </a:pPr>
            <a:r>
              <a:rPr lang="pl-PL" altLang="pl-PL" sz="2000"/>
              <a:t>Gruszki</a:t>
            </a:r>
          </a:p>
          <a:p>
            <a:pPr>
              <a:buFont typeface="Wingdings" panose="05000000000000000000" pitchFamily="2" charset="2"/>
              <a:buChar char="§"/>
            </a:pPr>
            <a:r>
              <a:rPr lang="pl-PL" altLang="pl-PL" sz="2000"/>
              <a:t>Jabłka</a:t>
            </a:r>
          </a:p>
          <a:p>
            <a:pPr>
              <a:buFont typeface="Wingdings" panose="05000000000000000000" pitchFamily="2" charset="2"/>
              <a:buChar char="§"/>
            </a:pPr>
            <a:r>
              <a:rPr lang="pl-PL" altLang="pl-PL" sz="2000"/>
              <a:t>Jeżyna </a:t>
            </a:r>
            <a:r>
              <a:rPr lang="pl-PL" altLang="pl-PL" sz="2000" err="1"/>
              <a:t>bezkolcowa</a:t>
            </a:r>
            <a:endParaRPr lang="pl-PL" altLang="pl-PL" sz="2000"/>
          </a:p>
          <a:p>
            <a:pPr>
              <a:buFont typeface="Wingdings" panose="05000000000000000000" pitchFamily="2" charset="2"/>
              <a:buChar char="§"/>
            </a:pPr>
            <a:r>
              <a:rPr lang="pl-PL" altLang="pl-PL" sz="2000"/>
              <a:t>Malina</a:t>
            </a:r>
          </a:p>
          <a:p>
            <a:pPr>
              <a:buFont typeface="Wingdings" panose="05000000000000000000" pitchFamily="2" charset="2"/>
              <a:buChar char="§"/>
            </a:pPr>
            <a:r>
              <a:rPr lang="pl-PL" altLang="pl-PL" sz="2000"/>
              <a:t>Porzeczki</a:t>
            </a:r>
          </a:p>
          <a:p>
            <a:pPr>
              <a:buFont typeface="Wingdings" panose="05000000000000000000" pitchFamily="2" charset="2"/>
              <a:buChar char="§"/>
            </a:pPr>
            <a:r>
              <a:rPr lang="pl-PL" altLang="pl-PL" sz="2000"/>
              <a:t>Śliwki</a:t>
            </a:r>
          </a:p>
          <a:p>
            <a:pPr>
              <a:buFont typeface="Wingdings" panose="05000000000000000000" pitchFamily="2" charset="2"/>
              <a:buChar char="§"/>
            </a:pPr>
            <a:r>
              <a:rPr lang="pl-PL" altLang="pl-PL" sz="2000"/>
              <a:t>Truskawki</a:t>
            </a:r>
          </a:p>
          <a:p>
            <a:pPr>
              <a:buFont typeface="Wingdings" panose="05000000000000000000" pitchFamily="2" charset="2"/>
              <a:buChar char="§"/>
            </a:pPr>
            <a:r>
              <a:rPr lang="pl-PL" altLang="pl-PL" sz="2000"/>
              <a:t>Wiśnie</a:t>
            </a:r>
            <a:endParaRPr lang="pl-PL" altLang="pl-PL" sz="2000">
              <a:latin typeface="Calibri" pitchFamily="34" charset="0"/>
              <a:ea typeface="Calibri" pitchFamily="34" charset="0"/>
              <a:cs typeface="Times New Roman" pitchFamily="18" charset="0"/>
            </a:endParaRPr>
          </a:p>
          <a:p>
            <a:endParaRPr lang="pl-PL" altLang="pl-PL" sz="500"/>
          </a:p>
          <a:p>
            <a:endParaRPr lang="pl-PL" altLang="pl-PL" sz="500"/>
          </a:p>
        </p:txBody>
      </p:sp>
      <p:sp>
        <p:nvSpPr>
          <p:cNvPr id="35852" name="Rectangle 3585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54" name="Rectangle 3585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Strona główna - Jednostka certyfikująca eCO2 sp. z o.o.">
            <a:extLst>
              <a:ext uri="{FF2B5EF4-FFF2-40B4-BE49-F238E27FC236}">
                <a16:creationId xmlns:a16="http://schemas.microsoft.com/office/drawing/2014/main" id="{BD55DD20-BA23-5DC4-32B5-7A24B0C14351}"/>
              </a:ext>
            </a:extLst>
          </p:cNvPr>
          <p:cNvPicPr>
            <a:picLocks noChangeAspect="1"/>
          </p:cNvPicPr>
          <p:nvPr/>
        </p:nvPicPr>
        <p:blipFill>
          <a:blip r:embed="rId2"/>
          <a:stretch>
            <a:fillRect/>
          </a:stretch>
        </p:blipFill>
        <p:spPr>
          <a:xfrm>
            <a:off x="1408576" y="6312622"/>
            <a:ext cx="1221444" cy="633126"/>
          </a:xfrm>
          <a:prstGeom prst="rect">
            <a:avLst/>
          </a:prstGeom>
        </p:spPr>
      </p:pic>
      <p:pic>
        <p:nvPicPr>
          <p:cNvPr id="3" name="Obraz 2" descr="Klastry czarnych winogron rosnących na winogronach">
            <a:extLst>
              <a:ext uri="{FF2B5EF4-FFF2-40B4-BE49-F238E27FC236}">
                <a16:creationId xmlns:a16="http://schemas.microsoft.com/office/drawing/2014/main" id="{2DE97E1A-456D-8F41-4370-740C4471CBA8}"/>
              </a:ext>
            </a:extLst>
          </p:cNvPr>
          <p:cNvPicPr>
            <a:picLocks noChangeAspect="1"/>
          </p:cNvPicPr>
          <p:nvPr/>
        </p:nvPicPr>
        <p:blipFill>
          <a:blip r:embed="rId3" cstate="print">
            <a:extLst>
              <a:ext uri="{28A0092B-C50C-407E-A947-70E740481C1C}">
                <a14:useLocalDpi xmlns:a14="http://schemas.microsoft.com/office/drawing/2010/main" val="0"/>
              </a:ext>
            </a:extLst>
          </a:blip>
          <a:srcRect r="15079"/>
          <a:stretch/>
        </p:blipFill>
        <p:spPr>
          <a:xfrm flipH="1">
            <a:off x="4038598" y="0"/>
            <a:ext cx="8153400" cy="6400799"/>
          </a:xfrm>
          <a:prstGeom prst="rect">
            <a:avLst/>
          </a:prstGeom>
        </p:spPr>
      </p:pic>
      <p:pic>
        <p:nvPicPr>
          <p:cNvPr id="5" name="Obraz 4" descr="Obraz zawierający clipart, Grafika, rysowanie, kreatywność&#10;&#10;Opis wygenerowany automatycznie">
            <a:extLst>
              <a:ext uri="{FF2B5EF4-FFF2-40B4-BE49-F238E27FC236}">
                <a16:creationId xmlns:a16="http://schemas.microsoft.com/office/drawing/2014/main" id="{670524EB-9310-7329-EC7B-C62C4FD9CF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9730" y="150714"/>
            <a:ext cx="1081628" cy="1081628"/>
          </a:xfrm>
          <a:prstGeom prst="rect">
            <a:avLst/>
          </a:prstGeom>
          <a:ln>
            <a:noFill/>
          </a:ln>
          <a:effectLst>
            <a:outerShdw blurRad="292100" dist="139700" dir="2700000" algn="tl" rotWithShape="0">
              <a:srgbClr val="333333">
                <a:alpha val="65000"/>
              </a:srgbClr>
            </a:outerShdw>
          </a:effectLst>
        </p:spPr>
      </p:pic>
      <p:sp>
        <p:nvSpPr>
          <p:cNvPr id="6" name="pole tekstowe 5">
            <a:extLst>
              <a:ext uri="{FF2B5EF4-FFF2-40B4-BE49-F238E27FC236}">
                <a16:creationId xmlns:a16="http://schemas.microsoft.com/office/drawing/2014/main" id="{24C8076E-29A7-FC9A-F71D-348FD702B131}"/>
              </a:ext>
            </a:extLst>
          </p:cNvPr>
          <p:cNvSpPr txBox="1"/>
          <p:nvPr/>
        </p:nvSpPr>
        <p:spPr>
          <a:xfrm>
            <a:off x="-38060" y="474370"/>
            <a:ext cx="4076656" cy="1492716"/>
          </a:xfrm>
          <a:prstGeom prst="rect">
            <a:avLst/>
          </a:prstGeom>
          <a:noFill/>
        </p:spPr>
        <p:txBody>
          <a:bodyPr wrap="square" rtlCol="0">
            <a:spAutoFit/>
          </a:bodyPr>
          <a:lstStyle/>
          <a:p>
            <a:pPr algn="ctr"/>
            <a:r>
              <a:rPr lang="pl-PL" altLang="pl-PL" sz="2800" b="1"/>
              <a:t>Uprawy sadownicze</a:t>
            </a:r>
          </a:p>
          <a:p>
            <a:pPr algn="ctr"/>
            <a:r>
              <a:rPr lang="pl-PL" altLang="pl-PL" sz="200" b="1"/>
              <a:t> </a:t>
            </a:r>
            <a:endParaRPr lang="pl-PL" altLang="pl-PL" sz="100" b="1"/>
          </a:p>
          <a:p>
            <a:pPr algn="ctr"/>
            <a:r>
              <a:rPr lang="pl-PL" altLang="pl-PL" sz="2000" b="1"/>
              <a:t>Metodyki </a:t>
            </a:r>
            <a:br>
              <a:rPr lang="pl-PL" altLang="pl-PL" sz="2000" b="1"/>
            </a:br>
            <a:r>
              <a:rPr lang="pl-PL" altLang="pl-PL" sz="2000" b="1"/>
              <a:t>obowiązujące w 2024:</a:t>
            </a:r>
            <a:endParaRPr lang="pl-PL" sz="2000"/>
          </a:p>
          <a:p>
            <a:endParaRPr lang="pl-PL"/>
          </a:p>
        </p:txBody>
      </p:sp>
      <p:sp>
        <p:nvSpPr>
          <p:cNvPr id="7" name="pole tekstowe 6">
            <a:extLst>
              <a:ext uri="{FF2B5EF4-FFF2-40B4-BE49-F238E27FC236}">
                <a16:creationId xmlns:a16="http://schemas.microsoft.com/office/drawing/2014/main" id="{D0765275-7F33-346D-69B9-854128B80B76}"/>
              </a:ext>
            </a:extLst>
          </p:cNvPr>
          <p:cNvSpPr txBox="1"/>
          <p:nvPr/>
        </p:nvSpPr>
        <p:spPr>
          <a:xfrm>
            <a:off x="408561" y="5244390"/>
            <a:ext cx="3490919" cy="1200329"/>
          </a:xfrm>
          <a:prstGeom prst="rect">
            <a:avLst/>
          </a:prstGeom>
          <a:noFill/>
        </p:spPr>
        <p:txBody>
          <a:bodyPr wrap="square" rtlCol="0">
            <a:spAutoFit/>
          </a:bodyPr>
          <a:lstStyle/>
          <a:p>
            <a:pPr marL="285750" indent="-285750">
              <a:buFont typeface="Arial" panose="020B0604020202020204" pitchFamily="34" charset="0"/>
              <a:buChar char="•"/>
            </a:pPr>
            <a:r>
              <a:rPr lang="pl-PL" altLang="pl-PL" sz="1800" b="1">
                <a:latin typeface="Calibri"/>
                <a:ea typeface="Calibri"/>
                <a:cs typeface="Times New Roman"/>
              </a:rPr>
              <a:t>METODYKA INTEGROWANEJ PRODUKCJI WINOGRON </a:t>
            </a:r>
            <a:br>
              <a:rPr lang="pl-PL" altLang="pl-PL" sz="1800" b="1">
                <a:latin typeface="Calibri"/>
                <a:ea typeface="Calibri"/>
                <a:cs typeface="Times New Roman"/>
              </a:rPr>
            </a:br>
            <a:r>
              <a:rPr lang="pl-PL" altLang="pl-PL" sz="1800" b="1">
                <a:latin typeface="Calibri"/>
                <a:ea typeface="Calibri"/>
                <a:cs typeface="Times New Roman"/>
              </a:rPr>
              <a:t>W UPRAWIE POLOWEJ</a:t>
            </a:r>
          </a:p>
          <a:p>
            <a:pPr marL="285750" indent="-285750">
              <a:buFont typeface="Arial" panose="020B0604020202020204" pitchFamily="34" charset="0"/>
              <a:buChar char="•"/>
            </a:pPr>
            <a:endParaRPr lang="pl-PL"/>
          </a:p>
        </p:txBody>
      </p:sp>
    </p:spTree>
    <p:extLst>
      <p:ext uri="{BB962C8B-B14F-4D97-AF65-F5344CB8AC3E}">
        <p14:creationId xmlns:p14="http://schemas.microsoft.com/office/powerpoint/2010/main" val="2507905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p:cNvSpPr txBox="1"/>
          <p:nvPr/>
        </p:nvSpPr>
        <p:spPr>
          <a:xfrm>
            <a:off x="175738" y="2132181"/>
            <a:ext cx="3862088" cy="185403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kern="1200" err="1">
                <a:solidFill>
                  <a:srgbClr val="FFFFFF"/>
                </a:solidFill>
                <a:latin typeface="+mj-lt"/>
                <a:ea typeface="+mj-ea"/>
                <a:cs typeface="+mj-cs"/>
              </a:rPr>
              <a:t>Zmiany</a:t>
            </a:r>
            <a:r>
              <a:rPr lang="en-US" sz="4000" b="1" kern="1200">
                <a:solidFill>
                  <a:srgbClr val="FFFFFF"/>
                </a:solidFill>
                <a:latin typeface="+mj-lt"/>
                <a:ea typeface="+mj-ea"/>
                <a:cs typeface="+mj-cs"/>
              </a:rPr>
              <a:t> </a:t>
            </a:r>
            <a:br>
              <a:rPr lang="pl-PL" sz="4000" b="1" kern="1200">
                <a:solidFill>
                  <a:srgbClr val="FFFFFF"/>
                </a:solidFill>
                <a:latin typeface="+mj-lt"/>
                <a:ea typeface="+mj-ea"/>
                <a:cs typeface="+mj-cs"/>
              </a:rPr>
            </a:br>
            <a:r>
              <a:rPr lang="en-US" sz="4000" b="1" kern="1200">
                <a:solidFill>
                  <a:srgbClr val="FFFFFF"/>
                </a:solidFill>
                <a:latin typeface="+mj-lt"/>
                <a:ea typeface="+mj-ea"/>
                <a:cs typeface="+mj-cs"/>
              </a:rPr>
              <a:t>w </a:t>
            </a:r>
            <a:r>
              <a:rPr lang="en-US" sz="4000" b="1" kern="1200" err="1">
                <a:solidFill>
                  <a:srgbClr val="FFFFFF"/>
                </a:solidFill>
                <a:latin typeface="+mj-lt"/>
                <a:ea typeface="+mj-ea"/>
                <a:cs typeface="+mj-cs"/>
              </a:rPr>
              <a:t>ekoschemacie</a:t>
            </a:r>
            <a:r>
              <a:rPr lang="en-US" sz="4000" b="1" kern="1200">
                <a:solidFill>
                  <a:srgbClr val="FFFFFF"/>
                </a:solidFill>
                <a:latin typeface="+mj-lt"/>
                <a:ea typeface="+mj-ea"/>
                <a:cs typeface="+mj-cs"/>
              </a:rPr>
              <a:t> </a:t>
            </a:r>
            <a:r>
              <a:rPr lang="pl-PL" sz="4000" b="1" kern="1200">
                <a:solidFill>
                  <a:srgbClr val="FFFFFF"/>
                </a:solidFill>
                <a:latin typeface="+mj-lt"/>
                <a:ea typeface="+mj-ea"/>
                <a:cs typeface="+mj-cs"/>
              </a:rPr>
              <a:t>IPR</a:t>
            </a:r>
            <a:endParaRPr lang="en-US" sz="4000" b="1" kern="1200">
              <a:solidFill>
                <a:srgbClr val="FFFFFF"/>
              </a:solidFill>
              <a:latin typeface="+mj-lt"/>
              <a:ea typeface="+mj-ea"/>
              <a:cs typeface="+mj-cs"/>
            </a:endParaRPr>
          </a:p>
        </p:txBody>
      </p:sp>
      <p:sp>
        <p:nvSpPr>
          <p:cNvPr id="3" name="Symbol zastępczy zawartości 2"/>
          <p:cNvSpPr>
            <a:spLocks noGrp="1"/>
          </p:cNvSpPr>
          <p:nvPr>
            <p:ph idx="1"/>
          </p:nvPr>
        </p:nvSpPr>
        <p:spPr>
          <a:xfrm>
            <a:off x="4964402" y="1412352"/>
            <a:ext cx="6555347" cy="4379720"/>
          </a:xfrm>
        </p:spPr>
        <p:txBody>
          <a:bodyPr vert="horz" lIns="91440" tIns="45720" rIns="91440" bIns="45720" rtlCol="0" anchor="ctr">
            <a:normAutofit/>
          </a:bodyPr>
          <a:lstStyle/>
          <a:p>
            <a:pPr marL="0" indent="0" algn="just">
              <a:buNone/>
            </a:pPr>
            <a:r>
              <a:rPr lang="en-US" sz="2400" b="1"/>
              <a:t>W </a:t>
            </a:r>
            <a:r>
              <a:rPr lang="en-US" sz="2400" b="1" err="1"/>
              <a:t>nowej</a:t>
            </a:r>
            <a:r>
              <a:rPr lang="en-US" sz="2400" b="1"/>
              <a:t> </a:t>
            </a:r>
            <a:r>
              <a:rPr lang="en-US" sz="2400" b="1" err="1"/>
              <a:t>odsłonie</a:t>
            </a:r>
            <a:r>
              <a:rPr lang="en-US" sz="2400" b="1"/>
              <a:t> </a:t>
            </a:r>
            <a:r>
              <a:rPr lang="en-US" sz="2400" b="1" err="1"/>
              <a:t>tego</a:t>
            </a:r>
            <a:r>
              <a:rPr lang="en-US" sz="2400" b="1"/>
              <a:t> </a:t>
            </a:r>
            <a:r>
              <a:rPr lang="en-US" sz="2400" b="1" err="1"/>
              <a:t>ekoschematu</a:t>
            </a:r>
            <a:r>
              <a:rPr lang="en-US" sz="2400" b="1"/>
              <a:t> </a:t>
            </a:r>
            <a:r>
              <a:rPr lang="en-US" sz="2400" b="1" err="1"/>
              <a:t>stawka</a:t>
            </a:r>
            <a:r>
              <a:rPr lang="en-US" sz="2400" b="1"/>
              <a:t> </a:t>
            </a:r>
            <a:r>
              <a:rPr lang="en-US" sz="2400" b="1" err="1"/>
              <a:t>płatności</a:t>
            </a:r>
            <a:r>
              <a:rPr lang="en-US" sz="2400" b="1"/>
              <a:t> ma </a:t>
            </a:r>
            <a:r>
              <a:rPr lang="en-US" sz="2400" b="1" err="1"/>
              <a:t>być</a:t>
            </a:r>
            <a:r>
              <a:rPr lang="en-US" sz="2400" b="1"/>
              <a:t> </a:t>
            </a:r>
            <a:r>
              <a:rPr lang="en-US" sz="2400" b="1" err="1"/>
              <a:t>uzależniona</a:t>
            </a:r>
            <a:r>
              <a:rPr lang="en-US" sz="2400" b="1"/>
              <a:t> od </a:t>
            </a:r>
            <a:r>
              <a:rPr lang="en-US" sz="2400" b="1" err="1"/>
              <a:t>rodzaju</a:t>
            </a:r>
            <a:r>
              <a:rPr lang="en-US" sz="2400" b="1"/>
              <a:t> </a:t>
            </a:r>
            <a:r>
              <a:rPr lang="en-US" sz="2400" b="1" err="1"/>
              <a:t>uprawy</a:t>
            </a:r>
            <a:r>
              <a:rPr lang="en-US" sz="2400" b="1"/>
              <a:t> </a:t>
            </a:r>
            <a:r>
              <a:rPr lang="en-US" sz="2400" b="1" err="1"/>
              <a:t>zgłaszanej</a:t>
            </a:r>
            <a:r>
              <a:rPr lang="en-US" sz="2400" b="1"/>
              <a:t> do </a:t>
            </a:r>
            <a:r>
              <a:rPr lang="en-US" sz="2400" b="1" err="1"/>
              <a:t>płatności</a:t>
            </a:r>
            <a:r>
              <a:rPr lang="en-US" sz="2400" b="1"/>
              <a:t> </a:t>
            </a:r>
            <a:r>
              <a:rPr lang="en-US" sz="2400" b="1" err="1"/>
              <a:t>i</a:t>
            </a:r>
            <a:r>
              <a:rPr lang="en-US" sz="2400" b="1"/>
              <a:t> ma </a:t>
            </a:r>
            <a:r>
              <a:rPr lang="en-US" sz="2400" b="1" err="1"/>
              <a:t>wynieść</a:t>
            </a:r>
            <a:r>
              <a:rPr lang="en-US" sz="2400" b="1"/>
              <a:t> w </a:t>
            </a:r>
            <a:r>
              <a:rPr lang="en-US" sz="2400" b="1" err="1"/>
              <a:t>zależności</a:t>
            </a:r>
            <a:r>
              <a:rPr lang="en-US" sz="2400" b="1"/>
              <a:t> od </a:t>
            </a:r>
            <a:r>
              <a:rPr lang="en-US" sz="2400" b="1" err="1"/>
              <a:t>grupy</a:t>
            </a:r>
            <a:r>
              <a:rPr lang="en-US" sz="2400" b="1"/>
              <a:t> </a:t>
            </a:r>
            <a:r>
              <a:rPr lang="en-US" sz="2400" b="1" err="1"/>
              <a:t>upraw</a:t>
            </a:r>
            <a:r>
              <a:rPr lang="en-US" sz="2400" b="1"/>
              <a:t>:</a:t>
            </a:r>
            <a:endParaRPr lang="pl-PL" sz="2400" b="1"/>
          </a:p>
          <a:p>
            <a:pPr marL="0" indent="0" algn="just">
              <a:buNone/>
            </a:pPr>
            <a:endParaRPr lang="en-US" sz="2400" b="1"/>
          </a:p>
          <a:p>
            <a:r>
              <a:rPr lang="en-US" sz="2400" err="1"/>
              <a:t>dla</a:t>
            </a:r>
            <a:r>
              <a:rPr lang="en-US" sz="2400"/>
              <a:t> </a:t>
            </a:r>
            <a:r>
              <a:rPr lang="en-US" sz="2400" err="1"/>
              <a:t>upraw</a:t>
            </a:r>
            <a:r>
              <a:rPr lang="en-US" sz="2400"/>
              <a:t> </a:t>
            </a:r>
            <a:r>
              <a:rPr lang="en-US" sz="2400" err="1"/>
              <a:t>sadowniczych</a:t>
            </a:r>
            <a:r>
              <a:rPr lang="en-US" sz="2400"/>
              <a:t> ok. 342,70 euro/ha,</a:t>
            </a:r>
          </a:p>
          <a:p>
            <a:r>
              <a:rPr lang="en-US" sz="2400" err="1"/>
              <a:t>dla</a:t>
            </a:r>
            <a:r>
              <a:rPr lang="en-US" sz="2400"/>
              <a:t> </a:t>
            </a:r>
            <a:r>
              <a:rPr lang="en-US" sz="2400" err="1"/>
              <a:t>upraw</a:t>
            </a:r>
            <a:r>
              <a:rPr lang="en-US" sz="2400"/>
              <a:t> </a:t>
            </a:r>
            <a:r>
              <a:rPr lang="en-US" sz="2400" err="1"/>
              <a:t>jagodowych</a:t>
            </a:r>
            <a:r>
              <a:rPr lang="en-US" sz="2400"/>
              <a:t> ok. 309,21 euro/ha,</a:t>
            </a:r>
          </a:p>
          <a:p>
            <a:r>
              <a:rPr lang="en-US" sz="2400" err="1"/>
              <a:t>dla</a:t>
            </a:r>
            <a:r>
              <a:rPr lang="en-US" sz="2400"/>
              <a:t> </a:t>
            </a:r>
            <a:r>
              <a:rPr lang="en-US" sz="2400" err="1"/>
              <a:t>upraw</a:t>
            </a:r>
            <a:r>
              <a:rPr lang="en-US" sz="2400"/>
              <a:t> </a:t>
            </a:r>
            <a:r>
              <a:rPr lang="en-US" sz="2400" err="1"/>
              <a:t>rolniczych</a:t>
            </a:r>
            <a:r>
              <a:rPr lang="en-US" sz="2400"/>
              <a:t> ok. 146,07 euro/ha,</a:t>
            </a:r>
          </a:p>
          <a:p>
            <a:r>
              <a:rPr lang="en-US" sz="2400" b="1" err="1"/>
              <a:t>dla</a:t>
            </a:r>
            <a:r>
              <a:rPr lang="en-US" sz="2400" b="1"/>
              <a:t> </a:t>
            </a:r>
            <a:r>
              <a:rPr lang="en-US" sz="2400" b="1" err="1"/>
              <a:t>warzyw</a:t>
            </a:r>
            <a:r>
              <a:rPr lang="en-US" sz="2400" b="1"/>
              <a:t> ok. 309,21 euro/ha.</a:t>
            </a:r>
          </a:p>
          <a:p>
            <a:endParaRPr lang="en-US" sz="2000"/>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1063429" y="5654713"/>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CFF6F84F-A761-CFD4-289E-1993DB91E9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94" y="330724"/>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3510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ole tekstowe 5"/>
          <p:cNvSpPr txBox="1"/>
          <p:nvPr/>
        </p:nvSpPr>
        <p:spPr>
          <a:xfrm>
            <a:off x="1371597" y="323528"/>
            <a:ext cx="7072508" cy="108162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err="1">
                <a:solidFill>
                  <a:srgbClr val="FFFFFF"/>
                </a:solidFill>
                <a:latin typeface="+mj-lt"/>
                <a:ea typeface="+mj-ea"/>
                <a:cs typeface="+mj-cs"/>
              </a:rPr>
              <a:t>Zmiany</a:t>
            </a:r>
            <a:r>
              <a:rPr lang="en-US" sz="3200" b="1" kern="1200">
                <a:solidFill>
                  <a:srgbClr val="FFFFFF"/>
                </a:solidFill>
                <a:latin typeface="+mj-lt"/>
                <a:ea typeface="+mj-ea"/>
                <a:cs typeface="+mj-cs"/>
              </a:rPr>
              <a:t> w </a:t>
            </a:r>
            <a:r>
              <a:rPr lang="en-US" sz="3200" b="1" kern="1200" err="1">
                <a:solidFill>
                  <a:srgbClr val="FFFFFF"/>
                </a:solidFill>
                <a:latin typeface="+mj-lt"/>
                <a:ea typeface="+mj-ea"/>
                <a:cs typeface="+mj-cs"/>
              </a:rPr>
              <a:t>ekoschemacie</a:t>
            </a:r>
            <a:r>
              <a:rPr lang="en-US" sz="3200" b="1" kern="1200">
                <a:solidFill>
                  <a:srgbClr val="FFFFFF"/>
                </a:solidFill>
                <a:latin typeface="+mj-lt"/>
                <a:ea typeface="+mj-ea"/>
                <a:cs typeface="+mj-cs"/>
              </a:rPr>
              <a:t> </a:t>
            </a:r>
            <a:r>
              <a:rPr lang="en-US" sz="3200" b="1" kern="1200" err="1">
                <a:solidFill>
                  <a:srgbClr val="FFFFFF"/>
                </a:solidFill>
                <a:latin typeface="+mj-lt"/>
                <a:ea typeface="+mj-ea"/>
                <a:cs typeface="+mj-cs"/>
              </a:rPr>
              <a:t>integrowana</a:t>
            </a:r>
            <a:r>
              <a:rPr lang="en-US" sz="3200" b="1" kern="1200">
                <a:solidFill>
                  <a:srgbClr val="FFFFFF"/>
                </a:solidFill>
                <a:latin typeface="+mj-lt"/>
                <a:ea typeface="+mj-ea"/>
                <a:cs typeface="+mj-cs"/>
              </a:rPr>
              <a:t> </a:t>
            </a:r>
            <a:r>
              <a:rPr lang="en-US" sz="3200" b="1" kern="1200" err="1">
                <a:solidFill>
                  <a:srgbClr val="FFFFFF"/>
                </a:solidFill>
                <a:latin typeface="+mj-lt"/>
                <a:ea typeface="+mj-ea"/>
                <a:cs typeface="+mj-cs"/>
              </a:rPr>
              <a:t>Produkcja</a:t>
            </a:r>
            <a:r>
              <a:rPr lang="en-US" sz="3200" b="1" kern="1200">
                <a:solidFill>
                  <a:srgbClr val="FFFFFF"/>
                </a:solidFill>
                <a:latin typeface="+mj-lt"/>
                <a:ea typeface="+mj-ea"/>
                <a:cs typeface="+mj-cs"/>
              </a:rPr>
              <a:t> </a:t>
            </a:r>
            <a:r>
              <a:rPr lang="en-US" sz="3200" b="1" kern="1200" err="1">
                <a:solidFill>
                  <a:srgbClr val="FFFFFF"/>
                </a:solidFill>
                <a:latin typeface="+mj-lt"/>
                <a:ea typeface="+mj-ea"/>
                <a:cs typeface="+mj-cs"/>
              </a:rPr>
              <a:t>Roślin</a:t>
            </a:r>
            <a:endParaRPr lang="en-US" sz="3200" b="1" kern="1200">
              <a:solidFill>
                <a:srgbClr val="FFFFFF"/>
              </a:solidFill>
              <a:latin typeface="+mj-lt"/>
              <a:ea typeface="+mj-ea"/>
              <a:cs typeface="+mj-cs"/>
            </a:endParaRPr>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9274700" y="247163"/>
            <a:ext cx="2086705" cy="1081628"/>
          </a:xfrm>
          <a:prstGeom prst="rect">
            <a:avLst/>
          </a:prstGeom>
        </p:spPr>
      </p:pic>
      <p:graphicFrame>
        <p:nvGraphicFramePr>
          <p:cNvPr id="8" name="Symbol zastępczy zawartości 2">
            <a:extLst>
              <a:ext uri="{FF2B5EF4-FFF2-40B4-BE49-F238E27FC236}">
                <a16:creationId xmlns:a16="http://schemas.microsoft.com/office/drawing/2014/main" id="{19DD029D-8795-499C-9F51-5ADC8543CAC2}"/>
              </a:ext>
            </a:extLst>
          </p:cNvPr>
          <p:cNvGraphicFramePr>
            <a:graphicFrameLocks noGrp="1"/>
          </p:cNvGraphicFramePr>
          <p:nvPr>
            <p:ph idx="1"/>
            <p:extLst>
              <p:ext uri="{D42A27DB-BD31-4B8C-83A1-F6EECF244321}">
                <p14:modId xmlns:p14="http://schemas.microsoft.com/office/powerpoint/2010/main" val="7710450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Obraz 1" descr="Obraz zawierający clipart, Grafika, rysowanie, kreatywność&#10;&#10;Opis wygenerowany automatycznie">
            <a:extLst>
              <a:ext uri="{FF2B5EF4-FFF2-40B4-BE49-F238E27FC236}">
                <a16:creationId xmlns:a16="http://schemas.microsoft.com/office/drawing/2014/main" id="{52C0EEC6-6160-0362-0E91-548F518608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862" y="323528"/>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8365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p:cNvSpPr txBox="1"/>
          <p:nvPr/>
        </p:nvSpPr>
        <p:spPr>
          <a:xfrm>
            <a:off x="826396" y="586855"/>
            <a:ext cx="4601638" cy="338749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kern="1200" err="1">
                <a:solidFill>
                  <a:srgbClr val="FFFFFF"/>
                </a:solidFill>
                <a:latin typeface="+mj-lt"/>
                <a:ea typeface="+mj-ea"/>
                <a:cs typeface="+mj-cs"/>
              </a:rPr>
              <a:t>Zmiany</a:t>
            </a:r>
            <a:r>
              <a:rPr lang="en-US" sz="4000" kern="1200">
                <a:solidFill>
                  <a:srgbClr val="FFFFFF"/>
                </a:solidFill>
                <a:latin typeface="+mj-lt"/>
                <a:ea typeface="+mj-ea"/>
                <a:cs typeface="+mj-cs"/>
              </a:rPr>
              <a:t> </a:t>
            </a:r>
            <a:br>
              <a:rPr lang="pl-PL" sz="4000" kern="1200">
                <a:solidFill>
                  <a:srgbClr val="FFFFFF"/>
                </a:solidFill>
                <a:latin typeface="+mj-lt"/>
                <a:ea typeface="+mj-ea"/>
                <a:cs typeface="+mj-cs"/>
              </a:rPr>
            </a:br>
            <a:r>
              <a:rPr lang="en-US" sz="4000" kern="1200">
                <a:solidFill>
                  <a:srgbClr val="FFFFFF"/>
                </a:solidFill>
                <a:latin typeface="+mj-lt"/>
                <a:ea typeface="+mj-ea"/>
                <a:cs typeface="+mj-cs"/>
              </a:rPr>
              <a:t>w </a:t>
            </a:r>
            <a:r>
              <a:rPr lang="en-US" sz="4000" kern="1200" err="1">
                <a:solidFill>
                  <a:srgbClr val="FFFFFF"/>
                </a:solidFill>
                <a:latin typeface="+mj-lt"/>
                <a:ea typeface="+mj-ea"/>
                <a:cs typeface="+mj-cs"/>
              </a:rPr>
              <a:t>ekoschematach</a:t>
            </a:r>
            <a:endParaRPr lang="en-US" sz="4000" kern="1200">
              <a:solidFill>
                <a:srgbClr val="FFFFFF"/>
              </a:solidFill>
              <a:latin typeface="+mj-lt"/>
              <a:ea typeface="+mj-ea"/>
              <a:cs typeface="+mj-cs"/>
            </a:endParaRPr>
          </a:p>
        </p:txBody>
      </p:sp>
      <p:sp>
        <p:nvSpPr>
          <p:cNvPr id="3" name="Symbol zastępczy zawartości 2"/>
          <p:cNvSpPr>
            <a:spLocks noGrp="1"/>
          </p:cNvSpPr>
          <p:nvPr>
            <p:ph idx="1"/>
          </p:nvPr>
        </p:nvSpPr>
        <p:spPr>
          <a:xfrm>
            <a:off x="5858640" y="172720"/>
            <a:ext cx="6038288" cy="6685280"/>
          </a:xfrm>
        </p:spPr>
        <p:txBody>
          <a:bodyPr vert="horz" lIns="91440" tIns="45720" rIns="91440" bIns="45720" rtlCol="0" anchor="ctr">
            <a:normAutofit/>
          </a:bodyPr>
          <a:lstStyle/>
          <a:p>
            <a:pPr marL="0" indent="0" algn="just">
              <a:lnSpc>
                <a:spcPct val="100000"/>
              </a:lnSpc>
              <a:buNone/>
            </a:pPr>
            <a:r>
              <a:rPr lang="en-US" sz="2400"/>
              <a:t>Komitet </a:t>
            </a:r>
            <a:r>
              <a:rPr lang="en-US" sz="2400" err="1"/>
              <a:t>Monitorujący</a:t>
            </a:r>
            <a:r>
              <a:rPr lang="pl-PL" sz="2400"/>
              <a:t> zaproponował  </a:t>
            </a:r>
            <a:r>
              <a:rPr lang="en-US" sz="2400" b="1" err="1"/>
              <a:t>wprowadzenie</a:t>
            </a:r>
            <a:r>
              <a:rPr lang="en-US" sz="2400" b="1"/>
              <a:t> </a:t>
            </a:r>
            <a:r>
              <a:rPr lang="en-US" sz="2400" b="1" err="1"/>
              <a:t>ograniczenia</a:t>
            </a:r>
            <a:r>
              <a:rPr lang="en-US" sz="2400" b="1"/>
              <a:t> </a:t>
            </a:r>
            <a:r>
              <a:rPr lang="en-US" sz="2400" b="1" err="1"/>
              <a:t>maksymalnej</a:t>
            </a:r>
            <a:r>
              <a:rPr lang="en-US" sz="2400" b="1"/>
              <a:t> </a:t>
            </a:r>
            <a:r>
              <a:rPr lang="en-US" sz="2400" b="1" err="1"/>
              <a:t>powierzchni</a:t>
            </a:r>
            <a:r>
              <a:rPr lang="en-US" sz="2400" b="1"/>
              <a:t>, </a:t>
            </a:r>
            <a:r>
              <a:rPr lang="en-US" sz="2400" b="1" err="1"/>
              <a:t>którą</a:t>
            </a:r>
            <a:r>
              <a:rPr lang="en-US" sz="2400" b="1"/>
              <a:t> </a:t>
            </a:r>
            <a:r>
              <a:rPr lang="en-US" sz="2400" b="1" err="1"/>
              <a:t>jedno</a:t>
            </a:r>
            <a:r>
              <a:rPr lang="en-US" sz="2400" b="1"/>
              <a:t> </a:t>
            </a:r>
            <a:r>
              <a:rPr lang="en-US" sz="2400" b="1" err="1"/>
              <a:t>gospodarstwo</a:t>
            </a:r>
            <a:r>
              <a:rPr lang="en-US" sz="2400" b="1"/>
              <a:t> </a:t>
            </a:r>
            <a:r>
              <a:rPr lang="en-US" sz="2400" b="1" err="1"/>
              <a:t>może</a:t>
            </a:r>
            <a:r>
              <a:rPr lang="en-US" sz="2400" b="1"/>
              <a:t> </a:t>
            </a:r>
            <a:r>
              <a:rPr lang="en-US" sz="2400" b="1" err="1"/>
              <a:t>zgłosić</a:t>
            </a:r>
            <a:r>
              <a:rPr lang="en-US" sz="2400" b="1"/>
              <a:t> do </a:t>
            </a:r>
            <a:r>
              <a:rPr lang="en-US" sz="2400" b="1" err="1"/>
              <a:t>tej</a:t>
            </a:r>
            <a:r>
              <a:rPr lang="en-US" sz="2400" b="1"/>
              <a:t> </a:t>
            </a:r>
            <a:r>
              <a:rPr lang="en-US" sz="2400" b="1" err="1"/>
              <a:t>formy</a:t>
            </a:r>
            <a:r>
              <a:rPr lang="en-US" sz="2400" b="1"/>
              <a:t> </a:t>
            </a:r>
            <a:r>
              <a:rPr lang="en-US" sz="2400" b="1" err="1"/>
              <a:t>wsparcia</a:t>
            </a:r>
            <a:r>
              <a:rPr lang="en-US" sz="2400"/>
              <a:t>.</a:t>
            </a:r>
            <a:endParaRPr lang="pl-PL" sz="2400"/>
          </a:p>
          <a:p>
            <a:pPr marL="0" indent="0" algn="just">
              <a:lnSpc>
                <a:spcPct val="100000"/>
              </a:lnSpc>
              <a:buNone/>
            </a:pPr>
            <a:r>
              <a:rPr lang="en-US" sz="2400" err="1"/>
              <a:t>Łączny</a:t>
            </a:r>
            <a:r>
              <a:rPr lang="en-US" sz="2400"/>
              <a:t> limit </a:t>
            </a:r>
            <a:r>
              <a:rPr lang="en-US" sz="2400" err="1"/>
              <a:t>powierzchni</a:t>
            </a:r>
            <a:r>
              <a:rPr lang="en-US" sz="2400"/>
              <a:t> </a:t>
            </a:r>
            <a:r>
              <a:rPr lang="en-US" sz="2400" err="1"/>
              <a:t>na</a:t>
            </a:r>
            <a:r>
              <a:rPr lang="en-US" sz="2400"/>
              <a:t> </a:t>
            </a:r>
            <a:r>
              <a:rPr lang="en-US" sz="2400" err="1"/>
              <a:t>gospodarstwo</a:t>
            </a:r>
            <a:r>
              <a:rPr lang="en-US" sz="2400"/>
              <a:t>, do </a:t>
            </a:r>
            <a:r>
              <a:rPr lang="en-US" sz="2400" err="1"/>
              <a:t>którego</a:t>
            </a:r>
            <a:r>
              <a:rPr lang="en-US" sz="2400"/>
              <a:t> </a:t>
            </a:r>
            <a:r>
              <a:rPr lang="en-US" sz="2400" err="1"/>
              <a:t>będą</a:t>
            </a:r>
            <a:r>
              <a:rPr lang="en-US" sz="2400"/>
              <a:t> </a:t>
            </a:r>
            <a:r>
              <a:rPr lang="en-US" sz="2400" err="1"/>
              <a:t>przyznawane</a:t>
            </a:r>
            <a:r>
              <a:rPr lang="en-US" sz="2400"/>
              <a:t> </a:t>
            </a:r>
            <a:r>
              <a:rPr lang="en-US" sz="2400" err="1"/>
              <a:t>płatności</a:t>
            </a:r>
            <a:r>
              <a:rPr lang="en-US" sz="2400"/>
              <a:t> za </a:t>
            </a:r>
            <a:r>
              <a:rPr lang="en-US" sz="2400" err="1"/>
              <a:t>ekoschematy</a:t>
            </a:r>
            <a:r>
              <a:rPr lang="en-US" sz="2400"/>
              <a:t> </a:t>
            </a:r>
            <a:r>
              <a:rPr lang="en-US" sz="2400" err="1"/>
              <a:t>obszarowe</a:t>
            </a:r>
            <a:r>
              <a:rPr lang="en-US" sz="2400" b="1"/>
              <a:t>, ma </a:t>
            </a:r>
            <a:r>
              <a:rPr lang="en-US" sz="2400" b="1" err="1"/>
              <a:t>wynieść</a:t>
            </a:r>
            <a:r>
              <a:rPr lang="en-US" sz="2400" b="1"/>
              <a:t> </a:t>
            </a:r>
            <a:br>
              <a:rPr lang="pl-PL" sz="2400" b="1"/>
            </a:br>
            <a:r>
              <a:rPr lang="en-US" sz="2400" b="1"/>
              <a:t>300 ha </a:t>
            </a:r>
            <a:r>
              <a:rPr lang="en-US" sz="2400" b="1" err="1"/>
              <a:t>i</a:t>
            </a:r>
            <a:r>
              <a:rPr lang="en-US" sz="2400" b="1"/>
              <a:t> </a:t>
            </a:r>
            <a:r>
              <a:rPr lang="en-US" sz="2400" b="1" err="1"/>
              <a:t>będzie</a:t>
            </a:r>
            <a:r>
              <a:rPr lang="en-US" sz="2400" b="1"/>
              <a:t> </a:t>
            </a:r>
            <a:r>
              <a:rPr lang="en-US" sz="2400" b="1" err="1"/>
              <a:t>tu</a:t>
            </a:r>
            <a:r>
              <a:rPr lang="en-US" sz="2400" b="1"/>
              <a:t> </a:t>
            </a:r>
            <a:r>
              <a:rPr lang="en-US" sz="2400" b="1" err="1"/>
              <a:t>uwzględniana</a:t>
            </a:r>
            <a:r>
              <a:rPr lang="en-US" sz="2400" b="1"/>
              <a:t> </a:t>
            </a:r>
            <a:r>
              <a:rPr lang="en-US" sz="2400" b="1" err="1"/>
              <a:t>suma</a:t>
            </a:r>
            <a:r>
              <a:rPr lang="en-US" sz="2400" b="1"/>
              <a:t> </a:t>
            </a:r>
            <a:r>
              <a:rPr lang="en-US" sz="2400" b="1" err="1"/>
              <a:t>wszystkich</a:t>
            </a:r>
            <a:r>
              <a:rPr lang="en-US" sz="2400" b="1"/>
              <a:t> </a:t>
            </a:r>
            <a:r>
              <a:rPr lang="en-US" sz="2400" b="1" err="1"/>
              <a:t>realizowanych</a:t>
            </a:r>
            <a:r>
              <a:rPr lang="en-US" sz="2400" b="1"/>
              <a:t> </a:t>
            </a:r>
            <a:r>
              <a:rPr lang="en-US" sz="2400" b="1" err="1"/>
              <a:t>ekoschematów</a:t>
            </a:r>
            <a:r>
              <a:rPr lang="en-US" sz="2400" b="1"/>
              <a:t> </a:t>
            </a:r>
            <a:r>
              <a:rPr lang="en-US" sz="2400" b="1" err="1"/>
              <a:t>obszarowych</a:t>
            </a:r>
            <a:r>
              <a:rPr lang="en-US" sz="2400" b="1"/>
              <a:t>, </a:t>
            </a:r>
            <a:r>
              <a:rPr lang="en-US" sz="2400" b="1" err="1"/>
              <a:t>praktyk</a:t>
            </a:r>
            <a:r>
              <a:rPr lang="en-US" sz="2400" b="1"/>
              <a:t> </a:t>
            </a:r>
            <a:r>
              <a:rPr lang="en-US" sz="2400" b="1" err="1"/>
              <a:t>lub</a:t>
            </a:r>
            <a:r>
              <a:rPr lang="en-US" sz="2400" b="1"/>
              <a:t> </a:t>
            </a:r>
            <a:r>
              <a:rPr lang="en-US" sz="2400" b="1" err="1"/>
              <a:t>wariantów</a:t>
            </a:r>
            <a:r>
              <a:rPr lang="en-US" sz="2400"/>
              <a:t>, </a:t>
            </a:r>
            <a:r>
              <a:rPr lang="en-US" sz="2400" err="1"/>
              <a:t>przy</a:t>
            </a:r>
            <a:r>
              <a:rPr lang="en-US" sz="2400"/>
              <a:t> </a:t>
            </a:r>
            <a:r>
              <a:rPr lang="en-US" sz="2400" err="1"/>
              <a:t>czym</a:t>
            </a:r>
            <a:r>
              <a:rPr lang="en-US" sz="2400"/>
              <a:t> limit ten </a:t>
            </a:r>
            <a:r>
              <a:rPr lang="en-US" sz="2400" err="1"/>
              <a:t>nie</a:t>
            </a:r>
            <a:r>
              <a:rPr lang="en-US" sz="2400"/>
              <a:t> </a:t>
            </a:r>
            <a:r>
              <a:rPr lang="en-US" sz="2400" err="1"/>
              <a:t>będzie</a:t>
            </a:r>
            <a:r>
              <a:rPr lang="en-US" sz="2400"/>
              <a:t> </a:t>
            </a:r>
            <a:r>
              <a:rPr lang="en-US" sz="2400" err="1"/>
              <a:t>dotyczył</a:t>
            </a:r>
            <a:r>
              <a:rPr lang="en-US" sz="2400"/>
              <a:t> </a:t>
            </a:r>
            <a:r>
              <a:rPr lang="en-US" sz="2400" err="1"/>
              <a:t>ekoschematu</a:t>
            </a:r>
            <a:r>
              <a:rPr lang="en-US" sz="2400"/>
              <a:t> "</a:t>
            </a:r>
            <a:r>
              <a:rPr lang="en-US" sz="2400" err="1"/>
              <a:t>Retencjonowanie</a:t>
            </a:r>
            <a:r>
              <a:rPr lang="en-US" sz="2400"/>
              <a:t> </a:t>
            </a:r>
            <a:r>
              <a:rPr lang="en-US" sz="2400" err="1"/>
              <a:t>wody</a:t>
            </a:r>
            <a:r>
              <a:rPr lang="en-US" sz="2400"/>
              <a:t> </a:t>
            </a:r>
            <a:r>
              <a:rPr lang="en-US" sz="2400" err="1"/>
              <a:t>na</a:t>
            </a:r>
            <a:r>
              <a:rPr lang="en-US" sz="2400"/>
              <a:t> </a:t>
            </a:r>
            <a:r>
              <a:rPr lang="en-US" sz="2400" err="1"/>
              <a:t>trwałych</a:t>
            </a:r>
            <a:r>
              <a:rPr lang="en-US" sz="2400"/>
              <a:t> </a:t>
            </a:r>
            <a:r>
              <a:rPr lang="en-US" sz="2400" err="1"/>
              <a:t>użytkach</a:t>
            </a:r>
            <a:r>
              <a:rPr lang="en-US" sz="2400"/>
              <a:t> </a:t>
            </a:r>
            <a:r>
              <a:rPr lang="en-US" sz="2400" err="1"/>
              <a:t>zielonych</a:t>
            </a:r>
            <a:r>
              <a:rPr lang="en-US" sz="2400"/>
              <a:t>".</a:t>
            </a:r>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1736543" y="5616485"/>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3C9FDD1E-3A69-C38D-0275-A127618A9A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3184" y="501649"/>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9599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427791" y="2288701"/>
            <a:ext cx="4826156" cy="2062245"/>
          </a:xfrm>
        </p:spPr>
        <p:txBody>
          <a:bodyPr anchor="b">
            <a:normAutofit/>
          </a:bodyPr>
          <a:lstStyle/>
          <a:p>
            <a:r>
              <a:rPr lang="pl-PL" sz="4000" b="1">
                <a:solidFill>
                  <a:srgbClr val="FFFFFF"/>
                </a:solidFill>
              </a:rPr>
              <a:t>Mniej za uproszczoną i wymieszanie słomy</a:t>
            </a:r>
            <a:br>
              <a:rPr lang="pl-PL" sz="4000" b="1">
                <a:solidFill>
                  <a:srgbClr val="FFFFFF"/>
                </a:solidFill>
              </a:rPr>
            </a:br>
            <a:endParaRPr lang="pl-PL" sz="4000" b="1">
              <a:solidFill>
                <a:srgbClr val="FFFFFF"/>
              </a:solidFill>
            </a:endParaRPr>
          </a:p>
        </p:txBody>
      </p:sp>
      <p:sp>
        <p:nvSpPr>
          <p:cNvPr id="3" name="Symbol zastępczy zawartości 2"/>
          <p:cNvSpPr>
            <a:spLocks noGrp="1"/>
          </p:cNvSpPr>
          <p:nvPr>
            <p:ph idx="1"/>
          </p:nvPr>
        </p:nvSpPr>
        <p:spPr>
          <a:xfrm>
            <a:off x="5919612" y="649480"/>
            <a:ext cx="5642468" cy="5546047"/>
          </a:xfrm>
        </p:spPr>
        <p:txBody>
          <a:bodyPr anchor="ctr">
            <a:normAutofit/>
          </a:bodyPr>
          <a:lstStyle/>
          <a:p>
            <a:pPr marL="0" indent="0" algn="just">
              <a:buNone/>
            </a:pPr>
            <a:r>
              <a:rPr lang="pl-PL" sz="2000">
                <a:latin typeface="Lato"/>
              </a:rPr>
              <a:t>Od nowej kampanii realizacja tych wariantów będzie nagradzana mniejszą niż dotychczas liczbą punktów, przekładających się na kwotę wsparcia:</a:t>
            </a:r>
          </a:p>
          <a:p>
            <a:pPr marL="0" indent="0" algn="just">
              <a:buNone/>
            </a:pPr>
            <a:r>
              <a:rPr lang="pl-PL" sz="2000">
                <a:latin typeface="Lato"/>
              </a:rPr>
              <a:t> - uproszczone systemy uprawy liczba przyznawanych punktów zmniejszy się z 4 do </a:t>
            </a:r>
            <a:r>
              <a:rPr lang="pl-PL" sz="2000" b="1">
                <a:latin typeface="Lato"/>
              </a:rPr>
              <a:t>3</a:t>
            </a:r>
            <a:r>
              <a:rPr lang="pl-PL" sz="2000">
                <a:latin typeface="Lato"/>
              </a:rPr>
              <a:t>, </a:t>
            </a:r>
          </a:p>
          <a:p>
            <a:pPr algn="just">
              <a:buFontTx/>
              <a:buChar char="-"/>
            </a:pPr>
            <a:r>
              <a:rPr lang="pl-PL" sz="2000">
                <a:latin typeface="Lato"/>
              </a:rPr>
              <a:t>wymieszanie słomy z glebą z 2 do zaledwie </a:t>
            </a:r>
            <a:br>
              <a:rPr lang="pl-PL" sz="2000">
                <a:latin typeface="Lato"/>
              </a:rPr>
            </a:br>
            <a:r>
              <a:rPr lang="pl-PL" sz="2000" b="1">
                <a:latin typeface="Lato"/>
              </a:rPr>
              <a:t>1 punktu. </a:t>
            </a:r>
          </a:p>
          <a:p>
            <a:pPr algn="just">
              <a:buFontTx/>
              <a:buChar char="-"/>
            </a:pPr>
            <a:r>
              <a:rPr lang="pl-PL" sz="2000">
                <a:latin typeface="Lato"/>
              </a:rPr>
              <a:t>Przypomnijmy tylko, że w 2024 roku 1 punkt w ramach rolnictwa węglowego przekładał się na 87,02 zł płatności.</a:t>
            </a:r>
            <a:endParaRPr lang="pl-PL" sz="2000"/>
          </a:p>
        </p:txBody>
      </p:sp>
      <p:pic>
        <p:nvPicPr>
          <p:cNvPr id="5" name="Obraz 4"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1797516" y="5654713"/>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67A289B5-865C-6AC0-9157-B61E91BEE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3184" y="501649"/>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9017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568084" y="2205756"/>
            <a:ext cx="3201366" cy="2067731"/>
          </a:xfrm>
        </p:spPr>
        <p:txBody>
          <a:bodyPr anchor="b">
            <a:normAutofit/>
          </a:bodyPr>
          <a:lstStyle/>
          <a:p>
            <a:r>
              <a:rPr lang="pl-PL" sz="4000" b="1">
                <a:solidFill>
                  <a:srgbClr val="FFFFFF"/>
                </a:solidFill>
              </a:rPr>
              <a:t>Biologiczna nie tylko ochrona</a:t>
            </a:r>
            <a:br>
              <a:rPr lang="pl-PL" sz="4000" b="1">
                <a:solidFill>
                  <a:srgbClr val="FFFFFF"/>
                </a:solidFill>
              </a:rPr>
            </a:br>
            <a:endParaRPr lang="pl-PL" sz="4000">
              <a:solidFill>
                <a:srgbClr val="FFFFFF"/>
              </a:solidFill>
            </a:endParaRPr>
          </a:p>
        </p:txBody>
      </p:sp>
      <p:sp>
        <p:nvSpPr>
          <p:cNvPr id="3" name="Symbol zastępczy zawartości 2"/>
          <p:cNvSpPr>
            <a:spLocks noGrp="1"/>
          </p:cNvSpPr>
          <p:nvPr>
            <p:ph idx="1"/>
          </p:nvPr>
        </p:nvSpPr>
        <p:spPr>
          <a:xfrm>
            <a:off x="4835711" y="729464"/>
            <a:ext cx="6555347" cy="5546047"/>
          </a:xfrm>
        </p:spPr>
        <p:txBody>
          <a:bodyPr anchor="ctr">
            <a:normAutofit/>
          </a:bodyPr>
          <a:lstStyle/>
          <a:p>
            <a:pPr marL="0" indent="0" algn="just">
              <a:buNone/>
            </a:pPr>
            <a:r>
              <a:rPr lang="pl-PL" sz="2000"/>
              <a:t>W ramach tego </a:t>
            </a:r>
            <a:r>
              <a:rPr lang="pl-PL" sz="2000" err="1"/>
              <a:t>ekoschematu</a:t>
            </a:r>
            <a:r>
              <a:rPr lang="pl-PL" sz="2000"/>
              <a:t> </a:t>
            </a:r>
            <a:r>
              <a:rPr lang="pl-PL" sz="2000" b="1"/>
              <a:t>dofinansowane ma być nie tylko stosowanie mikrobiologicznych środków ochrony roślin, tak jak dotychczas, ale także stosowanie nawozowych produktów mikrobiologicznych.</a:t>
            </a:r>
          </a:p>
          <a:p>
            <a:pPr marL="0" indent="0" algn="just">
              <a:buNone/>
            </a:pPr>
            <a:r>
              <a:rPr lang="pl-PL" sz="2000"/>
              <a:t>Wykaz takich produktów można znaleźć na stronie internetowej IUNG, obecnie na liście jest 259 produktów – są to np. produkty zawierające szczepionki bakterii brodawkowych czy EM.</a:t>
            </a:r>
          </a:p>
          <a:p>
            <a:pPr marL="0" indent="0" algn="just">
              <a:buNone/>
            </a:pPr>
            <a:r>
              <a:rPr lang="pl-PL" sz="2000"/>
              <a:t>W tym </a:t>
            </a:r>
            <a:r>
              <a:rPr lang="pl-PL" sz="2000" err="1"/>
              <a:t>ekoschemacie</a:t>
            </a:r>
            <a:r>
              <a:rPr lang="pl-PL" sz="2000"/>
              <a:t> będą obowiązywały dwie różne stawki płatności:</a:t>
            </a:r>
          </a:p>
          <a:p>
            <a:pPr algn="just"/>
            <a:r>
              <a:rPr lang="pl-PL" sz="2000" b="1"/>
              <a:t>89,89 euro/ha – w przypadku wariantu mikrobiologiczne środki ochrony roślin,</a:t>
            </a:r>
          </a:p>
          <a:p>
            <a:pPr algn="just"/>
            <a:r>
              <a:rPr lang="pl-PL" sz="2000" b="1"/>
              <a:t>22,47 euro/ha – w przypadku wariantu nawozowe produkty mikrobiologiczne.</a:t>
            </a:r>
          </a:p>
          <a:p>
            <a:pPr marL="0" indent="0">
              <a:buNone/>
            </a:pPr>
            <a:endParaRPr lang="pl-PL" sz="2000"/>
          </a:p>
        </p:txBody>
      </p:sp>
      <p:pic>
        <p:nvPicPr>
          <p:cNvPr id="6" name="Obraz 5"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976195" y="5587722"/>
            <a:ext cx="2086705" cy="1081628"/>
          </a:xfrm>
          <a:prstGeom prst="rect">
            <a:avLst/>
          </a:prstGeom>
        </p:spPr>
      </p:pic>
      <p:pic>
        <p:nvPicPr>
          <p:cNvPr id="4" name="Obraz 3" descr="Obraz zawierający clipart, Grafika, rysowanie, kreatywność&#10;&#10;Opis wygenerowany automatycznie">
            <a:extLst>
              <a:ext uri="{FF2B5EF4-FFF2-40B4-BE49-F238E27FC236}">
                <a16:creationId xmlns:a16="http://schemas.microsoft.com/office/drawing/2014/main" id="{BCB9119B-407E-5BB4-3AB5-C4B759A40F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94" y="188650"/>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4102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309493" y="2018561"/>
            <a:ext cx="3418829" cy="2408199"/>
          </a:xfrm>
        </p:spPr>
        <p:txBody>
          <a:bodyPr anchor="b">
            <a:normAutofit/>
          </a:bodyPr>
          <a:lstStyle/>
          <a:p>
            <a:r>
              <a:rPr lang="pl-PL" sz="3200" b="1">
                <a:solidFill>
                  <a:srgbClr val="FFFFFF"/>
                </a:solidFill>
              </a:rPr>
              <a:t>Przestrzeganie prawa pracy i BHP warunkiem otrzymania dopłat </a:t>
            </a:r>
          </a:p>
        </p:txBody>
      </p:sp>
      <p:sp>
        <p:nvSpPr>
          <p:cNvPr id="3" name="Symbol zastępczy zawartości 2"/>
          <p:cNvSpPr>
            <a:spLocks noGrp="1"/>
          </p:cNvSpPr>
          <p:nvPr>
            <p:ph idx="1"/>
          </p:nvPr>
        </p:nvSpPr>
        <p:spPr>
          <a:xfrm>
            <a:off x="4727367" y="729464"/>
            <a:ext cx="6555347" cy="5546047"/>
          </a:xfrm>
        </p:spPr>
        <p:txBody>
          <a:bodyPr anchor="ctr">
            <a:normAutofit/>
          </a:bodyPr>
          <a:lstStyle/>
          <a:p>
            <a:pPr marL="0" indent="0" algn="just">
              <a:buNone/>
            </a:pPr>
            <a:r>
              <a:rPr lang="pl-PL" sz="2000"/>
              <a:t>Wspólna Polityka Rolna na lata 2023-2027 obliguje państwa członkowskie UE do przyjęcia mechanizmu tzw. warunkowości społecznej. </a:t>
            </a:r>
          </a:p>
          <a:p>
            <a:pPr marL="0" indent="0" algn="just">
              <a:buNone/>
            </a:pPr>
            <a:r>
              <a:rPr lang="pl-PL" sz="2000"/>
              <a:t>Państwa członkowskie mają go wprowadzić najpóźniej do 2025 r. </a:t>
            </a:r>
            <a:r>
              <a:rPr lang="pl-PL" sz="2000" b="1">
                <a:hlinkClick r:id="rId2"/>
              </a:rPr>
              <a:t>Warunkowość społeczna zakłada, że rolnicy, którzy nie przestrzegają podstawowych standardów prawa pracy i BHP wobec osób które zatrudniają, będą musieli liczyć się z ryzykiem zmniejszenia unijnych dopłat</a:t>
            </a:r>
            <a:r>
              <a:rPr lang="pl-PL" sz="2000" b="1">
                <a:solidFill>
                  <a:srgbClr val="FFC000"/>
                </a:solidFill>
              </a:rPr>
              <a:t>.</a:t>
            </a:r>
          </a:p>
          <a:p>
            <a:pPr marL="0" indent="0" algn="just">
              <a:buNone/>
            </a:pPr>
            <a:r>
              <a:rPr lang="pl-PL" sz="2000" b="1"/>
              <a:t>W Polsce kontrolą przestrzegania mechanizmu warunkowości społecznej ma się zająć Państwowa Inspekcja Pracy. </a:t>
            </a:r>
            <a:endParaRPr lang="pl-PL" sz="2000"/>
          </a:p>
        </p:txBody>
      </p:sp>
      <p:pic>
        <p:nvPicPr>
          <p:cNvPr id="5" name="Obraz 4"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3"/>
          <a:stretch>
            <a:fillRect/>
          </a:stretch>
        </p:blipFill>
        <p:spPr>
          <a:xfrm>
            <a:off x="826394" y="5654713"/>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8AACAFA0-CEDE-FF7C-E4A4-8664B60536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094" y="188650"/>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7676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4038600" y="130625"/>
            <a:ext cx="6771984" cy="1256612"/>
          </a:xfrm>
        </p:spPr>
        <p:txBody>
          <a:bodyPr anchor="b">
            <a:normAutofit/>
          </a:bodyPr>
          <a:lstStyle/>
          <a:p>
            <a:r>
              <a:rPr lang="pl-PL" sz="3700" b="1"/>
              <a:t>Przestrzeganie prawa pracy i BHP warunkiem otrzymania dopłat</a:t>
            </a:r>
            <a:endParaRPr lang="pl-PL" sz="3700"/>
          </a:p>
        </p:txBody>
      </p:sp>
      <p:pic>
        <p:nvPicPr>
          <p:cNvPr id="9" name="Graphic 8" descr="Młotek sędziowski">
            <a:extLst>
              <a:ext uri="{FF2B5EF4-FFF2-40B4-BE49-F238E27FC236}">
                <a16:creationId xmlns:a16="http://schemas.microsoft.com/office/drawing/2014/main" id="{DE6FCB39-74FA-29C3-2F69-60D26848B0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4880" y="1069172"/>
            <a:ext cx="3633720" cy="3633720"/>
          </a:xfrm>
          <a:prstGeom prst="rect">
            <a:avLst/>
          </a:prstGeom>
        </p:spPr>
      </p:pic>
      <p:sp>
        <p:nvSpPr>
          <p:cNvPr id="3" name="Symbol zastępczy zawartości 2"/>
          <p:cNvSpPr>
            <a:spLocks noGrp="1"/>
          </p:cNvSpPr>
          <p:nvPr>
            <p:ph idx="1"/>
          </p:nvPr>
        </p:nvSpPr>
        <p:spPr>
          <a:xfrm>
            <a:off x="4038600" y="1517862"/>
            <a:ext cx="7520058" cy="4806420"/>
          </a:xfrm>
        </p:spPr>
        <p:txBody>
          <a:bodyPr anchor="t">
            <a:normAutofit/>
          </a:bodyPr>
          <a:lstStyle/>
          <a:p>
            <a:pPr algn="just"/>
            <a:r>
              <a:rPr lang="pl-PL" sz="2000"/>
              <a:t>W uchwale Komitetu Monitorującego czytamy m.in. „Polska decyduje, że </a:t>
            </a:r>
            <a:r>
              <a:rPr lang="pl-PL" sz="2000" b="1"/>
              <a:t>nie nakłada się kary (za nieprzestrzeganie przepisów prawa praca i BHP – red.), jeżeli wynosi ona 100 euro lub mniej w odniesieniu do danego rolnika na rok kalendarzowy</a:t>
            </a:r>
            <a:r>
              <a:rPr lang="pl-PL" sz="2000"/>
              <a:t>; rolnika powiadamia się jednak o stwierdzeniu niezgodności i o obowiązku podjęcia działań naprawczych”. </a:t>
            </a:r>
          </a:p>
          <a:p>
            <a:pPr algn="just"/>
            <a:r>
              <a:rPr lang="pl-PL" sz="2000"/>
              <a:t>Ewentualne zmniejszenie dopłat, co do zasady </a:t>
            </a:r>
            <a:r>
              <a:rPr lang="pl-PL" sz="2000" b="1"/>
              <a:t>ma wynieść 3% </a:t>
            </a:r>
            <a:r>
              <a:rPr lang="pl-PL" sz="2000"/>
              <a:t>całkowitej płatności. „W przypadku poważnych naruszeń zmniejszenie jest wyższe niż 3%.</a:t>
            </a:r>
          </a:p>
          <a:p>
            <a:pPr algn="just"/>
            <a:r>
              <a:rPr lang="pl-PL" sz="2000"/>
              <a:t>W przypadku powtarzającej się niezgodności zmniejszenie wynosi 10%, zaś w przypadku celowej niezgodności (umyślność) – co najmniej 15%. </a:t>
            </a:r>
            <a:r>
              <a:rPr lang="pl-PL" sz="2000" b="1"/>
              <a:t>W przypadkach umyślnego i drastycznego nieprzestrzegania przepisów możliwe będzie całkowite wyłączenie z płatności”</a:t>
            </a:r>
            <a:endParaRPr lang="pl-PL" sz="2000"/>
          </a:p>
        </p:txBody>
      </p:sp>
      <p:sp>
        <p:nvSpPr>
          <p:cNvPr id="14" name="Rectangle 13">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4"/>
          <a:stretch>
            <a:fillRect/>
          </a:stretch>
        </p:blipFill>
        <p:spPr>
          <a:xfrm>
            <a:off x="1259110" y="6274339"/>
            <a:ext cx="1318493" cy="683431"/>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A8C2BC58-E5BD-F898-88A4-57FB68FD64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0478" y="218117"/>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2262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0" name="Rectangle 1127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1" name="Rectangle 1127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2" name="Rectangle 1127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9" name="Rectangle 1127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4" name="Freeform: Shape 1128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83" name="Rectangle 1128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71970" y="1743641"/>
            <a:ext cx="3893445" cy="2396359"/>
          </a:xfrm>
        </p:spPr>
        <p:txBody>
          <a:bodyPr anchor="b">
            <a:normAutofit/>
          </a:bodyPr>
          <a:lstStyle/>
          <a:p>
            <a:pPr algn="ctr">
              <a:defRPr/>
            </a:pPr>
            <a:r>
              <a:rPr lang="pl-PL" sz="3400" b="1">
                <a:solidFill>
                  <a:srgbClr val="FFFFFF"/>
                </a:solidFill>
              </a:rPr>
              <a:t>INTEGROWANA PRODUKCJA ROŚLIN </a:t>
            </a:r>
            <a:br>
              <a:rPr lang="pl-PL" sz="3400" b="1">
                <a:solidFill>
                  <a:srgbClr val="FFFFFF"/>
                </a:solidFill>
              </a:rPr>
            </a:br>
            <a:r>
              <a:rPr lang="pl-PL" sz="3400" b="1">
                <a:solidFill>
                  <a:srgbClr val="FFFFFF"/>
                </a:solidFill>
              </a:rPr>
              <a:t>– CO TO JEST?</a:t>
            </a:r>
            <a:endParaRPr lang="pl-PL" sz="3400">
              <a:solidFill>
                <a:srgbClr val="FFFFFF"/>
              </a:solidFill>
            </a:endParaRPr>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975342" y="5481725"/>
            <a:ext cx="2086705" cy="1081628"/>
          </a:xfrm>
          <a:prstGeom prst="rect">
            <a:avLst/>
          </a:prstGeom>
        </p:spPr>
      </p:pic>
      <p:graphicFrame>
        <p:nvGraphicFramePr>
          <p:cNvPr id="11276" name="Symbol zastępczy zawartości 2">
            <a:extLst>
              <a:ext uri="{FF2B5EF4-FFF2-40B4-BE49-F238E27FC236}">
                <a16:creationId xmlns:a16="http://schemas.microsoft.com/office/drawing/2014/main" id="{718EED28-D156-25FA-7B2A-F111D4E28511}"/>
              </a:ext>
            </a:extLst>
          </p:cNvPr>
          <p:cNvGraphicFramePr>
            <a:graphicFrameLocks noGrp="1"/>
          </p:cNvGraphicFramePr>
          <p:nvPr>
            <p:ph idx="1"/>
            <p:extLst>
              <p:ext uri="{D42A27DB-BD31-4B8C-83A1-F6EECF244321}">
                <p14:modId xmlns:p14="http://schemas.microsoft.com/office/powerpoint/2010/main" val="2983445630"/>
              </p:ext>
            </p:extLst>
          </p:nvPr>
        </p:nvGraphicFramePr>
        <p:xfrm>
          <a:off x="4292108" y="205685"/>
          <a:ext cx="7371895" cy="6446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Obraz 5" descr="Obraz zawierający clipart, Grafika, rysowanie, kreatywność&#10;&#10;Opis wygenerowany automatycznie">
            <a:extLst>
              <a:ext uri="{FF2B5EF4-FFF2-40B4-BE49-F238E27FC236}">
                <a16:creationId xmlns:a16="http://schemas.microsoft.com/office/drawing/2014/main" id="{4E459A5C-2C6A-2A65-D785-448535CCF3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7878" y="294647"/>
            <a:ext cx="1081628" cy="1081628"/>
          </a:xfrm>
          <a:prstGeom prst="rect">
            <a:avLst/>
          </a:prstGeom>
        </p:spPr>
      </p:pic>
    </p:spTree>
    <p:extLst>
      <p:ext uri="{BB962C8B-B14F-4D97-AF65-F5344CB8AC3E}">
        <p14:creationId xmlns:p14="http://schemas.microsoft.com/office/powerpoint/2010/main" val="2898774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8E9753-D3B2-2F8B-1EAB-F828ECC8E7EF}"/>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D2F4B9-5DDB-B965-66DC-9BF95562B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BBFB9EB-78A2-7EBE-415C-D957D31B9F3F}"/>
              </a:ext>
            </a:extLst>
          </p:cNvPr>
          <p:cNvSpPr>
            <a:spLocks noGrp="1"/>
          </p:cNvSpPr>
          <p:nvPr>
            <p:ph type="title"/>
          </p:nvPr>
        </p:nvSpPr>
        <p:spPr>
          <a:xfrm>
            <a:off x="4038600" y="130625"/>
            <a:ext cx="6771984" cy="1256612"/>
          </a:xfrm>
        </p:spPr>
        <p:txBody>
          <a:bodyPr anchor="b">
            <a:normAutofit/>
          </a:bodyPr>
          <a:lstStyle/>
          <a:p>
            <a:r>
              <a:rPr lang="pl-PL" sz="3700" b="1"/>
              <a:t>Przestrzeganie prawa pracy i BHP warunkiem otrzymania dopłat</a:t>
            </a:r>
            <a:endParaRPr lang="pl-PL" sz="3700"/>
          </a:p>
        </p:txBody>
      </p:sp>
      <p:pic>
        <p:nvPicPr>
          <p:cNvPr id="9" name="Graphic 8" descr="Młotek sędziowski">
            <a:extLst>
              <a:ext uri="{FF2B5EF4-FFF2-40B4-BE49-F238E27FC236}">
                <a16:creationId xmlns:a16="http://schemas.microsoft.com/office/drawing/2014/main" id="{DC5C8F81-5E34-D8F0-B892-85ED655BD5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4880" y="1069172"/>
            <a:ext cx="3633720" cy="3633720"/>
          </a:xfrm>
          <a:prstGeom prst="rect">
            <a:avLst/>
          </a:prstGeom>
        </p:spPr>
      </p:pic>
      <p:sp>
        <p:nvSpPr>
          <p:cNvPr id="3" name="Symbol zastępczy zawartości 2">
            <a:extLst>
              <a:ext uri="{FF2B5EF4-FFF2-40B4-BE49-F238E27FC236}">
                <a16:creationId xmlns:a16="http://schemas.microsoft.com/office/drawing/2014/main" id="{C5D108AB-7840-A550-6CCF-AC9F1937103B}"/>
              </a:ext>
            </a:extLst>
          </p:cNvPr>
          <p:cNvSpPr>
            <a:spLocks noGrp="1"/>
          </p:cNvSpPr>
          <p:nvPr>
            <p:ph idx="1"/>
          </p:nvPr>
        </p:nvSpPr>
        <p:spPr>
          <a:xfrm>
            <a:off x="4109720" y="1918126"/>
            <a:ext cx="7520058" cy="3633720"/>
          </a:xfrm>
        </p:spPr>
        <p:txBody>
          <a:bodyPr anchor="t">
            <a:normAutofit/>
          </a:bodyPr>
          <a:lstStyle/>
          <a:p>
            <a:pPr marL="0" indent="0">
              <a:buNone/>
            </a:pPr>
            <a:r>
              <a:rPr lang="pl-PL" sz="2400"/>
              <a:t>Mechanizmem warunkowości społecznej mają być objęci rolnicy, którzy wnioskują o przyznanie:</a:t>
            </a:r>
          </a:p>
          <a:p>
            <a:r>
              <a:rPr lang="pl-PL" sz="2000" b="1">
                <a:solidFill>
                  <a:schemeClr val="accent2">
                    <a:lumMod val="50000"/>
                  </a:schemeClr>
                </a:solidFill>
              </a:rPr>
              <a:t>płatności bezpośrednich, w tym: podstawowego wsparcia dochodów, płatności redystrybucyjnej, płatności dla młodych rolników, płatności związanych z produkcją oraz płatności w ramach </a:t>
            </a:r>
            <a:r>
              <a:rPr lang="pl-PL" sz="2000" b="1" err="1">
                <a:solidFill>
                  <a:schemeClr val="accent2">
                    <a:lumMod val="50000"/>
                  </a:schemeClr>
                </a:solidFill>
              </a:rPr>
              <a:t>ekoschematów</a:t>
            </a:r>
            <a:r>
              <a:rPr lang="pl-PL" sz="2000" b="1">
                <a:solidFill>
                  <a:schemeClr val="accent2">
                    <a:lumMod val="50000"/>
                  </a:schemeClr>
                </a:solidFill>
              </a:rPr>
              <a:t> (w tym </a:t>
            </a:r>
            <a:r>
              <a:rPr lang="pl-PL" sz="2000" b="1" err="1">
                <a:solidFill>
                  <a:schemeClr val="accent2">
                    <a:lumMod val="50000"/>
                  </a:schemeClr>
                </a:solidFill>
              </a:rPr>
              <a:t>dobrostanowej</a:t>
            </a:r>
            <a:r>
              <a:rPr lang="pl-PL" sz="2000" b="1">
                <a:solidFill>
                  <a:schemeClr val="accent2">
                    <a:lumMod val="50000"/>
                  </a:schemeClr>
                </a:solidFill>
              </a:rPr>
              <a:t>);</a:t>
            </a:r>
          </a:p>
          <a:p>
            <a:r>
              <a:rPr lang="pl-PL" sz="2000" b="1">
                <a:solidFill>
                  <a:schemeClr val="accent2">
                    <a:lumMod val="50000"/>
                  </a:schemeClr>
                </a:solidFill>
              </a:rPr>
              <a:t>płatności rolno-środowiskowo-klimatycznych, płatności ekologicznych lub premii z tytułu zalesień, </a:t>
            </a:r>
            <a:r>
              <a:rPr lang="pl-PL" sz="2000" b="1" err="1">
                <a:solidFill>
                  <a:schemeClr val="accent2">
                    <a:lumMod val="50000"/>
                  </a:schemeClr>
                </a:solidFill>
              </a:rPr>
              <a:t>zadrzewień</a:t>
            </a:r>
            <a:r>
              <a:rPr lang="pl-PL" sz="2000" b="1">
                <a:solidFill>
                  <a:schemeClr val="accent2">
                    <a:lumMod val="50000"/>
                  </a:schemeClr>
                </a:solidFill>
              </a:rPr>
              <a:t> lub systemów rolno-leśnych;</a:t>
            </a:r>
          </a:p>
          <a:p>
            <a:r>
              <a:rPr lang="pl-PL" sz="2000" b="1"/>
              <a:t>płatności ONW.</a:t>
            </a:r>
            <a:r>
              <a:rPr lang="pl-PL" sz="2000"/>
              <a:t> </a:t>
            </a:r>
          </a:p>
        </p:txBody>
      </p:sp>
      <p:sp>
        <p:nvSpPr>
          <p:cNvPr id="14" name="Rectangle 13">
            <a:extLst>
              <a:ext uri="{FF2B5EF4-FFF2-40B4-BE49-F238E27FC236}">
                <a16:creationId xmlns:a16="http://schemas.microsoft.com/office/drawing/2014/main" id="{3FB946F2-5A47-E253-E2AA-383F86CA1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8BF76F-1354-F79A-B524-9C004A6FE9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11010C12-A420-24D7-1E23-5A6BC10680B5}"/>
              </a:ext>
            </a:extLst>
          </p:cNvPr>
          <p:cNvPicPr>
            <a:picLocks noChangeAspect="1"/>
          </p:cNvPicPr>
          <p:nvPr/>
        </p:nvPicPr>
        <p:blipFill>
          <a:blip r:embed="rId4"/>
          <a:stretch>
            <a:fillRect/>
          </a:stretch>
        </p:blipFill>
        <p:spPr>
          <a:xfrm>
            <a:off x="1259110" y="6274339"/>
            <a:ext cx="1318493" cy="683431"/>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4F1637D7-503F-7FD6-D969-D09B7809B4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0478" y="218117"/>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531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136397" y="502021"/>
            <a:ext cx="9688296" cy="1642969"/>
          </a:xfrm>
        </p:spPr>
        <p:txBody>
          <a:bodyPr anchor="b">
            <a:normAutofit/>
          </a:bodyPr>
          <a:lstStyle/>
          <a:p>
            <a:br>
              <a:rPr lang="pl-PL" sz="3700" b="1"/>
            </a:br>
            <a:br>
              <a:rPr lang="pl-PL" sz="3700" b="1"/>
            </a:br>
            <a:endParaRPr lang="pl-PL" sz="3700"/>
          </a:p>
        </p:txBody>
      </p:sp>
      <p:sp>
        <p:nvSpPr>
          <p:cNvPr id="3" name="Symbol zastępczy zawartości 2"/>
          <p:cNvSpPr>
            <a:spLocks noGrp="1"/>
          </p:cNvSpPr>
          <p:nvPr>
            <p:ph idx="1"/>
          </p:nvPr>
        </p:nvSpPr>
        <p:spPr>
          <a:xfrm>
            <a:off x="826493" y="1953092"/>
            <a:ext cx="10963430" cy="3454358"/>
          </a:xfrm>
        </p:spPr>
        <p:txBody>
          <a:bodyPr anchor="t">
            <a:normAutofit/>
          </a:bodyPr>
          <a:lstStyle/>
          <a:p>
            <a:pPr marL="0" indent="0" algn="just">
              <a:buNone/>
            </a:pPr>
            <a:r>
              <a:rPr lang="pl-PL" sz="2400" b="1"/>
              <a:t>Na razie uchwalone przez Komitet Monitorujący zmiany nie są jeszcze obowiązującym prawem</a:t>
            </a:r>
            <a:r>
              <a:rPr lang="pl-PL" sz="2400"/>
              <a:t>. </a:t>
            </a:r>
          </a:p>
          <a:p>
            <a:pPr marL="0" indent="0" algn="just">
              <a:buNone/>
            </a:pPr>
            <a:r>
              <a:rPr lang="pl-PL" sz="2400"/>
              <a:t>Wymagają jeszcze zatwierdzenia przez Komisje Europejską oraz dokonania zmian w przepisach krajowych.</a:t>
            </a:r>
          </a:p>
          <a:p>
            <a:pPr marL="0" indent="0" algn="just">
              <a:buNone/>
            </a:pPr>
            <a:endParaRPr lang="pl-PL" sz="2400"/>
          </a:p>
          <a:p>
            <a:pPr marL="0" indent="0" algn="just">
              <a:buNone/>
            </a:pPr>
            <a:r>
              <a:rPr lang="pl-PL" sz="2400"/>
              <a:t>https://www.gov.pl/web/rolnictwo/najwazniejsze-zmiany-i-uproszczenia-w-zakresie-platnosci-bezposrednich-i-platnosci-obszarowych-ii-filaru-wpr-ktore-mrirw-proponuje-wdrozyc-od-kampanii-2025-r</a:t>
            </a:r>
          </a:p>
        </p:txBody>
      </p:sp>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10824693" y="6300240"/>
            <a:ext cx="1269218" cy="657890"/>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19D38627-4938-27A1-1C21-D88F190AFB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79" y="319717"/>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9334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6119" name="Rectangle 3461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6121" name="Rectangle 3461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123" name="Rectangle 3461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125" name="Rectangle 3461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127" name="Rectangle 3461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129" name="Freeform: Shape 3461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6131" name="Rectangle 3461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114" name="Rectangle 2"/>
          <p:cNvSpPr>
            <a:spLocks noGrp="1" noChangeArrowheads="1"/>
          </p:cNvSpPr>
          <p:nvPr>
            <p:ph type="title"/>
          </p:nvPr>
        </p:nvSpPr>
        <p:spPr>
          <a:xfrm>
            <a:off x="495905" y="1771528"/>
            <a:ext cx="3201366" cy="2536781"/>
          </a:xfrm>
        </p:spPr>
        <p:txBody>
          <a:bodyPr anchor="b">
            <a:normAutofit/>
          </a:bodyPr>
          <a:lstStyle/>
          <a:p>
            <a:pPr algn="ctr" eaLnBrk="1" hangingPunct="1">
              <a:defRPr/>
            </a:pPr>
            <a:r>
              <a:rPr lang="pl-PL" altLang="pl-PL" sz="4000" b="1">
                <a:solidFill>
                  <a:srgbClr val="FFFFFF"/>
                </a:solidFill>
              </a:rPr>
              <a:t>Monitoring </a:t>
            </a:r>
            <a:br>
              <a:rPr lang="pl-PL" altLang="pl-PL" sz="4000" b="1">
                <a:solidFill>
                  <a:srgbClr val="FFFFFF"/>
                </a:solidFill>
              </a:rPr>
            </a:br>
            <a:r>
              <a:rPr lang="pl-PL" altLang="pl-PL" sz="4000" b="1">
                <a:solidFill>
                  <a:srgbClr val="FFFFFF"/>
                </a:solidFill>
              </a:rPr>
              <a:t>i sygnalizacja w ochronie roślin</a:t>
            </a:r>
            <a:r>
              <a:rPr lang="pl-PL" altLang="pl-PL" sz="4000">
                <a:solidFill>
                  <a:srgbClr val="FFFFFF"/>
                </a:solidFill>
              </a:rPr>
              <a:t>.</a:t>
            </a:r>
          </a:p>
        </p:txBody>
      </p:sp>
      <p:sp>
        <p:nvSpPr>
          <p:cNvPr id="100355" name="Rectangle 3"/>
          <p:cNvSpPr>
            <a:spLocks noGrp="1" noChangeArrowheads="1"/>
          </p:cNvSpPr>
          <p:nvPr>
            <p:ph type="body" idx="1"/>
          </p:nvPr>
        </p:nvSpPr>
        <p:spPr>
          <a:xfrm>
            <a:off x="4912345" y="729464"/>
            <a:ext cx="6555347" cy="5546047"/>
          </a:xfrm>
        </p:spPr>
        <p:txBody>
          <a:bodyPr anchor="ctr">
            <a:normAutofit/>
          </a:bodyPr>
          <a:lstStyle/>
          <a:p>
            <a:pPr algn="just" eaLnBrk="1" hangingPunct="1"/>
            <a:endParaRPr lang="pl-PL" altLang="pl-PL" sz="2000"/>
          </a:p>
          <a:p>
            <a:pPr algn="just" eaLnBrk="1" hangingPunct="1"/>
            <a:r>
              <a:rPr lang="pl-PL" altLang="pl-PL" sz="2400"/>
              <a:t>Monitoring pozwala właściwie rozplanować </a:t>
            </a:r>
            <a:br>
              <a:rPr lang="pl-PL" altLang="pl-PL" sz="2400"/>
            </a:br>
            <a:r>
              <a:rPr lang="pl-PL" altLang="pl-PL" sz="2400"/>
              <a:t>i zorganizować prace na długi okres czasu, co daje największe korzyści przy ochronie roślin. Jeśli dysponujemy informacją, jakie </a:t>
            </a:r>
            <a:r>
              <a:rPr lang="pl-PL" altLang="pl-PL" sz="2400" err="1"/>
              <a:t>agrofagii</a:t>
            </a:r>
            <a:r>
              <a:rPr lang="pl-PL" altLang="pl-PL" sz="2400"/>
              <a:t> będą zagrażały roślinom uprawnym, to mamy możliwość przygotowania się do ich zwalczania. </a:t>
            </a:r>
          </a:p>
          <a:p>
            <a:pPr algn="just" eaLnBrk="1" hangingPunct="1"/>
            <a:r>
              <a:rPr lang="pl-PL" altLang="pl-PL" sz="2400"/>
              <a:t>Dostęp do systemu monitoringu znajduje się na stronie inspekcji: </a:t>
            </a:r>
            <a:r>
              <a:rPr lang="pl-PL" altLang="pl-PL" sz="2400">
                <a:hlinkClick r:id="rId2"/>
              </a:rPr>
              <a:t>www.piorin.gov.pl</a:t>
            </a:r>
            <a:r>
              <a:rPr lang="pl-PL" altLang="pl-PL" sz="2400"/>
              <a:t> lub </a:t>
            </a:r>
            <a:r>
              <a:rPr lang="pl-PL" altLang="pl-PL" sz="2400">
                <a:hlinkClick r:id="rId3"/>
              </a:rPr>
              <a:t>www.piorin.gov.pl/sygn/start.php</a:t>
            </a:r>
            <a:r>
              <a:rPr lang="pl-PL" altLang="pl-PL" sz="2400"/>
              <a:t>. Sygnalizacją internetową objęte są wszystkie uprawy mające gospodarcze znaczenie na terenie poszczególnych powiatów.</a:t>
            </a:r>
          </a:p>
        </p:txBody>
      </p:sp>
      <p:pic>
        <p:nvPicPr>
          <p:cNvPr id="2" name="Obraz 1" descr="Strona główna - Jednostka certyfikująca eCO2 sp. z o.o.">
            <a:extLst>
              <a:ext uri="{FF2B5EF4-FFF2-40B4-BE49-F238E27FC236}">
                <a16:creationId xmlns:a16="http://schemas.microsoft.com/office/drawing/2014/main" id="{EB8555BB-430E-90F4-19A5-364391F66D3B}"/>
              </a:ext>
            </a:extLst>
          </p:cNvPr>
          <p:cNvPicPr>
            <a:picLocks noChangeAspect="1"/>
          </p:cNvPicPr>
          <p:nvPr/>
        </p:nvPicPr>
        <p:blipFill>
          <a:blip r:embed="rId4"/>
          <a:stretch>
            <a:fillRect/>
          </a:stretch>
        </p:blipFill>
        <p:spPr>
          <a:xfrm>
            <a:off x="826394" y="5654713"/>
            <a:ext cx="2086705" cy="1081628"/>
          </a:xfrm>
          <a:prstGeom prst="rect">
            <a:avLst/>
          </a:prstGeom>
        </p:spPr>
      </p:pic>
      <p:pic>
        <p:nvPicPr>
          <p:cNvPr id="3" name="Obraz 2" descr="Obraz zawierający clipart, Grafika, rysowanie, kreatywność&#10;&#10;Opis wygenerowany automatycznie">
            <a:extLst>
              <a:ext uri="{FF2B5EF4-FFF2-40B4-BE49-F238E27FC236}">
                <a16:creationId xmlns:a16="http://schemas.microsoft.com/office/drawing/2014/main" id="{96A65488-4392-3D68-B5B6-96A5D0DAD4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8094" y="188650"/>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7838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383" name="Rectangle 10138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85" name="Rectangle 10138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87" name="Rectangle 10138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89" name="Rectangle 10138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468630"/>
            <a:ext cx="11277600" cy="59207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Obraz 1" descr="Strona główna - Jednostka certyfikująca eCO2 sp. z o.o.">
            <a:extLst>
              <a:ext uri="{FF2B5EF4-FFF2-40B4-BE49-F238E27FC236}">
                <a16:creationId xmlns:a16="http://schemas.microsoft.com/office/drawing/2014/main" id="{B385CE05-13F7-A8A4-3C82-89E7387C4348}"/>
              </a:ext>
            </a:extLst>
          </p:cNvPr>
          <p:cNvPicPr>
            <a:picLocks noChangeAspect="1"/>
          </p:cNvPicPr>
          <p:nvPr/>
        </p:nvPicPr>
        <p:blipFill>
          <a:blip r:embed="rId3"/>
          <a:stretch>
            <a:fillRect/>
          </a:stretch>
        </p:blipFill>
        <p:spPr>
          <a:xfrm>
            <a:off x="10118630" y="6281756"/>
            <a:ext cx="1318493" cy="683431"/>
          </a:xfrm>
          <a:prstGeom prst="rect">
            <a:avLst/>
          </a:prstGeom>
        </p:spPr>
      </p:pic>
    </p:spTree>
    <p:extLst>
      <p:ext uri="{BB962C8B-B14F-4D97-AF65-F5344CB8AC3E}">
        <p14:creationId xmlns:p14="http://schemas.microsoft.com/office/powerpoint/2010/main" val="913746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07" name="Rectangle 10240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09" name="Rectangle 10240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11" name="Rectangle 1024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13" name="Rectangle 1024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02" name="Picture 2" descr="Obraz zawierający tekst, zrzut ekranu, Czcionka, numer&#10;&#10;Opis wygenerowany automatyczni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6176" y="457200"/>
            <a:ext cx="10519648" cy="5943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Obraz 1" descr="Strona główna - Jednostka certyfikująca eCO2 sp. z o.o.">
            <a:extLst>
              <a:ext uri="{FF2B5EF4-FFF2-40B4-BE49-F238E27FC236}">
                <a16:creationId xmlns:a16="http://schemas.microsoft.com/office/drawing/2014/main" id="{E1DE5F62-7866-4E41-FB4D-B6C8A73BFB7D}"/>
              </a:ext>
            </a:extLst>
          </p:cNvPr>
          <p:cNvPicPr>
            <a:picLocks noChangeAspect="1"/>
          </p:cNvPicPr>
          <p:nvPr/>
        </p:nvPicPr>
        <p:blipFill>
          <a:blip r:embed="rId3"/>
          <a:stretch>
            <a:fillRect/>
          </a:stretch>
        </p:blipFill>
        <p:spPr>
          <a:xfrm>
            <a:off x="10213495" y="6287471"/>
            <a:ext cx="1318493" cy="683431"/>
          </a:xfrm>
          <a:prstGeom prst="rect">
            <a:avLst/>
          </a:prstGeom>
        </p:spPr>
      </p:pic>
    </p:spTree>
    <p:extLst>
      <p:ext uri="{BB962C8B-B14F-4D97-AF65-F5344CB8AC3E}">
        <p14:creationId xmlns:p14="http://schemas.microsoft.com/office/powerpoint/2010/main" val="653148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192" name="Rectangle 93191">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4" name="Rectangle 93193">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6" name="Rectangle 93195">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98" name="Rectangle 93197">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00" name="Rectangle 93199">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02" name="Rectangle 93201">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04" name="Oval 93203">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3989009" y="1738946"/>
            <a:ext cx="7780531" cy="1720332"/>
          </a:xfrm>
        </p:spPr>
        <p:txBody>
          <a:bodyPr vert="horz" lIns="91440" tIns="45720" rIns="91440" bIns="45720" rtlCol="0" anchor="b">
            <a:normAutofit/>
          </a:bodyPr>
          <a:lstStyle/>
          <a:p>
            <a:pPr>
              <a:defRPr/>
            </a:pPr>
            <a:r>
              <a:rPr lang="en-US" sz="4800" b="1" kern="1200" err="1">
                <a:solidFill>
                  <a:srgbClr val="FFFFFF"/>
                </a:solidFill>
                <a:latin typeface="+mj-lt"/>
                <a:ea typeface="+mj-ea"/>
                <a:cs typeface="+mj-cs"/>
              </a:rPr>
              <a:t>Wykazy</a:t>
            </a:r>
            <a:r>
              <a:rPr lang="en-US" sz="4800" b="1" kern="1200">
                <a:solidFill>
                  <a:srgbClr val="FFFFFF"/>
                </a:solidFill>
                <a:latin typeface="+mj-lt"/>
                <a:ea typeface="+mj-ea"/>
                <a:cs typeface="+mj-cs"/>
              </a:rPr>
              <a:t> </a:t>
            </a:r>
            <a:r>
              <a:rPr lang="en-US" sz="4800" b="1" kern="1200" err="1">
                <a:solidFill>
                  <a:srgbClr val="FFFFFF"/>
                </a:solidFill>
                <a:latin typeface="+mj-lt"/>
                <a:ea typeface="+mj-ea"/>
                <a:cs typeface="+mj-cs"/>
              </a:rPr>
              <a:t>środków</a:t>
            </a:r>
            <a:r>
              <a:rPr lang="en-US" sz="4800" b="1" kern="1200">
                <a:solidFill>
                  <a:srgbClr val="FFFFFF"/>
                </a:solidFill>
                <a:latin typeface="+mj-lt"/>
                <a:ea typeface="+mj-ea"/>
                <a:cs typeface="+mj-cs"/>
              </a:rPr>
              <a:t> do </a:t>
            </a:r>
            <a:r>
              <a:rPr lang="en-US" sz="4800" b="1" kern="1200" err="1">
                <a:solidFill>
                  <a:srgbClr val="FFFFFF"/>
                </a:solidFill>
                <a:latin typeface="+mj-lt"/>
                <a:ea typeface="+mj-ea"/>
                <a:cs typeface="+mj-cs"/>
              </a:rPr>
              <a:t>integrowanej</a:t>
            </a:r>
            <a:r>
              <a:rPr lang="en-US" sz="4800" b="1" kern="1200">
                <a:solidFill>
                  <a:srgbClr val="FFFFFF"/>
                </a:solidFill>
                <a:latin typeface="+mj-lt"/>
                <a:ea typeface="+mj-ea"/>
                <a:cs typeface="+mj-cs"/>
              </a:rPr>
              <a:t> </a:t>
            </a:r>
            <a:r>
              <a:rPr lang="en-US" sz="4800" b="1" kern="1200" err="1">
                <a:solidFill>
                  <a:srgbClr val="FFFFFF"/>
                </a:solidFill>
                <a:latin typeface="+mj-lt"/>
                <a:ea typeface="+mj-ea"/>
                <a:cs typeface="+mj-cs"/>
              </a:rPr>
              <a:t>produkcji</a:t>
            </a:r>
            <a:r>
              <a:rPr lang="en-US" sz="4800" b="1" kern="1200">
                <a:solidFill>
                  <a:srgbClr val="FFFFFF"/>
                </a:solidFill>
                <a:latin typeface="+mj-lt"/>
                <a:ea typeface="+mj-ea"/>
                <a:cs typeface="+mj-cs"/>
              </a:rPr>
              <a:t> </a:t>
            </a:r>
            <a:r>
              <a:rPr lang="en-US" sz="4800" b="1" kern="1200" err="1">
                <a:solidFill>
                  <a:srgbClr val="FFFFFF"/>
                </a:solidFill>
                <a:latin typeface="+mj-lt"/>
                <a:ea typeface="+mj-ea"/>
                <a:cs typeface="+mj-cs"/>
              </a:rPr>
              <a:t>roślin</a:t>
            </a:r>
            <a:endParaRPr lang="en-US" sz="4800" b="1" kern="1200">
              <a:solidFill>
                <a:srgbClr val="FFFFFF"/>
              </a:solidFill>
              <a:latin typeface="+mj-lt"/>
              <a:ea typeface="+mj-ea"/>
              <a:cs typeface="+mj-cs"/>
            </a:endParaRPr>
          </a:p>
        </p:txBody>
      </p:sp>
      <p:sp>
        <p:nvSpPr>
          <p:cNvPr id="93206" name="Rectangle 93205">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87" name="Symbol zastępczy zawartości 2"/>
          <p:cNvSpPr>
            <a:spLocks noGrp="1"/>
          </p:cNvSpPr>
          <p:nvPr>
            <p:ph idx="1"/>
          </p:nvPr>
        </p:nvSpPr>
        <p:spPr>
          <a:xfrm>
            <a:off x="4146952" y="5192084"/>
            <a:ext cx="7770728" cy="957802"/>
          </a:xfrm>
        </p:spPr>
        <p:txBody>
          <a:bodyPr vert="horz" lIns="91440" tIns="45720" rIns="91440" bIns="45720" rtlCol="0">
            <a:normAutofit fontScale="92500"/>
          </a:bodyPr>
          <a:lstStyle/>
          <a:p>
            <a:pPr marL="0" indent="0">
              <a:buNone/>
            </a:pPr>
            <a:r>
              <a:rPr lang="en-US" altLang="pl-PL" b="1" kern="1200">
                <a:solidFill>
                  <a:srgbClr val="FFFFFF"/>
                </a:solidFill>
                <a:latin typeface="+mn-lt"/>
                <a:ea typeface="+mn-ea"/>
                <a:cs typeface="+mn-cs"/>
              </a:rPr>
              <a:t>https://www.agrofagi.com.pl/143,wykaz-srodkow-ochrony-roslin-dla-integrowanej-produkcji</a:t>
            </a:r>
          </a:p>
        </p:txBody>
      </p:sp>
      <p:pic>
        <p:nvPicPr>
          <p:cNvPr id="5" name="Obraz 4"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811529" y="2058298"/>
            <a:ext cx="2086705" cy="1081628"/>
          </a:xfrm>
          <a:prstGeom prst="rect">
            <a:avLst/>
          </a:prstGeom>
        </p:spPr>
      </p:pic>
      <p:pic>
        <p:nvPicPr>
          <p:cNvPr id="3" name="Obraz 2" descr="Obraz zawierający clipart, Grafika, rysowanie, kreatywność&#10;&#10;Opis wygenerowany automatycznie">
            <a:extLst>
              <a:ext uri="{FF2B5EF4-FFF2-40B4-BE49-F238E27FC236}">
                <a16:creationId xmlns:a16="http://schemas.microsoft.com/office/drawing/2014/main" id="{19C91CBC-F983-AA07-3C7E-6718255C48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5673" y="5138277"/>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7709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32" name="Rectangle 10343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34" name="Rectangle 10343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36" name="Rectangle 10343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38" name="Rectangle 10343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40" name="Rectangle 10343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676401" y="339610"/>
            <a:ext cx="6438894" cy="1033669"/>
          </a:xfrm>
        </p:spPr>
        <p:txBody>
          <a:bodyPr>
            <a:normAutofit fontScale="90000"/>
          </a:bodyPr>
          <a:lstStyle/>
          <a:p>
            <a:pPr>
              <a:defRPr/>
            </a:pPr>
            <a:r>
              <a:rPr lang="pl-PL" sz="3100" b="1">
                <a:solidFill>
                  <a:srgbClr val="FFFFFF"/>
                </a:solidFill>
                <a:effectLst/>
              </a:rPr>
              <a:t>Od jakiej daty należy liczyć bieg terminu rozpoczęcia płodozmianu w systemie Integrowanej Produkcji Roślin?</a:t>
            </a:r>
            <a:endParaRPr lang="pl-PL" sz="3100">
              <a:solidFill>
                <a:srgbClr val="FFFFFF"/>
              </a:solidFill>
            </a:endParaRPr>
          </a:p>
        </p:txBody>
      </p:sp>
      <p:sp>
        <p:nvSpPr>
          <p:cNvPr id="103427" name="Symbol zastępczy zawartości 2"/>
          <p:cNvSpPr>
            <a:spLocks noGrp="1"/>
          </p:cNvSpPr>
          <p:nvPr>
            <p:ph idx="1"/>
          </p:nvPr>
        </p:nvSpPr>
        <p:spPr>
          <a:xfrm>
            <a:off x="1676401" y="3326673"/>
            <a:ext cx="8920265" cy="2523131"/>
          </a:xfrm>
        </p:spPr>
        <p:txBody>
          <a:bodyPr anchor="ctr">
            <a:normAutofit/>
          </a:bodyPr>
          <a:lstStyle/>
          <a:p>
            <a:pPr marL="0" indent="0" algn="just">
              <a:buNone/>
            </a:pPr>
            <a:r>
              <a:rPr lang="pl-PL" altLang="pl-PL" sz="2400"/>
              <a:t>Nie można mówić o „biegu rozpoczęcia płodozmianu w systemie IP”, a o płodozmianie jako formie uprawy roślin, co powinno być stosowane przez producentów niezależnie od uczestnictwa </a:t>
            </a:r>
            <a:br>
              <a:rPr lang="pl-PL" altLang="pl-PL" sz="2400"/>
            </a:br>
            <a:r>
              <a:rPr lang="pl-PL" altLang="pl-PL" sz="2400"/>
              <a:t>w systemie integrowanej produkcji roślin.</a:t>
            </a:r>
          </a:p>
        </p:txBody>
      </p:sp>
      <p:pic>
        <p:nvPicPr>
          <p:cNvPr id="3" name="Obraz 2" descr="Strona główna - Jednostka certyfikująca eCO2 sp. z o.o.">
            <a:extLst>
              <a:ext uri="{FF2B5EF4-FFF2-40B4-BE49-F238E27FC236}">
                <a16:creationId xmlns:a16="http://schemas.microsoft.com/office/drawing/2014/main" id="{D8A60140-F802-9E62-D825-D4072CC6BBD5}"/>
              </a:ext>
            </a:extLst>
          </p:cNvPr>
          <p:cNvPicPr>
            <a:picLocks noChangeAspect="1"/>
          </p:cNvPicPr>
          <p:nvPr/>
        </p:nvPicPr>
        <p:blipFill>
          <a:blip r:embed="rId2"/>
          <a:stretch>
            <a:fillRect/>
          </a:stretch>
        </p:blipFill>
        <p:spPr>
          <a:xfrm>
            <a:off x="9110297" y="310847"/>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04F9525E-2B0B-EC12-AE7D-6AD16D335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274" y="254556"/>
            <a:ext cx="1081628" cy="1081628"/>
          </a:xfrm>
          <a:prstGeom prst="rect">
            <a:avLst/>
          </a:prstGeom>
          <a:ln>
            <a:noFill/>
          </a:ln>
          <a:effectLst>
            <a:outerShdw blurRad="292100" dist="139700" dir="2700000" algn="tl" rotWithShape="0">
              <a:srgbClr val="333333">
                <a:alpha val="65000"/>
              </a:srgbClr>
            </a:outerShdw>
          </a:effectLst>
        </p:spPr>
      </p:pic>
      <p:sp>
        <p:nvSpPr>
          <p:cNvPr id="4" name="pole tekstowe 3">
            <a:extLst>
              <a:ext uri="{FF2B5EF4-FFF2-40B4-BE49-F238E27FC236}">
                <a16:creationId xmlns:a16="http://schemas.microsoft.com/office/drawing/2014/main" id="{DDEB02A6-BC0D-84CF-AB4F-ABD494ADC0A0}"/>
              </a:ext>
            </a:extLst>
          </p:cNvPr>
          <p:cNvSpPr txBox="1"/>
          <p:nvPr/>
        </p:nvSpPr>
        <p:spPr>
          <a:xfrm>
            <a:off x="1676401" y="2502355"/>
            <a:ext cx="8839198" cy="830997"/>
          </a:xfrm>
          <a:prstGeom prst="rect">
            <a:avLst/>
          </a:prstGeom>
          <a:noFill/>
        </p:spPr>
        <p:txBody>
          <a:bodyPr wrap="square" rtlCol="0">
            <a:spAutoFit/>
          </a:bodyPr>
          <a:lstStyle/>
          <a:p>
            <a:r>
              <a:rPr lang="pl-PL" altLang="pl-PL" sz="2400"/>
              <a:t>Jednym z elementów wykorzystywanych w integrowanej ochronie roślin jest stosowanie prawidłowego płodozmianu</a:t>
            </a:r>
            <a:r>
              <a:rPr lang="pl-PL" altLang="pl-PL" sz="1800"/>
              <a:t>.</a:t>
            </a:r>
            <a:endParaRPr lang="pl-PL"/>
          </a:p>
        </p:txBody>
      </p:sp>
    </p:spTree>
    <p:extLst>
      <p:ext uri="{BB962C8B-B14F-4D97-AF65-F5344CB8AC3E}">
        <p14:creationId xmlns:p14="http://schemas.microsoft.com/office/powerpoint/2010/main" val="3125015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56" name="Rectangle 104455">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51" name="Symbol zastępczy zawartości 2"/>
          <p:cNvSpPr>
            <a:spLocks noGrp="1"/>
          </p:cNvSpPr>
          <p:nvPr>
            <p:ph idx="1"/>
          </p:nvPr>
        </p:nvSpPr>
        <p:spPr>
          <a:xfrm>
            <a:off x="778326" y="1754087"/>
            <a:ext cx="10635348" cy="3535737"/>
          </a:xfrm>
        </p:spPr>
        <p:txBody>
          <a:bodyPr anchor="t">
            <a:normAutofit/>
          </a:bodyPr>
          <a:lstStyle/>
          <a:p>
            <a:pPr marL="0" indent="0" algn="just">
              <a:buNone/>
            </a:pPr>
            <a:r>
              <a:rPr lang="pl-PL" altLang="pl-PL" sz="2400" b="1"/>
              <a:t>Przykładowo, stosowanie 3-letniej przerwy w uprawie danej rośliny oznacza, że jeżeli w pierwszym roku uprawiamy na danej działce roślin określonego gatunku, to kolejną plantację tej rośliny  na tym samym stanowisku zakładamy w piątym roku(3 lata kalendarzowe bez uprawy tej rośliny). </a:t>
            </a:r>
          </a:p>
          <a:p>
            <a:pPr marL="0" indent="0" algn="just">
              <a:buNone/>
            </a:pPr>
            <a:r>
              <a:rPr lang="pl-PL" altLang="pl-PL" sz="2400"/>
              <a:t>Międzyplon lub poplon ścierniskowy roślin o właściwościach </a:t>
            </a:r>
            <a:r>
              <a:rPr lang="pl-PL" altLang="pl-PL" sz="2400" err="1"/>
              <a:t>allelopatycznych</a:t>
            </a:r>
            <a:r>
              <a:rPr lang="pl-PL" altLang="pl-PL" sz="2400"/>
              <a:t> potencjalnie ogranicza zachwaszczenie. Jednak uprawa międzyplonów nie jest czynnością pozwalającą na skrócenie zmianowania, ponieważ nie gwarantuje uzyskania efektów wynikających z pełnej rotacji upraw</a:t>
            </a:r>
            <a:r>
              <a:rPr lang="pl-PL" altLang="pl-PL" sz="2400" b="1"/>
              <a:t>. </a:t>
            </a:r>
          </a:p>
        </p:txBody>
      </p:sp>
      <p:sp>
        <p:nvSpPr>
          <p:cNvPr id="104458" name="Rectangle 10445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60" name="Rectangle 10445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1321029" y="6267241"/>
            <a:ext cx="1396542" cy="723887"/>
          </a:xfrm>
          <a:prstGeom prst="rect">
            <a:avLst/>
          </a:prstGeom>
        </p:spPr>
      </p:pic>
      <p:pic>
        <p:nvPicPr>
          <p:cNvPr id="3" name="Obraz 2" descr="Obraz zawierający clipart, Grafika, rysowanie, kreatywność&#10;&#10;Opis wygenerowany automatycznie">
            <a:extLst>
              <a:ext uri="{FF2B5EF4-FFF2-40B4-BE49-F238E27FC236}">
                <a16:creationId xmlns:a16="http://schemas.microsoft.com/office/drawing/2014/main" id="{BC49EC7E-581B-0C88-1C0B-9C915B562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274" y="254556"/>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840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371600" y="294538"/>
            <a:ext cx="6743696" cy="1033669"/>
          </a:xfrm>
        </p:spPr>
        <p:txBody>
          <a:bodyPr>
            <a:normAutofit fontScale="90000"/>
          </a:bodyPr>
          <a:lstStyle/>
          <a:p>
            <a:r>
              <a:rPr lang="pl-PL" sz="4000" b="1">
                <a:solidFill>
                  <a:srgbClr val="FFFFFF"/>
                </a:solidFill>
              </a:rPr>
              <a:t>Dawkowanie środków ochrony roślin</a:t>
            </a:r>
          </a:p>
        </p:txBody>
      </p:sp>
      <p:sp>
        <p:nvSpPr>
          <p:cNvPr id="3" name="Symbol zastępczy zawartości 2"/>
          <p:cNvSpPr>
            <a:spLocks noGrp="1"/>
          </p:cNvSpPr>
          <p:nvPr>
            <p:ph idx="1"/>
          </p:nvPr>
        </p:nvSpPr>
        <p:spPr>
          <a:xfrm>
            <a:off x="846307" y="2318197"/>
            <a:ext cx="10249324" cy="3683358"/>
          </a:xfrm>
        </p:spPr>
        <p:txBody>
          <a:bodyPr vert="horz" lIns="91440" tIns="45720" rIns="91440" bIns="45720" rtlCol="0" anchor="ctr">
            <a:normAutofit/>
          </a:bodyPr>
          <a:lstStyle/>
          <a:p>
            <a:pPr marL="0" indent="0" algn="just">
              <a:buNone/>
            </a:pPr>
            <a:r>
              <a:rPr lang="pl-PL" sz="2000">
                <a:latin typeface="Calibri"/>
                <a:ea typeface="Calibri"/>
                <a:cs typeface="Times New Roman"/>
              </a:rPr>
              <a:t>Ustalenie dawki zabiegu z użyciem środków ochrony roślin, stosowanych do danych roślin lub produktów roślinnych, są wybierane, dawkowane i planowane tak, aby zapewnić akceptowalną skuteczność przy minimalnej, niezbędnej ilości ŚOR. </a:t>
            </a:r>
          </a:p>
          <a:p>
            <a:pPr marL="0" indent="0" algn="just">
              <a:buNone/>
            </a:pPr>
            <a:r>
              <a:rPr lang="pl-PL" sz="2000" b="1">
                <a:latin typeface="Calibri"/>
                <a:ea typeface="Calibri"/>
                <a:cs typeface="Times New Roman"/>
              </a:rPr>
              <a:t>Dawkę środka ochrony roślin należy dobrać zgodnie z zaleceniem producenta w oparciu </a:t>
            </a:r>
            <a:br>
              <a:rPr lang="pl-PL" sz="2000" b="1">
                <a:latin typeface="Calibri"/>
                <a:ea typeface="Calibri"/>
                <a:cs typeface="Times New Roman"/>
              </a:rPr>
            </a:br>
            <a:r>
              <a:rPr lang="pl-PL" sz="2000" b="1">
                <a:latin typeface="Calibri"/>
                <a:ea typeface="Calibri"/>
                <a:cs typeface="Times New Roman"/>
              </a:rPr>
              <a:t>o etykietę, biorąc również pod uwagę fazę rozwojową roślin, ich kondycję oraz warunki pogodowe (wiatr, temperatura powietrza, temperatura gleby, wilgotność) oraz typ gleby, czy zawartość substancji organicznej. </a:t>
            </a:r>
          </a:p>
          <a:p>
            <a:pPr marL="0" indent="0" algn="just">
              <a:buNone/>
            </a:pPr>
            <a:r>
              <a:rPr lang="pl-PL" sz="2000" b="1">
                <a:latin typeface="Calibri"/>
                <a:ea typeface="Calibri"/>
                <a:cs typeface="Times New Roman"/>
              </a:rPr>
              <a:t>W uzasadnionych sytuacjach możliwe jest zastosowanie dawek niższych od zalecanych, </a:t>
            </a:r>
            <a:br>
              <a:rPr lang="pl-PL" sz="2000" b="1">
                <a:latin typeface="Calibri"/>
                <a:ea typeface="Calibri"/>
                <a:cs typeface="Times New Roman"/>
              </a:rPr>
            </a:br>
            <a:r>
              <a:rPr lang="pl-PL" sz="2000" b="1">
                <a:latin typeface="Calibri"/>
                <a:ea typeface="Calibri"/>
                <a:cs typeface="Times New Roman"/>
              </a:rPr>
              <a:t>z uwzględnieniem miejscowych warunków panujących na plantacji.</a:t>
            </a:r>
            <a:endParaRPr lang="pl-PL" sz="2000" b="1"/>
          </a:p>
        </p:txBody>
      </p:sp>
      <p:pic>
        <p:nvPicPr>
          <p:cNvPr id="6" name="Obraz 5" descr="Strona główna - Jednostka certyfikująca eCO2 sp. z o.o.">
            <a:extLst>
              <a:ext uri="{FF2B5EF4-FFF2-40B4-BE49-F238E27FC236}">
                <a16:creationId xmlns:a16="http://schemas.microsoft.com/office/drawing/2014/main" id="{6A542964-D540-380B-AB53-1D704B179BA4}"/>
              </a:ext>
            </a:extLst>
          </p:cNvPr>
          <p:cNvPicPr>
            <a:picLocks noChangeAspect="1"/>
          </p:cNvPicPr>
          <p:nvPr/>
        </p:nvPicPr>
        <p:blipFill>
          <a:blip r:embed="rId2"/>
          <a:stretch>
            <a:fillRect/>
          </a:stretch>
        </p:blipFill>
        <p:spPr>
          <a:xfrm>
            <a:off x="9110297" y="310847"/>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8F9B08BE-0881-E414-637B-EBAB40174F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274" y="254556"/>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0820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Rectangle 3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975555" y="5567442"/>
            <a:ext cx="2086705" cy="1081628"/>
          </a:xfrm>
          <a:prstGeom prst="rect">
            <a:avLst/>
          </a:prstGeom>
        </p:spPr>
      </p:pic>
      <p:sp>
        <p:nvSpPr>
          <p:cNvPr id="2" name="pole tekstowe 1">
            <a:extLst>
              <a:ext uri="{FF2B5EF4-FFF2-40B4-BE49-F238E27FC236}">
                <a16:creationId xmlns:a16="http://schemas.microsoft.com/office/drawing/2014/main" id="{618B6C99-BC72-68BA-7E46-A650F43A61B4}"/>
              </a:ext>
            </a:extLst>
          </p:cNvPr>
          <p:cNvSpPr txBox="1"/>
          <p:nvPr/>
        </p:nvSpPr>
        <p:spPr>
          <a:xfrm>
            <a:off x="541887" y="2742807"/>
            <a:ext cx="3164533" cy="1600438"/>
          </a:xfrm>
          <a:prstGeom prst="rect">
            <a:avLst/>
          </a:prstGeom>
          <a:noFill/>
        </p:spPr>
        <p:txBody>
          <a:bodyPr wrap="square" rtlCol="0">
            <a:spAutoFit/>
          </a:bodyPr>
          <a:lstStyle/>
          <a:p>
            <a:r>
              <a:rPr lang="pl-PL" sz="4000" b="1">
                <a:solidFill>
                  <a:schemeClr val="bg1"/>
                </a:solidFill>
                <a:latin typeface="Calibri"/>
                <a:ea typeface="Calibri"/>
                <a:cs typeface="Times New Roman"/>
              </a:rPr>
              <a:t>Należy jednak pamiętać, że:</a:t>
            </a:r>
          </a:p>
          <a:p>
            <a:endParaRPr lang="pl-PL"/>
          </a:p>
        </p:txBody>
      </p:sp>
      <p:pic>
        <p:nvPicPr>
          <p:cNvPr id="6" name="Obraz 5" descr="Obraz zawierający clipart, Grafika, rysowanie, kreatywność&#10;&#10;Opis wygenerowany automatycznie">
            <a:extLst>
              <a:ext uri="{FF2B5EF4-FFF2-40B4-BE49-F238E27FC236}">
                <a16:creationId xmlns:a16="http://schemas.microsoft.com/office/drawing/2014/main" id="{DB365DAB-8984-5F6A-1FB8-2C44210F7F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93" y="330724"/>
            <a:ext cx="1081628" cy="1081628"/>
          </a:xfrm>
          <a:prstGeom prst="rect">
            <a:avLst/>
          </a:prstGeom>
          <a:ln>
            <a:noFill/>
          </a:ln>
          <a:effectLst>
            <a:outerShdw blurRad="292100" dist="139700" dir="2700000" algn="tl" rotWithShape="0">
              <a:srgbClr val="333333">
                <a:alpha val="65000"/>
              </a:srgbClr>
            </a:outerShdw>
          </a:effectLst>
        </p:spPr>
      </p:pic>
      <p:sp>
        <p:nvSpPr>
          <p:cNvPr id="8" name="Symbol zastępczy zawartości 7">
            <a:extLst>
              <a:ext uri="{FF2B5EF4-FFF2-40B4-BE49-F238E27FC236}">
                <a16:creationId xmlns:a16="http://schemas.microsoft.com/office/drawing/2014/main" id="{E744B035-2F22-D653-C3BC-A013C6466125}"/>
              </a:ext>
            </a:extLst>
          </p:cNvPr>
          <p:cNvSpPr>
            <a:spLocks noGrp="1"/>
          </p:cNvSpPr>
          <p:nvPr>
            <p:ph idx="1"/>
          </p:nvPr>
        </p:nvSpPr>
        <p:spPr>
          <a:xfrm>
            <a:off x="4681975" y="1605210"/>
            <a:ext cx="7146859" cy="4351338"/>
          </a:xfrm>
        </p:spPr>
        <p:txBody>
          <a:bodyPr>
            <a:normAutofit/>
          </a:bodyPr>
          <a:lstStyle/>
          <a:p>
            <a:pPr marL="0" indent="0" algn="just">
              <a:buNone/>
            </a:pPr>
            <a:r>
              <a:rPr lang="pl-PL" b="1">
                <a:solidFill>
                  <a:srgbClr val="00B050"/>
                </a:solidFill>
                <a:latin typeface="Calibri"/>
                <a:ea typeface="Calibri"/>
                <a:cs typeface="Times New Roman"/>
              </a:rPr>
              <a:t>Stosowanie dawek obniżonych może prowadzić do wykształcenia odporności na substancje czynne środków ochrony roślin </a:t>
            </a:r>
            <a:br>
              <a:rPr lang="pl-PL" b="1">
                <a:solidFill>
                  <a:srgbClr val="00B050"/>
                </a:solidFill>
                <a:latin typeface="Calibri"/>
                <a:ea typeface="Calibri"/>
                <a:cs typeface="Times New Roman"/>
              </a:rPr>
            </a:br>
            <a:r>
              <a:rPr lang="pl-PL" b="1">
                <a:solidFill>
                  <a:srgbClr val="00B050"/>
                </a:solidFill>
                <a:latin typeface="Calibri"/>
                <a:ea typeface="Calibri"/>
                <a:cs typeface="Times New Roman"/>
              </a:rPr>
              <a:t>u organizmów zwalczanych. </a:t>
            </a:r>
          </a:p>
          <a:p>
            <a:pPr marL="0" indent="0" algn="just">
              <a:buNone/>
            </a:pPr>
            <a:r>
              <a:rPr lang="pl-PL">
                <a:latin typeface="Calibri"/>
                <a:ea typeface="Calibri"/>
                <a:cs typeface="Times New Roman"/>
              </a:rPr>
              <a:t>Decyzje o zastosowaniu środka ochrony roślin </a:t>
            </a:r>
            <a:br>
              <a:rPr lang="pl-PL">
                <a:latin typeface="Calibri"/>
                <a:ea typeface="Calibri"/>
                <a:cs typeface="Times New Roman"/>
              </a:rPr>
            </a:br>
            <a:r>
              <a:rPr lang="pl-PL">
                <a:latin typeface="Calibri"/>
                <a:ea typeface="Calibri"/>
                <a:cs typeface="Times New Roman"/>
              </a:rPr>
              <a:t>w dawce niższej od zalecanej w etykiecie muszą być podejmowane z dużą ostrożnością, </a:t>
            </a:r>
            <a:br>
              <a:rPr lang="pl-PL">
                <a:latin typeface="Calibri"/>
                <a:ea typeface="Calibri"/>
                <a:cs typeface="Times New Roman"/>
              </a:rPr>
            </a:br>
            <a:r>
              <a:rPr lang="pl-PL">
                <a:latin typeface="Calibri"/>
                <a:ea typeface="Calibri"/>
                <a:cs typeface="Times New Roman"/>
              </a:rPr>
              <a:t>w oparciu o wiedzę, doświadczenie i obserwacje oraz profesjonalne doradztwo.</a:t>
            </a:r>
            <a:endParaRPr lang="pl-PL"/>
          </a:p>
          <a:p>
            <a:endParaRPr lang="pl-PL"/>
          </a:p>
        </p:txBody>
      </p:sp>
    </p:spTree>
    <p:extLst>
      <p:ext uri="{BB962C8B-B14F-4D97-AF65-F5344CB8AC3E}">
        <p14:creationId xmlns:p14="http://schemas.microsoft.com/office/powerpoint/2010/main" val="835816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797D6D-F612-D316-7229-F67B70DBD6C7}"/>
            </a:ext>
          </a:extLst>
        </p:cNvPr>
        <p:cNvGrpSpPr/>
        <p:nvPr/>
      </p:nvGrpSpPr>
      <p:grpSpPr>
        <a:xfrm>
          <a:off x="0" y="0"/>
          <a:ext cx="0" cy="0"/>
          <a:chOff x="0" y="0"/>
          <a:chExt cx="0" cy="0"/>
        </a:xfrm>
      </p:grpSpPr>
      <p:sp useBgFill="1">
        <p:nvSpPr>
          <p:cNvPr id="6152" name="Rectangle 6151">
            <a:extLst>
              <a:ext uri="{FF2B5EF4-FFF2-40B4-BE49-F238E27FC236}">
                <a16:creationId xmlns:a16="http://schemas.microsoft.com/office/drawing/2014/main" id="{B6D7D253-EA92-64B8-2B0B-B03D22D51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54" name="Rectangle 6153">
            <a:extLst>
              <a:ext uri="{FF2B5EF4-FFF2-40B4-BE49-F238E27FC236}">
                <a16:creationId xmlns:a16="http://schemas.microsoft.com/office/drawing/2014/main" id="{10BF8213-FB93-84D3-72DB-4348CBEDB7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6" name="Rectangle 6155">
            <a:extLst>
              <a:ext uri="{FF2B5EF4-FFF2-40B4-BE49-F238E27FC236}">
                <a16:creationId xmlns:a16="http://schemas.microsoft.com/office/drawing/2014/main" id="{F54F47B3-020C-C5A4-F979-0926306E0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8" name="Rectangle 6157">
            <a:extLst>
              <a:ext uri="{FF2B5EF4-FFF2-40B4-BE49-F238E27FC236}">
                <a16:creationId xmlns:a16="http://schemas.microsoft.com/office/drawing/2014/main" id="{B9D99074-2393-5F52-C5F6-C2799FA44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0" name="Rectangle 6159">
            <a:extLst>
              <a:ext uri="{FF2B5EF4-FFF2-40B4-BE49-F238E27FC236}">
                <a16:creationId xmlns:a16="http://schemas.microsoft.com/office/drawing/2014/main" id="{4984ADC1-2942-2F8F-2DFA-2B43FCA08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2" name="Freeform: Shape 6161">
            <a:extLst>
              <a:ext uri="{FF2B5EF4-FFF2-40B4-BE49-F238E27FC236}">
                <a16:creationId xmlns:a16="http://schemas.microsoft.com/office/drawing/2014/main" id="{34832DD0-7F18-F689-F031-189870F135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64" name="Rectangle 6163">
            <a:extLst>
              <a:ext uri="{FF2B5EF4-FFF2-40B4-BE49-F238E27FC236}">
                <a16:creationId xmlns:a16="http://schemas.microsoft.com/office/drawing/2014/main" id="{5D5FE59B-7555-44EB-43BE-013B907D4B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7F289A1-F6FC-FBCC-567B-FE760DB21583}"/>
              </a:ext>
            </a:extLst>
          </p:cNvPr>
          <p:cNvSpPr>
            <a:spLocks noGrp="1"/>
          </p:cNvSpPr>
          <p:nvPr>
            <p:ph type="title"/>
          </p:nvPr>
        </p:nvSpPr>
        <p:spPr>
          <a:xfrm>
            <a:off x="301782" y="1770276"/>
            <a:ext cx="3434251" cy="2501979"/>
          </a:xfrm>
        </p:spPr>
        <p:txBody>
          <a:bodyPr anchor="b">
            <a:normAutofit/>
          </a:bodyPr>
          <a:lstStyle/>
          <a:p>
            <a:pPr algn="ctr">
              <a:defRPr/>
            </a:pPr>
            <a:r>
              <a:rPr lang="pl-PL" sz="3400" b="1">
                <a:solidFill>
                  <a:srgbClr val="FFFFFF"/>
                </a:solidFill>
              </a:rPr>
              <a:t>INTEGROWANA PRODUKCJA ROŚLIN</a:t>
            </a:r>
            <a:br>
              <a:rPr lang="pl-PL" sz="3400" b="1">
                <a:solidFill>
                  <a:srgbClr val="FFFFFF"/>
                </a:solidFill>
              </a:rPr>
            </a:br>
            <a:r>
              <a:rPr lang="pl-PL" sz="3400" b="1">
                <a:solidFill>
                  <a:srgbClr val="FFFFFF"/>
                </a:solidFill>
              </a:rPr>
              <a:t> – CO TO JEST?</a:t>
            </a:r>
            <a:endParaRPr lang="pl-PL" sz="3400">
              <a:solidFill>
                <a:srgbClr val="FFFFFF"/>
              </a:solidFill>
            </a:endParaRPr>
          </a:p>
        </p:txBody>
      </p:sp>
      <p:sp>
        <p:nvSpPr>
          <p:cNvPr id="6147" name="Symbol zastępczy zawartości 2">
            <a:extLst>
              <a:ext uri="{FF2B5EF4-FFF2-40B4-BE49-F238E27FC236}">
                <a16:creationId xmlns:a16="http://schemas.microsoft.com/office/drawing/2014/main" id="{5502CB10-67BE-86E3-E451-65CB05B75A66}"/>
              </a:ext>
            </a:extLst>
          </p:cNvPr>
          <p:cNvSpPr>
            <a:spLocks noGrp="1"/>
          </p:cNvSpPr>
          <p:nvPr>
            <p:ph idx="1"/>
          </p:nvPr>
        </p:nvSpPr>
        <p:spPr>
          <a:xfrm>
            <a:off x="4459133" y="209095"/>
            <a:ext cx="7308504" cy="961890"/>
          </a:xfrm>
        </p:spPr>
        <p:txBody>
          <a:bodyPr vert="horz" lIns="91440" tIns="45720" rIns="91440" bIns="45720" rtlCol="0" anchor="ctr">
            <a:normAutofit/>
          </a:bodyPr>
          <a:lstStyle/>
          <a:p>
            <a:pPr marL="0" indent="0">
              <a:buNone/>
            </a:pPr>
            <a:r>
              <a:rPr lang="pl-PL" altLang="pl-PL" sz="2400" b="1"/>
              <a:t>Integrowana metoda produkcji roślin (IP), która uwzględnia w sobie trzy elementy: </a:t>
            </a:r>
          </a:p>
        </p:txBody>
      </p:sp>
      <p:pic>
        <p:nvPicPr>
          <p:cNvPr id="4" name="Obraz 3" descr="Strona główna - Jednostka certyfikująca eCO2 sp. z o.o.">
            <a:extLst>
              <a:ext uri="{FF2B5EF4-FFF2-40B4-BE49-F238E27FC236}">
                <a16:creationId xmlns:a16="http://schemas.microsoft.com/office/drawing/2014/main" id="{0C89932E-DC16-3DD9-5A87-32D9F6812625}"/>
              </a:ext>
            </a:extLst>
          </p:cNvPr>
          <p:cNvPicPr>
            <a:picLocks noChangeAspect="1"/>
          </p:cNvPicPr>
          <p:nvPr/>
        </p:nvPicPr>
        <p:blipFill>
          <a:blip r:embed="rId2"/>
          <a:stretch>
            <a:fillRect/>
          </a:stretch>
        </p:blipFill>
        <p:spPr>
          <a:xfrm>
            <a:off x="975339" y="5607005"/>
            <a:ext cx="2086705" cy="1081628"/>
          </a:xfrm>
          <a:prstGeom prst="rect">
            <a:avLst/>
          </a:prstGeom>
        </p:spPr>
      </p:pic>
      <p:graphicFrame>
        <p:nvGraphicFramePr>
          <p:cNvPr id="11" name="Diagram 10">
            <a:extLst>
              <a:ext uri="{FF2B5EF4-FFF2-40B4-BE49-F238E27FC236}">
                <a16:creationId xmlns:a16="http://schemas.microsoft.com/office/drawing/2014/main" id="{B7D9EB3D-7160-E6AA-96F1-3A957DF3E509}"/>
              </a:ext>
            </a:extLst>
          </p:cNvPr>
          <p:cNvGraphicFramePr/>
          <p:nvPr>
            <p:extLst>
              <p:ext uri="{D42A27DB-BD31-4B8C-83A1-F6EECF244321}">
                <p14:modId xmlns:p14="http://schemas.microsoft.com/office/powerpoint/2010/main" val="3779781620"/>
              </p:ext>
            </p:extLst>
          </p:nvPr>
        </p:nvGraphicFramePr>
        <p:xfrm>
          <a:off x="5294197" y="1170984"/>
          <a:ext cx="5638376" cy="2869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ole tekstowe 5">
            <a:extLst>
              <a:ext uri="{FF2B5EF4-FFF2-40B4-BE49-F238E27FC236}">
                <a16:creationId xmlns:a16="http://schemas.microsoft.com/office/drawing/2014/main" id="{66CA9C56-7026-FC8C-7C4F-A70B57F4BA8C}"/>
              </a:ext>
            </a:extLst>
          </p:cNvPr>
          <p:cNvSpPr txBox="1"/>
          <p:nvPr/>
        </p:nvSpPr>
        <p:spPr>
          <a:xfrm>
            <a:off x="4475564" y="4356016"/>
            <a:ext cx="7130133" cy="2523768"/>
          </a:xfrm>
          <a:prstGeom prst="rect">
            <a:avLst/>
          </a:prstGeom>
          <a:noFill/>
        </p:spPr>
        <p:txBody>
          <a:bodyPr wrap="square" rtlCol="0">
            <a:spAutoFit/>
          </a:bodyPr>
          <a:lstStyle/>
          <a:p>
            <a:pPr marL="0" indent="0" algn="just">
              <a:buNone/>
            </a:pPr>
            <a:r>
              <a:rPr lang="pl-PL" altLang="pl-PL" sz="2000"/>
              <a:t>Integrowana uprawa ma nie tylko utrzymać dobry stan środowiska, ale jeszcze go polepszyć. </a:t>
            </a:r>
          </a:p>
          <a:p>
            <a:pPr marL="0" indent="0" algn="just">
              <a:buNone/>
            </a:pPr>
            <a:endParaRPr lang="pl-PL" altLang="pl-PL" sz="2000"/>
          </a:p>
          <a:p>
            <a:pPr marL="0" indent="0" algn="just">
              <a:buNone/>
            </a:pPr>
            <a:r>
              <a:rPr lang="pl-PL" altLang="pl-PL" sz="2000" b="1"/>
              <a:t>Metoda ta </a:t>
            </a:r>
            <a:r>
              <a:rPr lang="pl-PL" altLang="pl-PL" sz="2000" b="1" u="sng"/>
              <a:t>nie odrzuca chemicznej ochrony roślin </a:t>
            </a:r>
            <a:br>
              <a:rPr lang="pl-PL" altLang="pl-PL" sz="2000" b="1" u="sng"/>
            </a:br>
            <a:r>
              <a:rPr lang="pl-PL" altLang="pl-PL" sz="2000" b="1" u="sng"/>
              <a:t>i stosowania nawozów mineralnych</a:t>
            </a:r>
            <a:r>
              <a:rPr lang="pl-PL" altLang="pl-PL" sz="2000" b="1"/>
              <a:t>. Ogólną zasadą jest </a:t>
            </a:r>
            <a:r>
              <a:rPr lang="pl-PL" altLang="pl-PL" sz="2000" b="1" u="sng"/>
              <a:t>stosowanie tak mało pestycydów jak to możliwe, ale tak dużo jak to konieczne</a:t>
            </a:r>
            <a:r>
              <a:rPr lang="pl-PL" altLang="pl-PL" sz="2000" b="1"/>
              <a:t>.</a:t>
            </a:r>
          </a:p>
          <a:p>
            <a:endParaRPr lang="pl-PL"/>
          </a:p>
        </p:txBody>
      </p:sp>
      <p:pic>
        <p:nvPicPr>
          <p:cNvPr id="3" name="Obraz 2" descr="Obraz zawierający clipart, Grafika, rysowanie, kreatywność&#10;&#10;Opis wygenerowany automatycznie">
            <a:extLst>
              <a:ext uri="{FF2B5EF4-FFF2-40B4-BE49-F238E27FC236}">
                <a16:creationId xmlns:a16="http://schemas.microsoft.com/office/drawing/2014/main" id="{79AFD916-213B-4BCB-078D-768658A307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7878" y="294647"/>
            <a:ext cx="1081628" cy="1081628"/>
          </a:xfrm>
          <a:prstGeom prst="rect">
            <a:avLst/>
          </a:prstGeom>
        </p:spPr>
      </p:pic>
    </p:spTree>
    <p:extLst>
      <p:ext uri="{BB962C8B-B14F-4D97-AF65-F5344CB8AC3E}">
        <p14:creationId xmlns:p14="http://schemas.microsoft.com/office/powerpoint/2010/main" val="3350229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53DAF5-A8DC-C666-8AE3-9B3F2CF007BA}"/>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D6A5562-4E7C-E499-6FBF-479AE37EA6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AC227A3F-FB6A-F27A-36A4-E225D40C8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43E9860-0A82-D5C2-650B-63F56B3A5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12CE94E-0BC0-5BEB-77F3-B9FCD23DB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2249C0A-35C6-6B11-B1B1-63296B7F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244D041-10F9-51BB-8AB3-D24F4E4A7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Rectangle 36">
            <a:extLst>
              <a:ext uri="{FF2B5EF4-FFF2-40B4-BE49-F238E27FC236}">
                <a16:creationId xmlns:a16="http://schemas.microsoft.com/office/drawing/2014/main" id="{8CF3A806-0514-D8B2-7543-E948FACDD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4EBE08F6-7178-24AB-434D-7540869F20DA}"/>
              </a:ext>
            </a:extLst>
          </p:cNvPr>
          <p:cNvSpPr>
            <a:spLocks noGrp="1"/>
          </p:cNvSpPr>
          <p:nvPr>
            <p:ph idx="1"/>
          </p:nvPr>
        </p:nvSpPr>
        <p:spPr>
          <a:xfrm>
            <a:off x="4774266" y="756485"/>
            <a:ext cx="6555347" cy="5546047"/>
          </a:xfrm>
        </p:spPr>
        <p:txBody>
          <a:bodyPr vert="horz" lIns="91440" tIns="45720" rIns="91440" bIns="45720" rtlCol="0" anchor="ctr">
            <a:normAutofit/>
          </a:bodyPr>
          <a:lstStyle/>
          <a:p>
            <a:pPr marL="0" indent="0" algn="just">
              <a:spcAft>
                <a:spcPts val="1000"/>
              </a:spcAft>
              <a:buNone/>
            </a:pPr>
            <a:r>
              <a:rPr lang="pl-PL" sz="2400" b="1">
                <a:latin typeface="Calibri"/>
                <a:ea typeface="Calibri"/>
                <a:cs typeface="Times New Roman"/>
              </a:rPr>
              <a:t>Sposób stosowania środka ochrony roślin opisany w etykiecie tego środka, jest wynikiem wielu badań laboratoryjnych i polowych. Producent środka ponosi zatem odpowiedzialność za jego niewłaściwe działanie wtedy, kiedy zastosowany był on zgodnie z zaleceniami podanymi </a:t>
            </a:r>
            <a:br>
              <a:rPr lang="pl-PL" sz="2400" b="1">
                <a:latin typeface="Calibri"/>
                <a:ea typeface="Calibri"/>
                <a:cs typeface="Times New Roman"/>
              </a:rPr>
            </a:br>
            <a:r>
              <a:rPr lang="pl-PL" sz="2400" b="1">
                <a:latin typeface="Calibri"/>
                <a:ea typeface="Calibri"/>
                <a:cs typeface="Times New Roman"/>
              </a:rPr>
              <a:t>w etykiecie</a:t>
            </a:r>
            <a:r>
              <a:rPr lang="pl-PL" sz="2400">
                <a:latin typeface="Calibri"/>
                <a:ea typeface="Calibri"/>
                <a:cs typeface="Times New Roman"/>
              </a:rPr>
              <a:t>. </a:t>
            </a:r>
          </a:p>
          <a:p>
            <a:pPr marL="0" indent="0" algn="just">
              <a:spcAft>
                <a:spcPts val="1000"/>
              </a:spcAft>
              <a:buNone/>
            </a:pPr>
            <a:r>
              <a:rPr lang="pl-PL" sz="2400">
                <a:latin typeface="Calibri"/>
                <a:ea typeface="Calibri"/>
                <a:cs typeface="Times New Roman"/>
              </a:rPr>
              <a:t>W przypadku zastosowania dawek zredukowanych, które nie są ujęte w etykiecie, </a:t>
            </a:r>
            <a:r>
              <a:rPr lang="pl-PL" sz="2400" u="sng">
                <a:latin typeface="Calibri"/>
                <a:ea typeface="Calibri"/>
                <a:cs typeface="Times New Roman"/>
              </a:rPr>
              <a:t>odpowiedzialność spoczywa na stosującym</a:t>
            </a:r>
            <a:r>
              <a:rPr lang="pl-PL" sz="2400">
                <a:latin typeface="Calibri"/>
                <a:ea typeface="Calibri"/>
                <a:cs typeface="Times New Roman"/>
              </a:rPr>
              <a:t>. Zasada ta dotyczy również łącznego stosowania środków ochrony roślin i innych agrochemikaliów. </a:t>
            </a:r>
          </a:p>
          <a:p>
            <a:endParaRPr lang="pl-PL" sz="2000"/>
          </a:p>
        </p:txBody>
      </p:sp>
      <p:pic>
        <p:nvPicPr>
          <p:cNvPr id="4" name="Obraz 3" descr="Strona główna - Jednostka certyfikująca eCO2 sp. z o.o.">
            <a:extLst>
              <a:ext uri="{FF2B5EF4-FFF2-40B4-BE49-F238E27FC236}">
                <a16:creationId xmlns:a16="http://schemas.microsoft.com/office/drawing/2014/main" id="{E5229F5B-599A-3AEA-C81E-9D871EDF0AF7}"/>
              </a:ext>
            </a:extLst>
          </p:cNvPr>
          <p:cNvPicPr>
            <a:picLocks noChangeAspect="1"/>
          </p:cNvPicPr>
          <p:nvPr/>
        </p:nvPicPr>
        <p:blipFill>
          <a:blip r:embed="rId2"/>
          <a:stretch>
            <a:fillRect/>
          </a:stretch>
        </p:blipFill>
        <p:spPr>
          <a:xfrm>
            <a:off x="975555" y="5567442"/>
            <a:ext cx="2086705" cy="1081628"/>
          </a:xfrm>
          <a:prstGeom prst="rect">
            <a:avLst/>
          </a:prstGeom>
        </p:spPr>
      </p:pic>
      <p:sp>
        <p:nvSpPr>
          <p:cNvPr id="2" name="pole tekstowe 1">
            <a:extLst>
              <a:ext uri="{FF2B5EF4-FFF2-40B4-BE49-F238E27FC236}">
                <a16:creationId xmlns:a16="http://schemas.microsoft.com/office/drawing/2014/main" id="{D7EC0D36-0F5D-3678-8206-13286FDF1846}"/>
              </a:ext>
            </a:extLst>
          </p:cNvPr>
          <p:cNvSpPr txBox="1"/>
          <p:nvPr/>
        </p:nvSpPr>
        <p:spPr>
          <a:xfrm>
            <a:off x="541887" y="2742807"/>
            <a:ext cx="3164533" cy="1600438"/>
          </a:xfrm>
          <a:prstGeom prst="rect">
            <a:avLst/>
          </a:prstGeom>
          <a:noFill/>
        </p:spPr>
        <p:txBody>
          <a:bodyPr wrap="square" rtlCol="0">
            <a:spAutoFit/>
          </a:bodyPr>
          <a:lstStyle/>
          <a:p>
            <a:r>
              <a:rPr lang="pl-PL" sz="4000" b="1">
                <a:solidFill>
                  <a:schemeClr val="bg1"/>
                </a:solidFill>
                <a:latin typeface="Calibri"/>
                <a:ea typeface="Calibri"/>
                <a:cs typeface="Times New Roman"/>
              </a:rPr>
              <a:t>Należy także pamiętać, że:</a:t>
            </a:r>
          </a:p>
          <a:p>
            <a:endParaRPr lang="pl-PL"/>
          </a:p>
        </p:txBody>
      </p:sp>
      <p:pic>
        <p:nvPicPr>
          <p:cNvPr id="6" name="Obraz 5" descr="Obraz zawierający clipart, Grafika, rysowanie, kreatywność&#10;&#10;Opis wygenerowany automatycznie">
            <a:extLst>
              <a:ext uri="{FF2B5EF4-FFF2-40B4-BE49-F238E27FC236}">
                <a16:creationId xmlns:a16="http://schemas.microsoft.com/office/drawing/2014/main" id="{80C8EE48-1CE7-B0B4-3ABF-7677028494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93" y="330724"/>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2907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466722" y="2501984"/>
            <a:ext cx="3201366" cy="1472368"/>
          </a:xfrm>
        </p:spPr>
        <p:txBody>
          <a:bodyPr anchor="b">
            <a:normAutofit/>
          </a:bodyPr>
          <a:lstStyle/>
          <a:p>
            <a:pPr algn="ctr"/>
            <a:r>
              <a:rPr lang="pl-PL" sz="4000" b="1">
                <a:solidFill>
                  <a:srgbClr val="FFFFFF"/>
                </a:solidFill>
              </a:rPr>
              <a:t>Dawki dzielone</a:t>
            </a:r>
            <a:endParaRPr lang="pl-PL" sz="4000">
              <a:solidFill>
                <a:srgbClr val="FFFFFF"/>
              </a:solidFill>
            </a:endParaRPr>
          </a:p>
        </p:txBody>
      </p:sp>
      <p:sp>
        <p:nvSpPr>
          <p:cNvPr id="3" name="Symbol zastępczy zawartości 2"/>
          <p:cNvSpPr>
            <a:spLocks noGrp="1"/>
          </p:cNvSpPr>
          <p:nvPr>
            <p:ph idx="1"/>
          </p:nvPr>
        </p:nvSpPr>
        <p:spPr>
          <a:xfrm>
            <a:off x="4810259" y="649480"/>
            <a:ext cx="6555347" cy="5546047"/>
          </a:xfrm>
        </p:spPr>
        <p:txBody>
          <a:bodyPr anchor="ctr">
            <a:normAutofit/>
          </a:bodyPr>
          <a:lstStyle/>
          <a:p>
            <a:pPr marL="0" indent="0" algn="just">
              <a:buNone/>
            </a:pPr>
            <a:r>
              <a:rPr lang="pl-PL" sz="2400"/>
              <a:t>Stosując środki ochrony roślin, również </a:t>
            </a:r>
            <a:br>
              <a:rPr lang="pl-PL" sz="2400"/>
            </a:br>
            <a:r>
              <a:rPr lang="pl-PL" sz="2400"/>
              <a:t>w dawkach dzielonych, nie można naruszać określonych w etykiecie wymagań dotyczących: </a:t>
            </a:r>
          </a:p>
          <a:p>
            <a:pPr marL="0" indent="0" algn="just">
              <a:buNone/>
            </a:pPr>
            <a:endParaRPr lang="pl-PL" sz="2400"/>
          </a:p>
          <a:p>
            <a:pPr algn="just">
              <a:buFont typeface="Wingdings" panose="05000000000000000000" pitchFamily="2" charset="2"/>
              <a:buChar char="§"/>
            </a:pPr>
            <a:r>
              <a:rPr lang="pl-PL" sz="2400"/>
              <a:t>odstępów czasu między poszczególnymi zabiegami, </a:t>
            </a:r>
          </a:p>
          <a:p>
            <a:pPr algn="just">
              <a:buFont typeface="Wingdings" panose="05000000000000000000" pitchFamily="2" charset="2"/>
              <a:buChar char="§"/>
            </a:pPr>
            <a:r>
              <a:rPr lang="pl-PL" sz="2400"/>
              <a:t>maksymalnej liczby zastosowań danego środka w trakcie sezonu, </a:t>
            </a:r>
          </a:p>
          <a:p>
            <a:pPr algn="just">
              <a:buFont typeface="Wingdings" panose="05000000000000000000" pitchFamily="2" charset="2"/>
              <a:buChar char="§"/>
            </a:pPr>
            <a:r>
              <a:rPr lang="pl-PL" sz="2400"/>
              <a:t>maksymalnej dawki środka ochrony roślin.</a:t>
            </a:r>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826394" y="5744404"/>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AE13E6F0-FFA0-7855-770B-AB66639C2F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93" y="330724"/>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9243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301781" y="2655650"/>
            <a:ext cx="3434251" cy="1328429"/>
          </a:xfrm>
        </p:spPr>
        <p:txBody>
          <a:bodyPr anchor="b">
            <a:normAutofit/>
          </a:bodyPr>
          <a:lstStyle/>
          <a:p>
            <a:r>
              <a:rPr lang="pl-PL" sz="3600" b="1">
                <a:solidFill>
                  <a:srgbClr val="FFFFFF"/>
                </a:solidFill>
                <a:latin typeface="Calibri" panose="020F0502020204030204" pitchFamily="34" charset="0"/>
                <a:cs typeface="Calibri" panose="020F0502020204030204" pitchFamily="34" charset="0"/>
              </a:rPr>
              <a:t>Mieszanie agrochemikaliów</a:t>
            </a:r>
            <a:endParaRPr lang="pl-PL" sz="3600">
              <a:solidFill>
                <a:srgbClr val="FFFFFF"/>
              </a:solidFill>
            </a:endParaRPr>
          </a:p>
        </p:txBody>
      </p:sp>
      <p:sp>
        <p:nvSpPr>
          <p:cNvPr id="3" name="Symbol zastępczy zawartości 2"/>
          <p:cNvSpPr>
            <a:spLocks noGrp="1"/>
          </p:cNvSpPr>
          <p:nvPr>
            <p:ph idx="1"/>
          </p:nvPr>
        </p:nvSpPr>
        <p:spPr>
          <a:xfrm>
            <a:off x="4684530" y="871538"/>
            <a:ext cx="6857710" cy="5546047"/>
          </a:xfrm>
        </p:spPr>
        <p:txBody>
          <a:bodyPr vert="horz" lIns="91440" tIns="45720" rIns="91440" bIns="45720" rtlCol="0" anchor="ctr">
            <a:normAutofit/>
          </a:bodyPr>
          <a:lstStyle/>
          <a:p>
            <a:pPr marL="0" indent="0" algn="just">
              <a:lnSpc>
                <a:spcPct val="100000"/>
              </a:lnSpc>
              <a:buNone/>
            </a:pPr>
            <a:r>
              <a:rPr lang="pl-PL" sz="2200"/>
              <a:t>Rozporządzenie Nr 1107/2009 Art. 55 „Środki ochrony roślin muszą być stosowane właściwie. Właściwe stosowanie obejmuje stosowanie zasad dobrej praktyki ochrony roślin i spełnianie warunków ustanowionych zgodnie z art. 31 i podanymi w etykietach. Musi być ono również zgodne z przepisami dyrektywy 2009/128/WE, </a:t>
            </a:r>
            <a:br>
              <a:rPr lang="pl-PL" sz="2200"/>
            </a:br>
            <a:r>
              <a:rPr lang="pl-PL" sz="2200"/>
              <a:t>a w szczególności z ogólnymi zasadami integrowanej ochrony roślin...”</a:t>
            </a:r>
          </a:p>
          <a:p>
            <a:pPr marL="0" indent="0" algn="just">
              <a:lnSpc>
                <a:spcPct val="100000"/>
              </a:lnSpc>
              <a:buNone/>
            </a:pPr>
            <a:endParaRPr lang="pl-PL" sz="2200"/>
          </a:p>
          <a:p>
            <a:pPr algn="just">
              <a:lnSpc>
                <a:spcPct val="100000"/>
              </a:lnSpc>
            </a:pPr>
            <a:r>
              <a:rPr lang="pl-PL" sz="2200" b="1"/>
              <a:t>łączenie agrochemikaliów nie jest sprzeczne </a:t>
            </a:r>
            <a:br>
              <a:rPr lang="pl-PL" sz="2200" b="1"/>
            </a:br>
            <a:r>
              <a:rPr lang="pl-PL" sz="2200" b="1"/>
              <a:t>z prawem – chyba, że etykieta zawiera wyraźny zakaz</a:t>
            </a:r>
          </a:p>
          <a:p>
            <a:pPr algn="just">
              <a:lnSpc>
                <a:spcPct val="100000"/>
              </a:lnSpc>
            </a:pPr>
            <a:r>
              <a:rPr lang="pl-PL" sz="2200" b="1"/>
              <a:t>odpowiedzialność spoczywa na stosującym łączenie agrochemikaliów</a:t>
            </a:r>
          </a:p>
        </p:txBody>
      </p:sp>
      <p:pic>
        <p:nvPicPr>
          <p:cNvPr id="5" name="Obraz 4"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975555" y="56824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29088AAB-F009-6E94-5827-36A9BE5E1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93" y="330724"/>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3147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466722" y="586855"/>
            <a:ext cx="3201366" cy="3387497"/>
          </a:xfrm>
        </p:spPr>
        <p:txBody>
          <a:bodyPr anchor="b">
            <a:normAutofit/>
          </a:bodyPr>
          <a:lstStyle/>
          <a:p>
            <a:r>
              <a:rPr lang="pl-PL" sz="4000" b="1">
                <a:solidFill>
                  <a:srgbClr val="FFFFFF"/>
                </a:solidFill>
              </a:rPr>
              <a:t>Mieszaniny zbiornikowe</a:t>
            </a:r>
            <a:endParaRPr lang="pl-PL" sz="4000">
              <a:solidFill>
                <a:srgbClr val="FFFFFF"/>
              </a:solidFill>
            </a:endParaRPr>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975555" y="5636022"/>
            <a:ext cx="2086705" cy="1081628"/>
          </a:xfrm>
          <a:prstGeom prst="rect">
            <a:avLst/>
          </a:prstGeom>
        </p:spPr>
      </p:pic>
      <p:pic>
        <p:nvPicPr>
          <p:cNvPr id="11" name="Obraz 10" descr="Abstrakcyjne tło ze szklanymi cząsteczkami">
            <a:extLst>
              <a:ext uri="{FF2B5EF4-FFF2-40B4-BE49-F238E27FC236}">
                <a16:creationId xmlns:a16="http://schemas.microsoft.com/office/drawing/2014/main" id="{19B16730-E56A-3310-C6A2-44D98E897B87}"/>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4077075" y="4231532"/>
            <a:ext cx="8111877" cy="2612002"/>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838D99AE-C3A0-B599-C9BF-AE9033541D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093" y="330724"/>
            <a:ext cx="1081628" cy="1081628"/>
          </a:xfrm>
          <a:prstGeom prst="rect">
            <a:avLst/>
          </a:prstGeom>
          <a:ln>
            <a:noFill/>
          </a:ln>
          <a:effectLst>
            <a:outerShdw blurRad="292100" dist="139700" dir="2700000" algn="tl" rotWithShape="0">
              <a:srgbClr val="333333">
                <a:alpha val="65000"/>
              </a:srgbClr>
            </a:outerShdw>
          </a:effectLst>
        </p:spPr>
      </p:pic>
      <p:sp>
        <p:nvSpPr>
          <p:cNvPr id="3" name="Symbol zastępczy zawartości 2"/>
          <p:cNvSpPr>
            <a:spLocks noGrp="1"/>
          </p:cNvSpPr>
          <p:nvPr>
            <p:ph idx="1"/>
          </p:nvPr>
        </p:nvSpPr>
        <p:spPr>
          <a:xfrm>
            <a:off x="4504548" y="1567848"/>
            <a:ext cx="7363197" cy="2788167"/>
          </a:xfrm>
        </p:spPr>
        <p:txBody>
          <a:bodyPr vert="horz" lIns="91440" tIns="45720" rIns="91440" bIns="45720" rtlCol="0" anchor="ctr">
            <a:normAutofit lnSpcReduction="10000"/>
          </a:bodyPr>
          <a:lstStyle/>
          <a:p>
            <a:pPr marL="0" indent="0" algn="just">
              <a:buNone/>
            </a:pPr>
            <a:r>
              <a:rPr lang="pl-PL" sz="2400"/>
              <a:t>Stosowanie mieszanin zbiornikowych w ochronie roślin to dobry sposób na ograniczenie liczby zabiegów </a:t>
            </a:r>
            <a:br>
              <a:rPr lang="pl-PL" sz="2400"/>
            </a:br>
            <a:r>
              <a:rPr lang="pl-PL" sz="2400"/>
              <a:t>w ciągu sezonu, czego efektem jest oszczędność paliwa i czasu pracy.</a:t>
            </a:r>
          </a:p>
          <a:p>
            <a:pPr marL="0" indent="0" algn="just">
              <a:buNone/>
            </a:pPr>
            <a:r>
              <a:rPr lang="pl-PL" sz="2400"/>
              <a:t>Dzięki łącznemu stosowaniu agrochemikaliów ograniczane są również uszkodzenia mechaniczne roślin oraz w mniejszym stopniu ugniatana jest gleba</a:t>
            </a:r>
          </a:p>
        </p:txBody>
      </p:sp>
    </p:spTree>
    <p:extLst>
      <p:ext uri="{BB962C8B-B14F-4D97-AF65-F5344CB8AC3E}">
        <p14:creationId xmlns:p14="http://schemas.microsoft.com/office/powerpoint/2010/main" val="3639856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p:cNvSpPr>
            <a:spLocks noGrp="1"/>
          </p:cNvSpPr>
          <p:nvPr>
            <p:ph idx="1"/>
          </p:nvPr>
        </p:nvSpPr>
        <p:spPr>
          <a:xfrm>
            <a:off x="4231532" y="1490693"/>
            <a:ext cx="7312823" cy="2114263"/>
          </a:xfrm>
        </p:spPr>
        <p:txBody>
          <a:bodyPr vert="horz" lIns="91440" tIns="45720" rIns="91440" bIns="45720" rtlCol="0" anchor="t">
            <a:normAutofit/>
          </a:bodyPr>
          <a:lstStyle/>
          <a:p>
            <a:pPr marL="0" indent="0" algn="just">
              <a:buNone/>
            </a:pPr>
            <a:r>
              <a:rPr lang="pl-PL" sz="2000"/>
              <a:t>W mieszaninach wielkoskładnikowych środek ochrony roślin dodaje się jako ostatni, a w przypadku gdy jest to kilka preparatów, należy przestrzegać kolejności według form użytkowych (</a:t>
            </a:r>
            <a:r>
              <a:rPr lang="pl-PL" sz="2000" err="1"/>
              <a:t>formulacji</a:t>
            </a:r>
            <a:r>
              <a:rPr lang="pl-PL" sz="2000"/>
              <a:t>), tzn. najpierw dodaje się emulsje , a na końcu roztwory. Ciecz użytkową należy sporządzić bezpośrednio przed zastosowaniem, aby uniknąć niepożądanych reakcji fizykochemicznych.</a:t>
            </a:r>
          </a:p>
        </p:txBody>
      </p:sp>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1362223" y="6352904"/>
            <a:ext cx="1066018" cy="552562"/>
          </a:xfrm>
          <a:prstGeom prst="rect">
            <a:avLst/>
          </a:prstGeom>
        </p:spPr>
      </p:pic>
      <p:pic>
        <p:nvPicPr>
          <p:cNvPr id="6" name="Grafika 5" descr="Zlewka kontur">
            <a:extLst>
              <a:ext uri="{FF2B5EF4-FFF2-40B4-BE49-F238E27FC236}">
                <a16:creationId xmlns:a16="http://schemas.microsoft.com/office/drawing/2014/main" id="{0A863710-05FF-5562-E34D-C26CE0E0A5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330" y="1986891"/>
            <a:ext cx="3294872" cy="3294872"/>
          </a:xfrm>
          <a:prstGeom prst="rect">
            <a:avLst/>
          </a:prstGeom>
        </p:spPr>
      </p:pic>
      <p:pic>
        <p:nvPicPr>
          <p:cNvPr id="8" name="Grafika 7" descr="Zakraplacz kontur">
            <a:extLst>
              <a:ext uri="{FF2B5EF4-FFF2-40B4-BE49-F238E27FC236}">
                <a16:creationId xmlns:a16="http://schemas.microsoft.com/office/drawing/2014/main" id="{EEE2BC8C-A698-0764-5D24-4B74A9D3A0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28241" y="443577"/>
            <a:ext cx="1337986" cy="1337986"/>
          </a:xfrm>
          <a:prstGeom prst="rect">
            <a:avLst/>
          </a:prstGeom>
        </p:spPr>
      </p:pic>
      <p:pic>
        <p:nvPicPr>
          <p:cNvPr id="9" name="Obraz 8" descr="Obraz zawierający clipart, Grafika, rysowanie, kreatywność&#10;&#10;Opis wygenerowany automatycznie">
            <a:extLst>
              <a:ext uri="{FF2B5EF4-FFF2-40B4-BE49-F238E27FC236}">
                <a16:creationId xmlns:a16="http://schemas.microsoft.com/office/drawing/2014/main" id="{B21CD756-48BF-617A-C9EB-5E34605A2B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6253" y="135174"/>
            <a:ext cx="1081628" cy="1081628"/>
          </a:xfrm>
          <a:prstGeom prst="rect">
            <a:avLst/>
          </a:prstGeom>
          <a:ln>
            <a:noFill/>
          </a:ln>
          <a:effectLst>
            <a:outerShdw blurRad="292100" dist="139700" dir="2700000" algn="tl" rotWithShape="0">
              <a:srgbClr val="333333">
                <a:alpha val="65000"/>
              </a:srgbClr>
            </a:outerShdw>
          </a:effectLst>
        </p:spPr>
      </p:pic>
      <p:sp>
        <p:nvSpPr>
          <p:cNvPr id="11" name="Symbol zastępczy zawartości 2">
            <a:extLst>
              <a:ext uri="{FF2B5EF4-FFF2-40B4-BE49-F238E27FC236}">
                <a16:creationId xmlns:a16="http://schemas.microsoft.com/office/drawing/2014/main" id="{5DE27E7F-726A-8573-7100-584A601E102F}"/>
              </a:ext>
            </a:extLst>
          </p:cNvPr>
          <p:cNvSpPr txBox="1">
            <a:spLocks/>
          </p:cNvSpPr>
          <p:nvPr/>
        </p:nvSpPr>
        <p:spPr>
          <a:xfrm>
            <a:off x="4231532" y="4244574"/>
            <a:ext cx="7312823" cy="17578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pl-PL" sz="2000"/>
              <a:t>Łączne stosowanie agrochemikaliów (jednoczesne stosowanie dwóch lub więcej środków, np. fungicyd + insektycyd, insektycyd + fungicyd + nawóz) wymaga zawsze ostrożnego postępowania </a:t>
            </a:r>
            <a:br>
              <a:rPr lang="pl-PL" sz="2000"/>
            </a:br>
            <a:r>
              <a:rPr lang="pl-PL" sz="2000"/>
              <a:t>i precyzyjnego doboru rozpylaczy</a:t>
            </a:r>
          </a:p>
        </p:txBody>
      </p:sp>
    </p:spTree>
    <p:extLst>
      <p:ext uri="{BB962C8B-B14F-4D97-AF65-F5344CB8AC3E}">
        <p14:creationId xmlns:p14="http://schemas.microsoft.com/office/powerpoint/2010/main" val="3207938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1358201" y="6287410"/>
            <a:ext cx="1318721" cy="683549"/>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26E7B4C9-6817-9D32-BC3D-3492FE190C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192" y="215126"/>
            <a:ext cx="1081628" cy="1081628"/>
          </a:xfrm>
          <a:prstGeom prst="rect">
            <a:avLst/>
          </a:prstGeom>
          <a:ln>
            <a:noFill/>
          </a:ln>
          <a:effectLst>
            <a:outerShdw blurRad="292100" dist="139700" dir="2700000" algn="tl" rotWithShape="0">
              <a:srgbClr val="333333">
                <a:alpha val="65000"/>
              </a:srgbClr>
            </a:outerShdw>
          </a:effectLst>
        </p:spPr>
      </p:pic>
      <p:sp>
        <p:nvSpPr>
          <p:cNvPr id="6" name="pole tekstowe 5">
            <a:extLst>
              <a:ext uri="{FF2B5EF4-FFF2-40B4-BE49-F238E27FC236}">
                <a16:creationId xmlns:a16="http://schemas.microsoft.com/office/drawing/2014/main" id="{F94786F3-0A52-1A32-0F86-B8D10BF84C5C}"/>
              </a:ext>
            </a:extLst>
          </p:cNvPr>
          <p:cNvSpPr txBox="1"/>
          <p:nvPr/>
        </p:nvSpPr>
        <p:spPr>
          <a:xfrm>
            <a:off x="1331820" y="2286792"/>
            <a:ext cx="9528360" cy="1600438"/>
          </a:xfrm>
          <a:prstGeom prst="rect">
            <a:avLst/>
          </a:prstGeom>
          <a:noFill/>
          <a:ln w="28575">
            <a:solidFill>
              <a:srgbClr val="C00000"/>
            </a:solidFill>
          </a:ln>
        </p:spPr>
        <p:txBody>
          <a:bodyPr wrap="square" rtlCol="0">
            <a:spAutoFit/>
          </a:bodyPr>
          <a:lstStyle/>
          <a:p>
            <a:pPr algn="just"/>
            <a:endParaRPr lang="pl-PL" sz="2000" b="1"/>
          </a:p>
          <a:p>
            <a:pPr algn="just"/>
            <a:r>
              <a:rPr lang="pl-PL" sz="2000" b="1"/>
              <a:t>NAWET ZNANE I DOBRZE PRZEBADANE MIESZANINY MOGĄ PRZY SPLOCIE NIEKORZYSTNYCH WARUNKÓW (środowiskowych, klimatycznych i technicznych) SPOWODOWAĆ NEGATYWNE EFEKTY (nieskuteczność, poparzenia roślin)</a:t>
            </a:r>
          </a:p>
          <a:p>
            <a:endParaRPr lang="pl-PL"/>
          </a:p>
        </p:txBody>
      </p:sp>
      <p:pic>
        <p:nvPicPr>
          <p:cNvPr id="8" name="Grafika 7" descr="Wykrzyknik z wypełnieniem pełnym">
            <a:extLst>
              <a:ext uri="{FF2B5EF4-FFF2-40B4-BE49-F238E27FC236}">
                <a16:creationId xmlns:a16="http://schemas.microsoft.com/office/drawing/2014/main" id="{3EF583E0-9027-5276-5DE8-687D7498C1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53561">
            <a:off x="10506278" y="2382462"/>
            <a:ext cx="1303946" cy="1303946"/>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2089037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óżne 012"/>
          <p:cNvPicPr>
            <a:picLocks noGrp="1" noChangeAspect="1" noChangeArrowheads="1"/>
          </p:cNvPicPr>
          <p:nvPr/>
        </p:nvPicPr>
        <p:blipFill>
          <a:blip r:embed="rId2">
            <a:extLst>
              <a:ext uri="{28A0092B-C50C-407E-A947-70E740481C1C}">
                <a14:useLocalDpi xmlns:a14="http://schemas.microsoft.com/office/drawing/2010/main" val="0"/>
              </a:ext>
            </a:extLst>
          </a:blip>
          <a:srcRect l="19695" r="5538"/>
          <a:stretch/>
        </p:blipFill>
        <p:spPr bwMode="auto">
          <a:xfrm>
            <a:off x="4038599" y="10"/>
            <a:ext cx="8160026" cy="687580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Freeform: Shape 16">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p:cNvSpPr>
            <a:spLocks noGrp="1"/>
          </p:cNvSpPr>
          <p:nvPr>
            <p:ph type="title"/>
          </p:nvPr>
        </p:nvSpPr>
        <p:spPr>
          <a:xfrm>
            <a:off x="378831" y="2602743"/>
            <a:ext cx="3556670" cy="2273366"/>
          </a:xfrm>
        </p:spPr>
        <p:txBody>
          <a:bodyPr vert="horz" lIns="91440" tIns="45720" rIns="91440" bIns="45720" rtlCol="0" anchor="t">
            <a:normAutofit/>
          </a:bodyPr>
          <a:lstStyle/>
          <a:p>
            <a:r>
              <a:rPr lang="en-US" sz="4000" b="1" err="1">
                <a:solidFill>
                  <a:srgbClr val="FFFFFF"/>
                </a:solidFill>
              </a:rPr>
              <a:t>Biologiczne</a:t>
            </a:r>
            <a:r>
              <a:rPr lang="en-US" sz="4000" b="1">
                <a:solidFill>
                  <a:srgbClr val="FFFFFF"/>
                </a:solidFill>
              </a:rPr>
              <a:t> </a:t>
            </a:r>
            <a:r>
              <a:rPr lang="en-US" sz="4000" b="1" err="1">
                <a:solidFill>
                  <a:srgbClr val="FFFFFF"/>
                </a:solidFill>
              </a:rPr>
              <a:t>metody</a:t>
            </a:r>
            <a:r>
              <a:rPr lang="en-US" sz="4000" b="1">
                <a:solidFill>
                  <a:srgbClr val="FFFFFF"/>
                </a:solidFill>
              </a:rPr>
              <a:t> </a:t>
            </a:r>
            <a:r>
              <a:rPr lang="en-US" sz="4000" b="1" err="1">
                <a:solidFill>
                  <a:srgbClr val="FFFFFF"/>
                </a:solidFill>
              </a:rPr>
              <a:t>ochrony</a:t>
            </a:r>
            <a:r>
              <a:rPr lang="en-US" sz="4000" b="1">
                <a:solidFill>
                  <a:srgbClr val="FFFFFF"/>
                </a:solidFill>
              </a:rPr>
              <a:t> </a:t>
            </a:r>
            <a:r>
              <a:rPr lang="en-US" sz="4000" b="1" err="1">
                <a:solidFill>
                  <a:srgbClr val="FFFFFF"/>
                </a:solidFill>
              </a:rPr>
              <a:t>roślin</a:t>
            </a:r>
            <a:endParaRPr lang="en-US" sz="4000">
              <a:solidFill>
                <a:srgbClr val="FFFFFF"/>
              </a:solidFill>
            </a:endParaRPr>
          </a:p>
        </p:txBody>
      </p:sp>
      <p:pic>
        <p:nvPicPr>
          <p:cNvPr id="5" name="Obraz 4"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3"/>
          <a:stretch>
            <a:fillRect/>
          </a:stretch>
        </p:blipFill>
        <p:spPr>
          <a:xfrm>
            <a:off x="975946" y="5785068"/>
            <a:ext cx="2086705" cy="1081628"/>
          </a:xfrm>
          <a:prstGeom prst="rect">
            <a:avLst/>
          </a:prstGeom>
        </p:spPr>
      </p:pic>
      <p:pic>
        <p:nvPicPr>
          <p:cNvPr id="3" name="Obraz 2" descr="Obraz zawierający clipart, Grafika, rysowanie, kreatywność&#10;&#10;Opis wygenerowany automatycznie">
            <a:extLst>
              <a:ext uri="{FF2B5EF4-FFF2-40B4-BE49-F238E27FC236}">
                <a16:creationId xmlns:a16="http://schemas.microsoft.com/office/drawing/2014/main" id="{2A653163-604B-480E-EC99-0F40FD9A94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485" y="478712"/>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94068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89495" y="871538"/>
            <a:ext cx="3948331" cy="3691851"/>
          </a:xfrm>
        </p:spPr>
        <p:txBody>
          <a:bodyPr anchor="b">
            <a:normAutofit fontScale="90000"/>
          </a:bodyPr>
          <a:lstStyle/>
          <a:p>
            <a:pPr>
              <a:spcAft>
                <a:spcPts val="1000"/>
              </a:spcAft>
            </a:pPr>
            <a:r>
              <a:rPr lang="pl-PL" sz="2700" b="1" i="1">
                <a:solidFill>
                  <a:srgbClr val="FFFFFF"/>
                </a:solidFill>
                <a:latin typeface="Calibri"/>
                <a:ea typeface="Calibri"/>
                <a:cs typeface="Times New Roman"/>
              </a:rPr>
              <a:t>Czy rolnik zaprawiając we własnym gospodarstwie swoje zboże zakupioną zaprawą biologiczną będzie spełniał wymogi </a:t>
            </a:r>
            <a:br>
              <a:rPr lang="pl-PL" sz="2700" b="1" i="1">
                <a:solidFill>
                  <a:srgbClr val="FFFFFF"/>
                </a:solidFill>
                <a:latin typeface="Calibri"/>
                <a:ea typeface="Calibri"/>
                <a:cs typeface="Times New Roman"/>
              </a:rPr>
            </a:br>
            <a:r>
              <a:rPr lang="pl-PL" sz="2700" b="1" i="1">
                <a:solidFill>
                  <a:srgbClr val="FFFFFF"/>
                </a:solidFill>
                <a:latin typeface="Calibri"/>
                <a:ea typeface="Calibri"/>
                <a:cs typeface="Times New Roman"/>
              </a:rPr>
              <a:t>i kwalifikował się do płatności w ramach </a:t>
            </a:r>
            <a:r>
              <a:rPr lang="pl-PL" sz="2700" b="1" i="1" err="1">
                <a:solidFill>
                  <a:srgbClr val="FFFFFF"/>
                </a:solidFill>
                <a:latin typeface="Calibri"/>
                <a:ea typeface="Calibri"/>
                <a:cs typeface="Times New Roman"/>
              </a:rPr>
              <a:t>ekoschematu</a:t>
            </a:r>
            <a:r>
              <a:rPr lang="pl-PL" sz="2700" b="1" i="1">
                <a:solidFill>
                  <a:srgbClr val="FFFFFF"/>
                </a:solidFill>
                <a:latin typeface="Calibri"/>
                <a:ea typeface="Calibri"/>
                <a:cs typeface="Times New Roman"/>
              </a:rPr>
              <a:t> Biologiczna ochrona upraw?</a:t>
            </a:r>
            <a:br>
              <a:rPr lang="pl-PL" sz="2200" i="1">
                <a:solidFill>
                  <a:srgbClr val="FFFFFF"/>
                </a:solidFill>
                <a:latin typeface="Calibri"/>
                <a:ea typeface="Calibri"/>
                <a:cs typeface="Times New Roman"/>
              </a:rPr>
            </a:br>
            <a:endParaRPr lang="pl-PL" sz="2200" i="1">
              <a:solidFill>
                <a:srgbClr val="FFFFFF"/>
              </a:solidFill>
            </a:endParaRPr>
          </a:p>
        </p:txBody>
      </p:sp>
      <p:sp>
        <p:nvSpPr>
          <p:cNvPr id="3" name="Symbol zastępczy zawartości 2"/>
          <p:cNvSpPr>
            <a:spLocks noGrp="1"/>
          </p:cNvSpPr>
          <p:nvPr>
            <p:ph idx="1"/>
          </p:nvPr>
        </p:nvSpPr>
        <p:spPr>
          <a:xfrm>
            <a:off x="4698858" y="666114"/>
            <a:ext cx="6555347" cy="5546047"/>
          </a:xfrm>
        </p:spPr>
        <p:txBody>
          <a:bodyPr vert="horz" lIns="91440" tIns="45720" rIns="91440" bIns="45720" rtlCol="0" anchor="ctr">
            <a:normAutofit/>
          </a:bodyPr>
          <a:lstStyle/>
          <a:p>
            <a:pPr marL="0" indent="0" algn="just">
              <a:buNone/>
            </a:pPr>
            <a:r>
              <a:rPr lang="pl-PL" sz="2000">
                <a:latin typeface="Calibri"/>
                <a:ea typeface="Calibri"/>
                <a:cs typeface="Times New Roman"/>
              </a:rPr>
              <a:t>Zgodnie z art. 34 ust. 1 ustawy o Planie Strategicznym dla WPR1 „płatności do biologicznej ochrony upraw są przyznawane do powierzchni gruntów […] posiadanych przez rolnika, na których ten rolnik przeprowadził, w celu eliminacji danego </a:t>
            </a:r>
            <a:r>
              <a:rPr lang="pl-PL" sz="2000" err="1">
                <a:latin typeface="Calibri"/>
                <a:ea typeface="Calibri"/>
                <a:cs typeface="Times New Roman"/>
              </a:rPr>
              <a:t>agrofaga</a:t>
            </a:r>
            <a:r>
              <a:rPr lang="pl-PL" sz="2000">
                <a:latin typeface="Calibri"/>
                <a:ea typeface="Calibri"/>
                <a:cs typeface="Times New Roman"/>
              </a:rPr>
              <a:t>, zabieg ochrony upraw wyłącznie przy użyciu środka ochrony roślin zawierającego mikroorganizmy jako substancje czynne dopuszczonego do obrotu na podstawie wydanego przez ministra właściwego do spraw rolnictwa zezwolenia […], lub pozwolenia na handel równoległy […], zgodnie z zawartymi w etykiecie wymaganiami […]”. </a:t>
            </a:r>
            <a:br>
              <a:rPr lang="pl-PL" sz="2000">
                <a:latin typeface="Calibri"/>
                <a:ea typeface="Calibri"/>
                <a:cs typeface="Times New Roman"/>
              </a:rPr>
            </a:br>
            <a:endParaRPr lang="pl-PL" sz="2000">
              <a:latin typeface="Calibri"/>
              <a:ea typeface="Calibri"/>
              <a:cs typeface="Times New Roman"/>
            </a:endParaRPr>
          </a:p>
          <a:p>
            <a:pPr marL="0" indent="0" algn="just">
              <a:buNone/>
            </a:pPr>
            <a:r>
              <a:rPr lang="pl-PL" sz="2000">
                <a:latin typeface="Calibri"/>
                <a:ea typeface="Calibri"/>
                <a:cs typeface="Times New Roman"/>
              </a:rPr>
              <a:t>W przypadku zapraw nasiennych jako stosowanie środka ochrony roślin rozumie się moment zaprawiania nasion, a nie wysiewu zaprawionych nasion.</a:t>
            </a:r>
            <a:endParaRPr lang="pl-PL" sz="2000"/>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975555" y="5567442"/>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25785522-20E9-5BDC-DC25-143A93F4FF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8183" y="54981"/>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382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p:cNvSpPr>
            <a:spLocks noGrp="1"/>
          </p:cNvSpPr>
          <p:nvPr>
            <p:ph idx="1"/>
          </p:nvPr>
        </p:nvSpPr>
        <p:spPr>
          <a:xfrm>
            <a:off x="127704" y="1358129"/>
            <a:ext cx="3972502" cy="4270179"/>
          </a:xfrm>
        </p:spPr>
        <p:txBody>
          <a:bodyPr vert="horz" lIns="91440" tIns="45720" rIns="91440" bIns="45720" rtlCol="0" anchor="t">
            <a:normAutofit/>
          </a:bodyPr>
          <a:lstStyle/>
          <a:p>
            <a:pPr marL="0" indent="0" algn="just">
              <a:buNone/>
            </a:pPr>
            <a:r>
              <a:rPr lang="pl-PL" sz="2000">
                <a:latin typeface="Calibri"/>
                <a:ea typeface="Calibri"/>
                <a:cs typeface="Times New Roman"/>
              </a:rPr>
              <a:t>Jako zabieg ochrony upraw należy natomiast rozumieć wszelkie zabiegi zmierzające do ochrony roślin, </a:t>
            </a:r>
            <a:br>
              <a:rPr lang="pl-PL" sz="2000">
                <a:latin typeface="Calibri"/>
                <a:ea typeface="Calibri"/>
                <a:cs typeface="Times New Roman"/>
              </a:rPr>
            </a:br>
            <a:r>
              <a:rPr lang="pl-PL" sz="2000">
                <a:latin typeface="Calibri"/>
                <a:ea typeface="Calibri"/>
                <a:cs typeface="Times New Roman"/>
              </a:rPr>
              <a:t>w tym w szczególności zastosowanie środka ochrony roślin, a także wysianie/wysadzenie zaprawionego materiału siewnego na danej powierzchni gruntów rolnych. Wysianie materiału siewnego zaprawionego zaprawa biologiczną zawierającą mikroorganizmy należy uznać za spełnienie wymogu przeprowadzenia zabiegu ochrony upraw zgonie z </a:t>
            </a:r>
            <a:r>
              <a:rPr lang="pl-PL" sz="2000" err="1">
                <a:latin typeface="Calibri"/>
                <a:ea typeface="Calibri"/>
                <a:cs typeface="Times New Roman"/>
              </a:rPr>
              <a:t>ekoschematem</a:t>
            </a:r>
            <a:r>
              <a:rPr lang="pl-PL" sz="2000">
                <a:latin typeface="Calibri"/>
                <a:ea typeface="Calibri"/>
                <a:cs typeface="Times New Roman"/>
              </a:rPr>
              <a:t>: Biologiczna ochrona upraw.</a:t>
            </a:r>
            <a:endParaRPr lang="pl-PL" sz="2000"/>
          </a:p>
        </p:txBody>
      </p:sp>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1354211" y="6284440"/>
            <a:ext cx="1330178" cy="689488"/>
          </a:xfrm>
          <a:prstGeom prst="rect">
            <a:avLst/>
          </a:prstGeom>
        </p:spPr>
      </p:pic>
      <p:pic>
        <p:nvPicPr>
          <p:cNvPr id="32772" name="Picture 4">
            <a:extLst>
              <a:ext uri="{FF2B5EF4-FFF2-40B4-BE49-F238E27FC236}">
                <a16:creationId xmlns:a16="http://schemas.microsoft.com/office/drawing/2014/main" id="{E7634852-AE6F-B8E5-0FB8-B69C1F114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7910" y="530912"/>
            <a:ext cx="7774777" cy="5183185"/>
          </a:xfrm>
          <a:prstGeom prst="rect">
            <a:avLst/>
          </a:prstGeom>
          <a:noFill/>
          <a:extLst>
            <a:ext uri="{909E8E84-426E-40DD-AFC4-6F175D3DCCD1}">
              <a14:hiddenFill xmlns:a14="http://schemas.microsoft.com/office/drawing/2010/main">
                <a:solidFill>
                  <a:srgbClr val="FFFFFF"/>
                </a:solidFill>
              </a14:hiddenFill>
            </a:ext>
          </a:extLst>
        </p:spPr>
      </p:pic>
      <p:pic>
        <p:nvPicPr>
          <p:cNvPr id="2" name="Obraz 1" descr="Obraz zawierający clipart, Grafika, rysowanie, kreatywność&#10;&#10;Opis wygenerowany automatycznie">
            <a:extLst>
              <a:ext uri="{FF2B5EF4-FFF2-40B4-BE49-F238E27FC236}">
                <a16:creationId xmlns:a16="http://schemas.microsoft.com/office/drawing/2014/main" id="{CAA177B6-9905-4BD3-A521-A8727FA727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716" y="62275"/>
            <a:ext cx="1081628" cy="1081628"/>
          </a:xfrm>
          <a:prstGeom prst="rect">
            <a:avLst/>
          </a:prstGeom>
          <a:ln>
            <a:noFill/>
          </a:ln>
          <a:effectLst>
            <a:outerShdw blurRad="292100" dist="139700" dir="2700000" algn="tl" rotWithShape="0">
              <a:srgbClr val="333333">
                <a:alpha val="65000"/>
              </a:srgbClr>
            </a:outerShdw>
          </a:effectLst>
        </p:spPr>
      </p:pic>
      <p:sp>
        <p:nvSpPr>
          <p:cNvPr id="7" name="pole tekstowe 6">
            <a:extLst>
              <a:ext uri="{FF2B5EF4-FFF2-40B4-BE49-F238E27FC236}">
                <a16:creationId xmlns:a16="http://schemas.microsoft.com/office/drawing/2014/main" id="{E0110B38-1E81-95AB-43D9-A24AE1409C4D}"/>
              </a:ext>
            </a:extLst>
          </p:cNvPr>
          <p:cNvSpPr txBox="1"/>
          <p:nvPr/>
        </p:nvSpPr>
        <p:spPr>
          <a:xfrm>
            <a:off x="5651498" y="5535975"/>
            <a:ext cx="4927600" cy="184666"/>
          </a:xfrm>
          <a:prstGeom prst="rect">
            <a:avLst/>
          </a:prstGeom>
          <a:noFill/>
        </p:spPr>
        <p:txBody>
          <a:bodyPr wrap="square" rtlCol="0">
            <a:spAutoFit/>
          </a:bodyPr>
          <a:lstStyle/>
          <a:p>
            <a:pPr algn="ctr"/>
            <a:r>
              <a:rPr lang="pl-PL" sz="600">
                <a:solidFill>
                  <a:schemeClr val="tx2">
                    <a:lumMod val="20000"/>
                    <a:lumOff val="80000"/>
                  </a:schemeClr>
                </a:solidFill>
              </a:rPr>
              <a:t>https://osadkowski-cebulski.pl/nasiona-sm-bard-zaprawione-rhizo-seeds/</a:t>
            </a:r>
          </a:p>
        </p:txBody>
      </p:sp>
    </p:spTree>
    <p:extLst>
      <p:ext uri="{BB962C8B-B14F-4D97-AF65-F5344CB8AC3E}">
        <p14:creationId xmlns:p14="http://schemas.microsoft.com/office/powerpoint/2010/main" val="3879897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9350" name="Rectangle 99349">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52" name="Rectangle 99351">
            <a:extLst>
              <a:ext uri="{FF2B5EF4-FFF2-40B4-BE49-F238E27FC236}">
                <a16:creationId xmlns:a16="http://schemas.microsoft.com/office/drawing/2014/main" id="{E19B653C-798C-4333-8452-3DF3AE3C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54" name="Rectangle 99353">
            <a:extLst>
              <a:ext uri="{FF2B5EF4-FFF2-40B4-BE49-F238E27FC236}">
                <a16:creationId xmlns:a16="http://schemas.microsoft.com/office/drawing/2014/main" id="{0FE50278-E2EC-42B2-A1F1-921DD3990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56" name="Rectangle 99355">
            <a:extLst>
              <a:ext uri="{FF2B5EF4-FFF2-40B4-BE49-F238E27FC236}">
                <a16:creationId xmlns:a16="http://schemas.microsoft.com/office/drawing/2014/main" id="{1236153F-0DB4-40DD-87C6-B40C1B7E2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30" name="Tytuł 1"/>
          <p:cNvSpPr>
            <a:spLocks noGrp="1"/>
          </p:cNvSpPr>
          <p:nvPr>
            <p:ph type="title"/>
          </p:nvPr>
        </p:nvSpPr>
        <p:spPr>
          <a:xfrm>
            <a:off x="1673157" y="306649"/>
            <a:ext cx="6455699" cy="977442"/>
          </a:xfrm>
        </p:spPr>
        <p:txBody>
          <a:bodyPr vert="horz" lIns="91440" tIns="45720" rIns="91440" bIns="45720" rtlCol="0" anchor="ctr">
            <a:normAutofit/>
          </a:bodyPr>
          <a:lstStyle/>
          <a:p>
            <a:pPr algn="ctr"/>
            <a:r>
              <a:rPr lang="pl-PL" altLang="pl-PL" sz="4000" b="1">
                <a:solidFill>
                  <a:srgbClr val="FFFFFF"/>
                </a:solidFill>
              </a:rPr>
              <a:t>MONITORING</a:t>
            </a:r>
            <a:endParaRPr lang="en-US" sz="4000">
              <a:solidFill>
                <a:srgbClr val="FFFFFF"/>
              </a:solidFill>
            </a:endParaRPr>
          </a:p>
        </p:txBody>
      </p:sp>
      <p:pic>
        <p:nvPicPr>
          <p:cNvPr id="8" name="Symbol zastępczy zawartości 7">
            <a:extLst>
              <a:ext uri="{FF2B5EF4-FFF2-40B4-BE49-F238E27FC236}">
                <a16:creationId xmlns:a16="http://schemas.microsoft.com/office/drawing/2014/main" id="{59092FE3-50DB-692B-1DE6-96BCE3CF29B4}"/>
              </a:ext>
            </a:extLst>
          </p:cNvPr>
          <p:cNvPicPr>
            <a:picLocks noGrp="1" noChangeAspect="1"/>
          </p:cNvPicPr>
          <p:nvPr>
            <p:ph idx="1"/>
          </p:nvPr>
        </p:nvPicPr>
        <p:blipFill>
          <a:blip r:embed="rId2"/>
          <a:srcRect b="11667"/>
          <a:stretch/>
        </p:blipFill>
        <p:spPr>
          <a:xfrm>
            <a:off x="0" y="1575460"/>
            <a:ext cx="12192002" cy="5282539"/>
          </a:xfrm>
          <a:prstGeom prst="rect">
            <a:avLst/>
          </a:prstGeom>
        </p:spPr>
      </p:pic>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3"/>
          <a:stretch>
            <a:fillRect/>
          </a:stretch>
        </p:blipFill>
        <p:spPr>
          <a:xfrm>
            <a:off x="9045762" y="255827"/>
            <a:ext cx="2229332" cy="1164826"/>
          </a:xfrm>
          <a:prstGeom prst="rect">
            <a:avLst/>
          </a:prstGeom>
        </p:spPr>
      </p:pic>
      <p:pic>
        <p:nvPicPr>
          <p:cNvPr id="9" name="Obraz 8" descr="Obraz zawierający clipart, Grafika, rysowanie, kreatywność&#10;&#10;Opis wygenerowany automatycznie">
            <a:extLst>
              <a:ext uri="{FF2B5EF4-FFF2-40B4-BE49-F238E27FC236}">
                <a16:creationId xmlns:a16="http://schemas.microsoft.com/office/drawing/2014/main" id="{8AA2B7C7-D268-59DF-EF81-07C2F0AC07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274" y="254556"/>
            <a:ext cx="1081628" cy="1081628"/>
          </a:xfrm>
          <a:prstGeom prst="rect">
            <a:avLst/>
          </a:prstGeom>
          <a:ln>
            <a:noFill/>
          </a:ln>
          <a:effectLst>
            <a:outerShdw blurRad="292100" dist="139700" dir="2700000" algn="tl" rotWithShape="0">
              <a:srgbClr val="333333">
                <a:alpha val="65000"/>
              </a:srgbClr>
            </a:outerShdw>
          </a:effectLst>
        </p:spPr>
      </p:pic>
      <p:sp>
        <p:nvSpPr>
          <p:cNvPr id="10" name="pole tekstowe 9">
            <a:extLst>
              <a:ext uri="{FF2B5EF4-FFF2-40B4-BE49-F238E27FC236}">
                <a16:creationId xmlns:a16="http://schemas.microsoft.com/office/drawing/2014/main" id="{50DEF54D-CC7E-3695-15FC-C06B74F022EC}"/>
              </a:ext>
            </a:extLst>
          </p:cNvPr>
          <p:cNvSpPr txBox="1"/>
          <p:nvPr/>
        </p:nvSpPr>
        <p:spPr>
          <a:xfrm rot="5400000">
            <a:off x="-2179076" y="3754535"/>
            <a:ext cx="4542817" cy="184666"/>
          </a:xfrm>
          <a:prstGeom prst="rect">
            <a:avLst/>
          </a:prstGeom>
          <a:noFill/>
        </p:spPr>
        <p:txBody>
          <a:bodyPr wrap="square" rtlCol="0">
            <a:spAutoFit/>
          </a:bodyPr>
          <a:lstStyle/>
          <a:p>
            <a:r>
              <a:rPr lang="pl-PL" sz="600">
                <a:solidFill>
                  <a:schemeClr val="bg2">
                    <a:lumMod val="90000"/>
                  </a:schemeClr>
                </a:solidFill>
              </a:rPr>
              <a:t>https://www.farmer.pl/produkcja-roslinna/ochrona-roslin/prosty-monitoring-upraw,77690.html</a:t>
            </a:r>
          </a:p>
        </p:txBody>
      </p:sp>
    </p:spTree>
    <p:extLst>
      <p:ext uri="{BB962C8B-B14F-4D97-AF65-F5344CB8AC3E}">
        <p14:creationId xmlns:p14="http://schemas.microsoft.com/office/powerpoint/2010/main" val="3355724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E2E956-B48A-8DD0-290C-A760CDF6C2D5}"/>
            </a:ext>
          </a:extLst>
        </p:cNvPr>
        <p:cNvGrpSpPr/>
        <p:nvPr/>
      </p:nvGrpSpPr>
      <p:grpSpPr>
        <a:xfrm>
          <a:off x="0" y="0"/>
          <a:ext cx="0" cy="0"/>
          <a:chOff x="0" y="0"/>
          <a:chExt cx="0" cy="0"/>
        </a:xfrm>
      </p:grpSpPr>
      <p:sp useBgFill="1">
        <p:nvSpPr>
          <p:cNvPr id="10270" name="Rectangle 10269">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72" name="Group 10271">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0273" name="Rectangle 10272">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4" name="Rectangle 10273">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5" name="Rectangle 10274">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ytuł 7">
            <a:extLst>
              <a:ext uri="{FF2B5EF4-FFF2-40B4-BE49-F238E27FC236}">
                <a16:creationId xmlns:a16="http://schemas.microsoft.com/office/drawing/2014/main" id="{C089D56C-A1BF-75C7-B8CA-D98ADB4BD0D3}"/>
              </a:ext>
            </a:extLst>
          </p:cNvPr>
          <p:cNvSpPr>
            <a:spLocks noGrp="1"/>
          </p:cNvSpPr>
          <p:nvPr>
            <p:ph type="title"/>
          </p:nvPr>
        </p:nvSpPr>
        <p:spPr>
          <a:xfrm>
            <a:off x="1716221" y="254812"/>
            <a:ext cx="4621587" cy="1030515"/>
          </a:xfrm>
        </p:spPr>
        <p:txBody>
          <a:bodyPr anchor="ctr">
            <a:normAutofit/>
          </a:bodyPr>
          <a:lstStyle/>
          <a:p>
            <a:r>
              <a:rPr lang="pl-PL" sz="4000" b="1">
                <a:solidFill>
                  <a:srgbClr val="FFFFFF"/>
                </a:solidFill>
              </a:rPr>
              <a:t>Proces certyfikacji </a:t>
            </a:r>
            <a:endParaRPr lang="pl-PL" sz="4000">
              <a:solidFill>
                <a:srgbClr val="FFFFFF"/>
              </a:solidFill>
            </a:endParaRPr>
          </a:p>
        </p:txBody>
      </p:sp>
      <p:pic>
        <p:nvPicPr>
          <p:cNvPr id="4" name="Obraz 3" descr="Strona główna - Jednostka certyfikująca eCO2 sp. z o.o.">
            <a:extLst>
              <a:ext uri="{FF2B5EF4-FFF2-40B4-BE49-F238E27FC236}">
                <a16:creationId xmlns:a16="http://schemas.microsoft.com/office/drawing/2014/main" id="{952C95CA-92F8-1392-97DC-9357DC61C486}"/>
              </a:ext>
            </a:extLst>
          </p:cNvPr>
          <p:cNvPicPr>
            <a:picLocks noChangeAspect="1"/>
          </p:cNvPicPr>
          <p:nvPr/>
        </p:nvPicPr>
        <p:blipFill>
          <a:blip r:embed="rId2"/>
          <a:srcRect r="662" b="1"/>
          <a:stretch/>
        </p:blipFill>
        <p:spPr>
          <a:xfrm>
            <a:off x="9150690" y="132235"/>
            <a:ext cx="2425337" cy="1275670"/>
          </a:xfrm>
          <a:prstGeom prst="rect">
            <a:avLst/>
          </a:prstGeom>
        </p:spPr>
      </p:pic>
      <p:sp>
        <p:nvSpPr>
          <p:cNvPr id="6" name="Symbol zastępczy zawartości 5">
            <a:extLst>
              <a:ext uri="{FF2B5EF4-FFF2-40B4-BE49-F238E27FC236}">
                <a16:creationId xmlns:a16="http://schemas.microsoft.com/office/drawing/2014/main" id="{365065C5-E0AD-4016-B4C6-E5BC9FE9AFF9}"/>
              </a:ext>
            </a:extLst>
          </p:cNvPr>
          <p:cNvSpPr>
            <a:spLocks noGrp="1"/>
          </p:cNvSpPr>
          <p:nvPr>
            <p:ph idx="1"/>
          </p:nvPr>
        </p:nvSpPr>
        <p:spPr>
          <a:xfrm>
            <a:off x="802211" y="1814545"/>
            <a:ext cx="10773816" cy="651308"/>
          </a:xfrm>
        </p:spPr>
        <p:txBody>
          <a:bodyPr>
            <a:normAutofit fontScale="92500" lnSpcReduction="20000"/>
          </a:bodyPr>
          <a:lstStyle/>
          <a:p>
            <a:pPr marL="0" indent="0">
              <a:buNone/>
            </a:pPr>
            <a:r>
              <a:rPr lang="pl-PL" sz="2600">
                <a:latin typeface="Calibri"/>
                <a:ea typeface="Calibri"/>
                <a:cs typeface="Times New Roman"/>
              </a:rPr>
              <a:t>Podmiot certyfikujący prowadzi kontrolę producentów roślin stosujących integrowaną produkcję roślin.</a:t>
            </a:r>
          </a:p>
          <a:p>
            <a:pPr marL="0" indent="0">
              <a:buNone/>
            </a:pPr>
            <a:endParaRPr lang="pl-PL" sz="2000"/>
          </a:p>
        </p:txBody>
      </p:sp>
      <p:sp>
        <p:nvSpPr>
          <p:cNvPr id="9" name="pole tekstowe 8">
            <a:extLst>
              <a:ext uri="{FF2B5EF4-FFF2-40B4-BE49-F238E27FC236}">
                <a16:creationId xmlns:a16="http://schemas.microsoft.com/office/drawing/2014/main" id="{DA2567ED-C0FD-2242-D9A1-F703EB974E63}"/>
              </a:ext>
            </a:extLst>
          </p:cNvPr>
          <p:cNvSpPr txBox="1"/>
          <p:nvPr/>
        </p:nvSpPr>
        <p:spPr>
          <a:xfrm>
            <a:off x="459474" y="2971486"/>
            <a:ext cx="10630058" cy="3693319"/>
          </a:xfrm>
          <a:prstGeom prst="rect">
            <a:avLst/>
          </a:prstGeom>
          <a:noFill/>
        </p:spPr>
        <p:txBody>
          <a:bodyPr wrap="square" rtlCol="0">
            <a:spAutoFit/>
          </a:bodyPr>
          <a:lstStyle/>
          <a:p>
            <a:pPr marL="342900" lvl="0" indent="-342900">
              <a:lnSpc>
                <a:spcPct val="100000"/>
              </a:lnSpc>
              <a:spcBef>
                <a:spcPts val="0"/>
              </a:spcBef>
              <a:buSzPts val="1000"/>
              <a:buFont typeface="Wingdings" panose="05000000000000000000" pitchFamily="2" charset="2"/>
              <a:buChar char="ü"/>
              <a:tabLst>
                <a:tab pos="457200" algn="l"/>
              </a:tabLst>
            </a:pPr>
            <a:r>
              <a:rPr lang="pl-PL" sz="2400">
                <a:latin typeface="Calibri"/>
                <a:ea typeface="Calibri"/>
                <a:cs typeface="Times New Roman"/>
              </a:rPr>
              <a:t>Ukończenia szkolenia z zakresu IP,</a:t>
            </a:r>
          </a:p>
          <a:p>
            <a:pPr marL="342900" lvl="0" indent="-342900">
              <a:lnSpc>
                <a:spcPct val="100000"/>
              </a:lnSpc>
              <a:spcBef>
                <a:spcPts val="0"/>
              </a:spcBef>
              <a:buSzPts val="1000"/>
              <a:buFont typeface="Wingdings" panose="05000000000000000000" pitchFamily="2" charset="2"/>
              <a:buChar char="ü"/>
              <a:tabLst>
                <a:tab pos="457200" algn="l"/>
              </a:tabLst>
            </a:pPr>
            <a:r>
              <a:rPr lang="pl-PL" sz="2400">
                <a:latin typeface="Calibri"/>
                <a:ea typeface="Calibri"/>
                <a:cs typeface="Times New Roman"/>
              </a:rPr>
              <a:t>Prowadzenia produkcji zgodnie z metodykami zatwierdzonymi przez Głównego Inspektora Ochrony Roślin i Nasiennictwa,</a:t>
            </a:r>
          </a:p>
          <a:p>
            <a:pPr marL="342900" lvl="0" indent="-342900">
              <a:lnSpc>
                <a:spcPct val="100000"/>
              </a:lnSpc>
              <a:spcBef>
                <a:spcPts val="0"/>
              </a:spcBef>
              <a:buSzPts val="1000"/>
              <a:buFont typeface="Wingdings" panose="05000000000000000000" pitchFamily="2" charset="2"/>
              <a:buChar char="ü"/>
              <a:tabLst>
                <a:tab pos="457200" algn="l"/>
              </a:tabLst>
            </a:pPr>
            <a:r>
              <a:rPr lang="pl-PL" sz="2400">
                <a:latin typeface="Calibri"/>
                <a:ea typeface="Calibri"/>
                <a:cs typeface="Times New Roman"/>
              </a:rPr>
              <a:t>Nawożenia,</a:t>
            </a:r>
          </a:p>
          <a:p>
            <a:pPr marL="342900" lvl="0" indent="-342900">
              <a:lnSpc>
                <a:spcPct val="100000"/>
              </a:lnSpc>
              <a:spcBef>
                <a:spcPts val="0"/>
              </a:spcBef>
              <a:buSzPts val="1000"/>
              <a:buFont typeface="Wingdings" panose="05000000000000000000" pitchFamily="2" charset="2"/>
              <a:buChar char="ü"/>
              <a:tabLst>
                <a:tab pos="457200" algn="l"/>
              </a:tabLst>
            </a:pPr>
            <a:r>
              <a:rPr lang="pl-PL" sz="2400">
                <a:latin typeface="Calibri"/>
                <a:ea typeface="Calibri"/>
                <a:cs typeface="Times New Roman"/>
              </a:rPr>
              <a:t>Dokumentowania,</a:t>
            </a:r>
          </a:p>
          <a:p>
            <a:pPr marL="342900" lvl="0" indent="-342900">
              <a:lnSpc>
                <a:spcPct val="100000"/>
              </a:lnSpc>
              <a:spcBef>
                <a:spcPts val="0"/>
              </a:spcBef>
              <a:buSzPts val="1000"/>
              <a:buFont typeface="Wingdings" panose="05000000000000000000" pitchFamily="2" charset="2"/>
              <a:buChar char="ü"/>
              <a:tabLst>
                <a:tab pos="457200" algn="l"/>
              </a:tabLst>
            </a:pPr>
            <a:r>
              <a:rPr lang="pl-PL" sz="2400">
                <a:latin typeface="Calibri"/>
                <a:ea typeface="Calibri"/>
                <a:cs typeface="Times New Roman"/>
              </a:rPr>
              <a:t>Przestrzegania zasad higieniczno-sanitarnych,</a:t>
            </a:r>
          </a:p>
          <a:p>
            <a:pPr marL="342900" lvl="0" indent="-342900">
              <a:lnSpc>
                <a:spcPct val="100000"/>
              </a:lnSpc>
              <a:spcBef>
                <a:spcPts val="0"/>
              </a:spcBef>
              <a:buSzPts val="1000"/>
              <a:buFont typeface="Wingdings" panose="05000000000000000000" pitchFamily="2" charset="2"/>
              <a:buChar char="ü"/>
              <a:tabLst>
                <a:tab pos="457200" algn="l"/>
              </a:tabLst>
            </a:pPr>
            <a:r>
              <a:rPr lang="pl-PL" sz="2400">
                <a:latin typeface="Calibri"/>
                <a:ea typeface="Calibri"/>
                <a:cs typeface="Times New Roman"/>
              </a:rPr>
              <a:t>Pobierania próbek i kontroli najwyższych dopuszczalnych pozostałości środków ochrony roślin oraz poziomów azotanów, azotynów i metali ciężkich w roślinach </a:t>
            </a:r>
            <a:br>
              <a:rPr lang="pl-PL" sz="2400">
                <a:latin typeface="Calibri"/>
                <a:ea typeface="Calibri"/>
                <a:cs typeface="Times New Roman"/>
              </a:rPr>
            </a:br>
            <a:r>
              <a:rPr lang="pl-PL" sz="2400">
                <a:latin typeface="Calibri"/>
                <a:ea typeface="Calibri"/>
                <a:cs typeface="Times New Roman"/>
              </a:rPr>
              <a:t>i produktach roślinnych.</a:t>
            </a:r>
          </a:p>
          <a:p>
            <a:endParaRPr lang="pl-PL"/>
          </a:p>
        </p:txBody>
      </p:sp>
      <p:sp>
        <p:nvSpPr>
          <p:cNvPr id="10" name="pole tekstowe 9">
            <a:extLst>
              <a:ext uri="{FF2B5EF4-FFF2-40B4-BE49-F238E27FC236}">
                <a16:creationId xmlns:a16="http://schemas.microsoft.com/office/drawing/2014/main" id="{C326A18F-4012-BBEB-2CE4-53FD5C0CBE37}"/>
              </a:ext>
            </a:extLst>
          </p:cNvPr>
          <p:cNvSpPr txBox="1"/>
          <p:nvPr/>
        </p:nvSpPr>
        <p:spPr>
          <a:xfrm>
            <a:off x="802211" y="2487837"/>
            <a:ext cx="9107786" cy="461665"/>
          </a:xfrm>
          <a:prstGeom prst="rect">
            <a:avLst/>
          </a:prstGeom>
          <a:noFill/>
        </p:spPr>
        <p:txBody>
          <a:bodyPr wrap="square" rtlCol="0">
            <a:spAutoFit/>
          </a:bodyPr>
          <a:lstStyle/>
          <a:p>
            <a:r>
              <a:rPr lang="pl-PL" sz="2400" b="1" u="sng">
                <a:solidFill>
                  <a:prstClr val="black"/>
                </a:solidFill>
                <a:latin typeface="Calibri"/>
                <a:ea typeface="Calibri"/>
                <a:cs typeface="Times New Roman"/>
              </a:rPr>
              <a:t>Czynności kontrolne obejmują weryfikację</a:t>
            </a:r>
            <a:r>
              <a:rPr lang="pl-PL" sz="2400" b="1">
                <a:solidFill>
                  <a:prstClr val="black"/>
                </a:solidFill>
                <a:latin typeface="Calibri"/>
                <a:ea typeface="Calibri"/>
                <a:cs typeface="Times New Roman"/>
              </a:rPr>
              <a:t>:</a:t>
            </a:r>
            <a:endParaRPr lang="pl-PL" sz="2400" b="1"/>
          </a:p>
        </p:txBody>
      </p:sp>
      <p:pic>
        <p:nvPicPr>
          <p:cNvPr id="2" name="Obraz 1" descr="Obraz zawierający clipart, Grafika, rysowanie, kreatywność&#10;&#10;Opis wygenerowany automatycznie">
            <a:extLst>
              <a:ext uri="{FF2B5EF4-FFF2-40B4-BE49-F238E27FC236}">
                <a16:creationId xmlns:a16="http://schemas.microsoft.com/office/drawing/2014/main" id="{4BB19DBB-E5F6-7970-6C0D-EF854DFC8A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397" y="233817"/>
            <a:ext cx="1081628" cy="1081628"/>
          </a:xfrm>
          <a:prstGeom prst="rect">
            <a:avLst/>
          </a:prstGeom>
        </p:spPr>
      </p:pic>
    </p:spTree>
    <p:extLst>
      <p:ext uri="{BB962C8B-B14F-4D97-AF65-F5344CB8AC3E}">
        <p14:creationId xmlns:p14="http://schemas.microsoft.com/office/powerpoint/2010/main" val="2150749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50487" y="1725111"/>
            <a:ext cx="4087649" cy="3387497"/>
          </a:xfrm>
        </p:spPr>
        <p:txBody>
          <a:bodyPr anchor="b">
            <a:noAutofit/>
          </a:bodyPr>
          <a:lstStyle/>
          <a:p>
            <a:r>
              <a:rPr lang="pl-PL" sz="2600" b="1" i="1">
                <a:solidFill>
                  <a:srgbClr val="FFFFFF"/>
                </a:solidFill>
                <a:latin typeface="Calibri"/>
                <a:ea typeface="Calibri"/>
                <a:cs typeface="Times New Roman"/>
              </a:rPr>
              <a:t>Czy w systemie Integrowanej Produkcji Roślin, pomimo nie przekroczenia progu ekonomicznej szkodliwości szkodników dla danej uprawy, obligatoryjnie należy zastosować metodę biologiczną zwalczania szkodników?</a:t>
            </a:r>
            <a:endParaRPr lang="pl-PL" sz="2600" i="1">
              <a:solidFill>
                <a:srgbClr val="FFFFFF"/>
              </a:solidFill>
            </a:endParaRPr>
          </a:p>
        </p:txBody>
      </p:sp>
      <p:sp>
        <p:nvSpPr>
          <p:cNvPr id="3" name="Symbol zastępczy zawartości 2"/>
          <p:cNvSpPr>
            <a:spLocks noGrp="1"/>
          </p:cNvSpPr>
          <p:nvPr>
            <p:ph idx="1"/>
          </p:nvPr>
        </p:nvSpPr>
        <p:spPr>
          <a:xfrm>
            <a:off x="4374998" y="971138"/>
            <a:ext cx="7476773" cy="5714142"/>
          </a:xfrm>
        </p:spPr>
        <p:txBody>
          <a:bodyPr vert="horz" lIns="91440" tIns="45720" rIns="91440" bIns="45720" rtlCol="0" anchor="ctr">
            <a:normAutofit/>
          </a:bodyPr>
          <a:lstStyle/>
          <a:p>
            <a:pPr marL="0" indent="0" algn="just">
              <a:spcAft>
                <a:spcPts val="1000"/>
              </a:spcAft>
              <a:buNone/>
            </a:pPr>
            <a:r>
              <a:rPr lang="pl-PL" sz="2000" b="1">
                <a:latin typeface="Calibri"/>
                <a:ea typeface="Calibri"/>
                <a:cs typeface="Times New Roman"/>
              </a:rPr>
              <a:t>W przypadku nieprzekroczenia progu ekonomicznej szkodliwości dla szkodników w danej uprawie nie ma obowiązku przeprowadzania zabiegu ochrony roślin z wykorzystaniem metod biologicznych. </a:t>
            </a:r>
          </a:p>
          <a:p>
            <a:pPr marL="0" indent="0" algn="just">
              <a:spcAft>
                <a:spcPts val="1000"/>
              </a:spcAft>
              <a:buNone/>
            </a:pPr>
            <a:r>
              <a:rPr lang="pl-PL" sz="2000">
                <a:latin typeface="Calibri"/>
                <a:ea typeface="Calibri"/>
                <a:cs typeface="Times New Roman"/>
              </a:rPr>
              <a:t>Należy przyjąć zasadę, że jeżeli nie ma uzasadnienia dla przeprowadzenia zabiegu ochrony roślin z wykorzystaniem chemicznej ochrony roślin, to nie jesteśmy zobowiązani również do ochrony </a:t>
            </a:r>
            <a:br>
              <a:rPr lang="pl-PL" sz="2000">
                <a:latin typeface="Calibri"/>
                <a:ea typeface="Calibri"/>
                <a:cs typeface="Times New Roman"/>
              </a:rPr>
            </a:br>
            <a:r>
              <a:rPr lang="pl-PL" sz="2000">
                <a:latin typeface="Calibri"/>
                <a:ea typeface="Calibri"/>
                <a:cs typeface="Times New Roman"/>
              </a:rPr>
              <a:t>z wykorzystaniem metod biologicznych</a:t>
            </a:r>
            <a:r>
              <a:rPr lang="pl-PL" sz="2000" b="1">
                <a:latin typeface="Calibri"/>
                <a:ea typeface="Calibri"/>
                <a:cs typeface="Times New Roman"/>
              </a:rPr>
              <a:t>. </a:t>
            </a:r>
          </a:p>
          <a:p>
            <a:pPr marL="0" indent="0" algn="just">
              <a:spcAft>
                <a:spcPts val="1000"/>
              </a:spcAft>
              <a:buNone/>
            </a:pPr>
            <a:r>
              <a:rPr lang="pl-PL" sz="2000" b="1">
                <a:latin typeface="Calibri"/>
                <a:ea typeface="Calibri"/>
                <a:cs typeface="Times New Roman"/>
              </a:rPr>
              <a:t>Natomiast jeśli spodziewamy się, że na dalszym etapie uprawy konieczne będzie zastosowanie zabiegu ochrony roślin, w pierwszej kolejności należy zastosować metodę biologiczną jeśli jest ona dostępna</a:t>
            </a:r>
            <a:r>
              <a:rPr lang="pl-PL" sz="2000">
                <a:latin typeface="Calibri"/>
                <a:ea typeface="Calibri"/>
                <a:cs typeface="Times New Roman"/>
              </a:rPr>
              <a:t>. </a:t>
            </a:r>
          </a:p>
          <a:p>
            <a:pPr marL="0" indent="0" algn="just">
              <a:spcAft>
                <a:spcPts val="1000"/>
              </a:spcAft>
              <a:buNone/>
            </a:pPr>
            <a:r>
              <a:rPr lang="pl-PL" sz="2000">
                <a:latin typeface="Calibri"/>
                <a:ea typeface="Calibri"/>
                <a:cs typeface="Times New Roman"/>
              </a:rPr>
              <a:t>Zastosowanie metody biologicznej może zapobiec konieczności przeprowadzenia zabiegu z wykorzystaniem chemicznych środków ochrony roślin, co jest jednym z celów integrowanej produkcji roślin.</a:t>
            </a:r>
            <a:endParaRPr lang="pl-PL" sz="2000"/>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975555" y="5627286"/>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233679B4-E5A5-608A-A98D-DE9B988B4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8183" y="103595"/>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1392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740315" y="1335825"/>
            <a:ext cx="4475178" cy="2954112"/>
          </a:xfrm>
        </p:spPr>
        <p:txBody>
          <a:bodyPr anchor="b">
            <a:normAutofit/>
          </a:bodyPr>
          <a:lstStyle/>
          <a:p>
            <a:pPr>
              <a:spcAft>
                <a:spcPts val="1000"/>
              </a:spcAft>
            </a:pPr>
            <a:r>
              <a:rPr lang="pl-PL" sz="2800" b="1" i="1">
                <a:solidFill>
                  <a:srgbClr val="FFFFFF"/>
                </a:solidFill>
                <a:latin typeface="Calibri"/>
                <a:ea typeface="Calibri"/>
                <a:cs typeface="Times New Roman"/>
              </a:rPr>
              <a:t>Jak przedstawia się wymóg stosowania ochrony biologicznej? </a:t>
            </a:r>
            <a:br>
              <a:rPr lang="pl-PL" sz="2800" b="1" i="1">
                <a:solidFill>
                  <a:srgbClr val="FFFFFF"/>
                </a:solidFill>
                <a:latin typeface="Calibri"/>
                <a:ea typeface="Calibri"/>
                <a:cs typeface="Times New Roman"/>
              </a:rPr>
            </a:br>
            <a:r>
              <a:rPr lang="pl-PL" sz="2800" b="1" i="1">
                <a:solidFill>
                  <a:srgbClr val="FFFFFF"/>
                </a:solidFill>
                <a:latin typeface="Calibri"/>
                <a:ea typeface="Calibri"/>
                <a:cs typeface="Times New Roman"/>
              </a:rPr>
              <a:t>Co jeśli nie można spełnić wymogu zastosowania metody biologicznej ochrony roślin?</a:t>
            </a:r>
            <a:endParaRPr lang="pl-PL" sz="2800" b="1" i="1">
              <a:solidFill>
                <a:srgbClr val="FFFFFF"/>
              </a:solidFill>
            </a:endParaRPr>
          </a:p>
        </p:txBody>
      </p:sp>
      <p:sp>
        <p:nvSpPr>
          <p:cNvPr id="3" name="Symbol zastępczy zawartości 2"/>
          <p:cNvSpPr>
            <a:spLocks noGrp="1"/>
          </p:cNvSpPr>
          <p:nvPr>
            <p:ph idx="1"/>
          </p:nvPr>
        </p:nvSpPr>
        <p:spPr>
          <a:xfrm>
            <a:off x="5994964" y="1356080"/>
            <a:ext cx="5231333" cy="4791741"/>
          </a:xfrm>
        </p:spPr>
        <p:txBody>
          <a:bodyPr vert="horz" lIns="91440" tIns="45720" rIns="91440" bIns="45720" rtlCol="0" anchor="ctr">
            <a:normAutofit lnSpcReduction="10000"/>
          </a:bodyPr>
          <a:lstStyle/>
          <a:p>
            <a:pPr marL="0" indent="0" algn="just">
              <a:buNone/>
            </a:pPr>
            <a:r>
              <a:rPr lang="pl-PL" sz="2000">
                <a:latin typeface="Calibri"/>
                <a:ea typeface="Calibri"/>
                <a:cs typeface="Times New Roman"/>
              </a:rPr>
              <a:t>Wymóg stosowania metody biologicznej ochrony roślin w integrowanej produkcji roślin (preparatu biologicznego zawierającego makroorganizmy lub mikrobiologicznego środka ochrony roślin) należy traktować jako obowiązkowy, </a:t>
            </a:r>
            <a:br>
              <a:rPr lang="pl-PL" sz="2000">
                <a:latin typeface="Calibri"/>
                <a:ea typeface="Calibri"/>
                <a:cs typeface="Times New Roman"/>
              </a:rPr>
            </a:br>
            <a:r>
              <a:rPr lang="pl-PL" sz="2000">
                <a:latin typeface="Calibri"/>
                <a:ea typeface="Calibri"/>
                <a:cs typeface="Times New Roman"/>
              </a:rPr>
              <a:t>w przypadku gdy: </a:t>
            </a:r>
            <a:endParaRPr lang="pl-PL" sz="2000"/>
          </a:p>
          <a:p>
            <a:pPr marL="514350" indent="-514350" algn="just">
              <a:buFont typeface="+mj-lt"/>
              <a:buAutoNum type="romanUcPeriod"/>
            </a:pPr>
            <a:r>
              <a:rPr lang="pl-PL" sz="2000">
                <a:latin typeface="Calibri"/>
                <a:ea typeface="Calibri"/>
                <a:cs typeface="Times New Roman"/>
              </a:rPr>
              <a:t>wynika to z metodyki,</a:t>
            </a:r>
          </a:p>
          <a:p>
            <a:pPr marL="514350" indent="-514350" algn="just">
              <a:buFont typeface="+mj-lt"/>
              <a:buAutoNum type="romanUcPeriod"/>
            </a:pPr>
            <a:r>
              <a:rPr lang="pl-PL" sz="2000" b="1">
                <a:latin typeface="Calibri"/>
                <a:ea typeface="Calibri"/>
                <a:cs typeface="Times New Roman"/>
              </a:rPr>
              <a:t>są zarejestrowane mikrobiologiczne środki ochrony roślin dla danej kombinacji roślina-</a:t>
            </a:r>
            <a:r>
              <a:rPr lang="pl-PL" sz="2000" b="1" err="1">
                <a:latin typeface="Calibri"/>
                <a:ea typeface="Calibri"/>
                <a:cs typeface="Times New Roman"/>
              </a:rPr>
              <a:t>agrofag</a:t>
            </a:r>
            <a:r>
              <a:rPr lang="pl-PL" sz="2000" b="1">
                <a:latin typeface="Calibri"/>
                <a:ea typeface="Calibri"/>
                <a:cs typeface="Times New Roman"/>
              </a:rPr>
              <a:t> – w przypadku określenia wymogu zastosowania takich preparatów, </a:t>
            </a:r>
          </a:p>
          <a:p>
            <a:pPr marL="514350" indent="-514350" algn="just">
              <a:buFont typeface="+mj-lt"/>
              <a:buAutoNum type="romanUcPeriod"/>
            </a:pPr>
            <a:r>
              <a:rPr lang="pl-PL" sz="2000" b="1" err="1">
                <a:latin typeface="Calibri"/>
                <a:ea typeface="Calibri"/>
                <a:cs typeface="Times New Roman"/>
              </a:rPr>
              <a:t>agrofag</a:t>
            </a:r>
            <a:r>
              <a:rPr lang="pl-PL" sz="2000" b="1">
                <a:latin typeface="Calibri"/>
                <a:ea typeface="Calibri"/>
                <a:cs typeface="Times New Roman"/>
              </a:rPr>
              <a:t> podlegający zwalczaniu </a:t>
            </a:r>
            <a:br>
              <a:rPr lang="pl-PL" sz="2000" b="1">
                <a:latin typeface="Calibri"/>
                <a:ea typeface="Calibri"/>
                <a:cs typeface="Times New Roman"/>
              </a:rPr>
            </a:br>
            <a:r>
              <a:rPr lang="pl-PL" sz="2000" b="1">
                <a:latin typeface="Calibri"/>
                <a:ea typeface="Calibri"/>
                <a:cs typeface="Times New Roman"/>
              </a:rPr>
              <a:t>z wykorzystaniem metody biologicznej ochrony roślin faktycznie wystąpił w danej uprawie (konieczne było prowadzenie ochrony przeciwko takiemu </a:t>
            </a:r>
            <a:r>
              <a:rPr lang="pl-PL" sz="2000" b="1" err="1">
                <a:latin typeface="Calibri"/>
                <a:ea typeface="Calibri"/>
                <a:cs typeface="Times New Roman"/>
              </a:rPr>
              <a:t>agrofagowi</a:t>
            </a:r>
            <a:r>
              <a:rPr lang="pl-PL" sz="2000" b="1">
                <a:latin typeface="Calibri"/>
                <a:ea typeface="Calibri"/>
                <a:cs typeface="Times New Roman"/>
              </a:rPr>
              <a:t>).</a:t>
            </a:r>
            <a:endParaRPr lang="pl-PL" sz="2000" b="1"/>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1934551" y="5607007"/>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BE74D260-BCB4-E0A7-07B3-F671406C5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8183" y="103595"/>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9294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Symbol zastępczy zawartości 5">
            <a:extLst>
              <a:ext uri="{FF2B5EF4-FFF2-40B4-BE49-F238E27FC236}">
                <a16:creationId xmlns:a16="http://schemas.microsoft.com/office/drawing/2014/main" id="{80CE7360-99E1-128A-5822-6A8ED7F72FEB}"/>
              </a:ext>
            </a:extLst>
          </p:cNvPr>
          <p:cNvGraphicFramePr>
            <a:graphicFrameLocks noGrp="1"/>
          </p:cNvGraphicFramePr>
          <p:nvPr>
            <p:ph idx="1"/>
            <p:extLst>
              <p:ext uri="{D42A27DB-BD31-4B8C-83A1-F6EECF244321}">
                <p14:modId xmlns:p14="http://schemas.microsoft.com/office/powerpoint/2010/main" val="764133576"/>
              </p:ext>
            </p:extLst>
          </p:nvPr>
        </p:nvGraphicFramePr>
        <p:xfrm>
          <a:off x="564204" y="182718"/>
          <a:ext cx="10369685" cy="6035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7"/>
          <a:stretch>
            <a:fillRect/>
          </a:stretch>
        </p:blipFill>
        <p:spPr>
          <a:xfrm>
            <a:off x="1413442" y="6315143"/>
            <a:ext cx="1211717" cy="628084"/>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AC01D165-BD5A-1F85-65BB-659C00B510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0443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441840" y="1906621"/>
            <a:ext cx="10082904" cy="1711155"/>
          </a:xfrm>
        </p:spPr>
        <p:txBody>
          <a:bodyPr vert="horz" lIns="91440" tIns="45720" rIns="91440" bIns="45720" rtlCol="0" anchor="b">
            <a:normAutofit/>
          </a:bodyPr>
          <a:lstStyle/>
          <a:p>
            <a:r>
              <a:rPr lang="pl-PL" sz="4800" b="1"/>
              <a:t>Stosowanie środków ochrony roślin</a:t>
            </a:r>
            <a:endParaRPr lang="en-US" sz="4800" kern="120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441840" y="5776372"/>
            <a:ext cx="2086705" cy="1081628"/>
          </a:xfrm>
          <a:prstGeom prst="rect">
            <a:avLst/>
          </a:prstGeom>
        </p:spPr>
      </p:pic>
      <p:pic>
        <p:nvPicPr>
          <p:cNvPr id="3" name="Obraz 2" descr="Obraz zawierający clipart, Grafika, rysowanie, kreatywność&#10;&#10;Opis wygenerowany automatycznie">
            <a:extLst>
              <a:ext uri="{FF2B5EF4-FFF2-40B4-BE49-F238E27FC236}">
                <a16:creationId xmlns:a16="http://schemas.microsoft.com/office/drawing/2014/main" id="{BD91C3DE-F402-AF61-DE66-23E68DDF4F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4548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2032000" y="294538"/>
            <a:ext cx="6083296" cy="1033669"/>
          </a:xfrm>
        </p:spPr>
        <p:txBody>
          <a:bodyPr>
            <a:normAutofit/>
          </a:bodyPr>
          <a:lstStyle/>
          <a:p>
            <a:r>
              <a:rPr lang="pl-PL" sz="3400" b="1">
                <a:solidFill>
                  <a:srgbClr val="FFFFFF"/>
                </a:solidFill>
                <a:latin typeface="Calibri"/>
                <a:ea typeface="Calibri"/>
                <a:cs typeface="Times New Roman"/>
              </a:rPr>
              <a:t>Mycie opryskiwaczy, płukanie zbiornika i instalacji cieczowej:</a:t>
            </a:r>
            <a:endParaRPr lang="pl-PL" sz="3400" b="1">
              <a:solidFill>
                <a:srgbClr val="FFFFFF"/>
              </a:solidFill>
            </a:endParaRPr>
          </a:p>
        </p:txBody>
      </p:sp>
      <p:sp>
        <p:nvSpPr>
          <p:cNvPr id="3" name="Symbol zastępczy zawartości 2"/>
          <p:cNvSpPr>
            <a:spLocks noGrp="1"/>
          </p:cNvSpPr>
          <p:nvPr>
            <p:ph idx="1"/>
          </p:nvPr>
        </p:nvSpPr>
        <p:spPr>
          <a:xfrm>
            <a:off x="1037004" y="2379346"/>
            <a:ext cx="7688707" cy="3683358"/>
          </a:xfrm>
        </p:spPr>
        <p:txBody>
          <a:bodyPr anchor="ctr">
            <a:normAutofit/>
          </a:bodyPr>
          <a:lstStyle/>
          <a:p>
            <a:pPr algn="just">
              <a:buFont typeface="Wingdings" panose="05000000000000000000" pitchFamily="2" charset="2"/>
              <a:buChar char="q"/>
            </a:pPr>
            <a:r>
              <a:rPr lang="pl-PL" sz="2000">
                <a:latin typeface="Calibri"/>
                <a:ea typeface="Calibri"/>
                <a:cs typeface="Times New Roman"/>
              </a:rPr>
              <a:t> do płukania należy używać najmniejszą, konieczną objętość wody (2,5–10% objętości zbiornika) – zalecane jest trzykrotne płukanie instalacji cieczowej małą porcją wody, </a:t>
            </a:r>
          </a:p>
          <a:p>
            <a:pPr algn="just">
              <a:buFont typeface="Wingdings" panose="05000000000000000000" pitchFamily="2" charset="2"/>
              <a:buChar char="q"/>
            </a:pPr>
            <a:r>
              <a:rPr lang="pl-PL" sz="2000">
                <a:latin typeface="Calibri"/>
                <a:ea typeface="Calibri"/>
                <a:cs typeface="Times New Roman"/>
              </a:rPr>
              <a:t> włączyć pompę i przy zamkniętym dopływie do rozpylaczy należy przepłukać wszystkie elementy układu cieczowego, </a:t>
            </a:r>
          </a:p>
          <a:p>
            <a:pPr algn="just">
              <a:buFont typeface="Wingdings" panose="05000000000000000000" pitchFamily="2" charset="2"/>
              <a:buChar char="q"/>
            </a:pPr>
            <a:r>
              <a:rPr lang="pl-PL" sz="2000" b="1">
                <a:latin typeface="Calibri"/>
                <a:ea typeface="Calibri"/>
                <a:cs typeface="Times New Roman"/>
              </a:rPr>
              <a:t> popłuczyny należy wypryskać na powierzchnię uprzednio opryskiwaną lub, jeżeli nie jest to możliwe, wykorzystać je zgodnie </a:t>
            </a:r>
            <a:br>
              <a:rPr lang="pl-PL" sz="2000" b="1">
                <a:latin typeface="Calibri"/>
                <a:ea typeface="Calibri"/>
                <a:cs typeface="Times New Roman"/>
              </a:rPr>
            </a:br>
            <a:r>
              <a:rPr lang="pl-PL" sz="2000" b="1">
                <a:latin typeface="Calibri"/>
                <a:ea typeface="Calibri"/>
                <a:cs typeface="Times New Roman"/>
              </a:rPr>
              <a:t>z zaleceniami dotyczącymi zagospodarowania pozostałości płynnych</a:t>
            </a:r>
            <a:endParaRPr lang="pl-PL" sz="2000" b="1"/>
          </a:p>
        </p:txBody>
      </p:sp>
      <p:pic>
        <p:nvPicPr>
          <p:cNvPr id="6" name="Obraz 5" descr="Strona główna - Jednostka certyfikująca eCO2 sp. z o.o.">
            <a:extLst>
              <a:ext uri="{FF2B5EF4-FFF2-40B4-BE49-F238E27FC236}">
                <a16:creationId xmlns:a16="http://schemas.microsoft.com/office/drawing/2014/main" id="{A89C99DC-78DB-42FA-DBB7-4E7A1F3F7A01}"/>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D570AA92-6F3F-B80C-A1B8-ABC47B7FF1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190" y="254556"/>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41275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520470" y="302515"/>
            <a:ext cx="6743696" cy="1033669"/>
          </a:xfrm>
        </p:spPr>
        <p:txBody>
          <a:bodyPr>
            <a:normAutofit fontScale="90000"/>
          </a:bodyPr>
          <a:lstStyle/>
          <a:p>
            <a:r>
              <a:rPr lang="pl-PL" sz="4000" b="1">
                <a:solidFill>
                  <a:srgbClr val="FFFFFF"/>
                </a:solidFill>
                <a:latin typeface="Calibri"/>
                <a:ea typeface="Calibri"/>
                <a:cs typeface="Times New Roman"/>
              </a:rPr>
              <a:t>Mycie zewnętrzne opryskiwacza</a:t>
            </a:r>
            <a:endParaRPr lang="pl-PL" sz="4000" b="1">
              <a:solidFill>
                <a:srgbClr val="FFFFFF"/>
              </a:solidFill>
            </a:endParaRPr>
          </a:p>
        </p:txBody>
      </p:sp>
      <p:sp>
        <p:nvSpPr>
          <p:cNvPr id="3" name="Symbol zastępczy zawartości 2"/>
          <p:cNvSpPr>
            <a:spLocks noGrp="1"/>
          </p:cNvSpPr>
          <p:nvPr>
            <p:ph idx="1"/>
          </p:nvPr>
        </p:nvSpPr>
        <p:spPr>
          <a:xfrm>
            <a:off x="760235" y="2308469"/>
            <a:ext cx="9724031" cy="3683358"/>
          </a:xfrm>
        </p:spPr>
        <p:txBody>
          <a:bodyPr anchor="ctr">
            <a:normAutofit/>
          </a:bodyPr>
          <a:lstStyle/>
          <a:p>
            <a:pPr algn="just">
              <a:spcAft>
                <a:spcPts val="1000"/>
              </a:spcAft>
              <a:buFont typeface="Wingdings" panose="05000000000000000000" pitchFamily="2" charset="2"/>
              <a:buChar char="q"/>
            </a:pPr>
            <a:r>
              <a:rPr lang="pl-PL" sz="2000">
                <a:latin typeface="Calibri"/>
                <a:ea typeface="Calibri"/>
                <a:cs typeface="Times New Roman"/>
              </a:rPr>
              <a:t> zewnętrzne mycie opryskiwacza należy przeprowadzić w miejscu umożliwiającym skierowanie popłuczyn do zamkniętego systemu zbierania skażonych pozostałości lub do systemu neutralizacji/</a:t>
            </a:r>
            <a:r>
              <a:rPr lang="pl-PL" sz="2000" err="1">
                <a:latin typeface="Calibri"/>
                <a:ea typeface="Calibri"/>
                <a:cs typeface="Times New Roman"/>
              </a:rPr>
              <a:t>bioremediacji</a:t>
            </a:r>
            <a:r>
              <a:rPr lang="pl-PL" sz="2000">
                <a:latin typeface="Calibri"/>
                <a:ea typeface="Calibri"/>
                <a:cs typeface="Times New Roman"/>
              </a:rPr>
              <a:t> (np. stanowisko </a:t>
            </a:r>
            <a:r>
              <a:rPr lang="pl-PL" sz="2000" err="1">
                <a:latin typeface="Calibri"/>
                <a:ea typeface="Calibri"/>
                <a:cs typeface="Times New Roman"/>
              </a:rPr>
              <a:t>Biobed</a:t>
            </a:r>
            <a:r>
              <a:rPr lang="pl-PL" sz="2000">
                <a:latin typeface="Calibri"/>
                <a:ea typeface="Calibri"/>
                <a:cs typeface="Times New Roman"/>
              </a:rPr>
              <a:t> , </a:t>
            </a:r>
            <a:r>
              <a:rPr lang="pl-PL" sz="2000" err="1">
                <a:latin typeface="Calibri"/>
                <a:ea typeface="Calibri"/>
                <a:cs typeface="Times New Roman"/>
              </a:rPr>
              <a:t>Phytobac</a:t>
            </a:r>
            <a:r>
              <a:rPr lang="pl-PL" sz="2000">
                <a:latin typeface="Calibri"/>
                <a:ea typeface="Calibri"/>
                <a:cs typeface="Times New Roman"/>
              </a:rPr>
              <a:t>, </a:t>
            </a:r>
            <a:r>
              <a:rPr lang="pl-PL" sz="2000" err="1">
                <a:latin typeface="Calibri"/>
                <a:ea typeface="Calibri"/>
                <a:cs typeface="Times New Roman"/>
              </a:rPr>
              <a:t>Vertibac</a:t>
            </a:r>
            <a:r>
              <a:rPr lang="pl-PL" sz="2000">
                <a:latin typeface="Calibri"/>
                <a:ea typeface="Calibri"/>
                <a:cs typeface="Times New Roman"/>
              </a:rPr>
              <a:t>); </a:t>
            </a:r>
            <a:r>
              <a:rPr lang="pl-PL" sz="2000" b="1">
                <a:latin typeface="Calibri"/>
                <a:ea typeface="Calibri"/>
                <a:cs typeface="Times New Roman"/>
              </a:rPr>
              <a:t>jeżeli nie jest to możliwe, najlepiej umyć opryskiwacz na polu</a:t>
            </a:r>
            <a:r>
              <a:rPr lang="pl-PL" sz="2000">
                <a:latin typeface="Calibri"/>
                <a:ea typeface="Calibri"/>
                <a:cs typeface="Times New Roman"/>
              </a:rPr>
              <a:t>, </a:t>
            </a:r>
          </a:p>
          <a:p>
            <a:pPr algn="just">
              <a:spcAft>
                <a:spcPts val="1000"/>
              </a:spcAft>
              <a:buFont typeface="Wingdings" panose="05000000000000000000" pitchFamily="2" charset="2"/>
              <a:buChar char="q"/>
            </a:pPr>
            <a:r>
              <a:rPr lang="pl-PL" sz="2000">
                <a:latin typeface="Calibri"/>
                <a:ea typeface="Calibri"/>
                <a:cs typeface="Times New Roman"/>
              </a:rPr>
              <a:t> opryskiwacz myć małą ilością wody najlepiej z użyciem lancy wysokociśnieniowej zamiast szczotki, aby skrócić czas i zwiększyć skuteczność mycia zewnętrznego,</a:t>
            </a:r>
          </a:p>
          <a:p>
            <a:pPr algn="just">
              <a:spcAft>
                <a:spcPts val="1000"/>
              </a:spcAft>
              <a:buFont typeface="Wingdings" panose="05000000000000000000" pitchFamily="2" charset="2"/>
              <a:buChar char="q"/>
            </a:pPr>
            <a:r>
              <a:rPr lang="pl-PL" sz="2000">
                <a:latin typeface="Calibri"/>
                <a:ea typeface="Calibri"/>
                <a:cs typeface="Times New Roman"/>
              </a:rPr>
              <a:t> stosować zalecane, ulegające biodegradacji środki myjące, zwiększające efektywność mycia.</a:t>
            </a:r>
          </a:p>
        </p:txBody>
      </p:sp>
      <p:pic>
        <p:nvPicPr>
          <p:cNvPr id="6" name="Obraz 5" descr="Obraz zawierający clipart, Grafika, rysowanie, kreatywność&#10;&#10;Opis wygenerowany automatycznie">
            <a:extLst>
              <a:ext uri="{FF2B5EF4-FFF2-40B4-BE49-F238E27FC236}">
                <a16:creationId xmlns:a16="http://schemas.microsoft.com/office/drawing/2014/main" id="{622741B1-DEDB-11B3-A383-E1B05F1195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7" name="Obraz 6" descr="Strona główna - Jednostka certyfikująca eCO2 sp. z o.o.">
            <a:extLst>
              <a:ext uri="{FF2B5EF4-FFF2-40B4-BE49-F238E27FC236}">
                <a16:creationId xmlns:a16="http://schemas.microsoft.com/office/drawing/2014/main" id="{FC4780EA-4A3E-29AA-7450-70E24DC8B1C4}"/>
              </a:ext>
            </a:extLst>
          </p:cNvPr>
          <p:cNvPicPr>
            <a:picLocks noChangeAspect="1"/>
          </p:cNvPicPr>
          <p:nvPr/>
        </p:nvPicPr>
        <p:blipFill>
          <a:blip r:embed="rId3"/>
          <a:stretch>
            <a:fillRect/>
          </a:stretch>
        </p:blipFill>
        <p:spPr>
          <a:xfrm>
            <a:off x="9110295" y="335373"/>
            <a:ext cx="2086705" cy="1081628"/>
          </a:xfrm>
          <a:prstGeom prst="rect">
            <a:avLst/>
          </a:prstGeom>
        </p:spPr>
      </p:pic>
    </p:spTree>
    <p:extLst>
      <p:ext uri="{BB962C8B-B14F-4D97-AF65-F5344CB8AC3E}">
        <p14:creationId xmlns:p14="http://schemas.microsoft.com/office/powerpoint/2010/main" val="12068067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Zasady postępowania w przypadku rozlania lub rozsypania się środka ochrony roślin</a:t>
            </a:r>
            <a:endParaRPr lang="pl-PL" sz="2800" b="1">
              <a:solidFill>
                <a:srgbClr val="FFFFFF"/>
              </a:solidFill>
            </a:endParaRPr>
          </a:p>
        </p:txBody>
      </p:sp>
      <p:sp>
        <p:nvSpPr>
          <p:cNvPr id="3" name="Symbol zastępczy zawartości 2"/>
          <p:cNvSpPr>
            <a:spLocks noGrp="1"/>
          </p:cNvSpPr>
          <p:nvPr>
            <p:ph idx="1"/>
          </p:nvPr>
        </p:nvSpPr>
        <p:spPr>
          <a:xfrm>
            <a:off x="459350" y="1882359"/>
            <a:ext cx="7439510" cy="4677330"/>
          </a:xfrm>
        </p:spPr>
        <p:txBody>
          <a:bodyPr anchor="ctr">
            <a:normAutofit fontScale="92500"/>
          </a:bodyPr>
          <a:lstStyle/>
          <a:p>
            <a:pPr marL="514350" indent="-514350" algn="just">
              <a:buFont typeface="+mj-lt"/>
              <a:buAutoNum type="romanUcPeriod"/>
            </a:pPr>
            <a:r>
              <a:rPr lang="pl-PL" sz="2000">
                <a:latin typeface="Calibri"/>
                <a:ea typeface="Calibri"/>
                <a:cs typeface="Times New Roman"/>
              </a:rPr>
              <a:t>Niezależnie od tego, czy rozlaniu uległ skoncentrowany środek ochrony roślin, czy gotowa do zastosowania ciecz użytkowa, a także niezależnie od tego, jaka ilość środka została rozlana, trzeba podjąć następujące działania: Procedury postępowania w sytuacjach nadzwyczajnych 10 KODEKS DOBREJ PRAKTYKI OCHRONY ROŚLIN </a:t>
            </a:r>
          </a:p>
          <a:p>
            <a:pPr marL="514350" indent="-514350" algn="just">
              <a:buFont typeface="+mj-lt"/>
              <a:buAutoNum type="romanUcPeriod"/>
            </a:pPr>
            <a:r>
              <a:rPr lang="pl-PL" sz="2000">
                <a:latin typeface="Calibri"/>
                <a:ea typeface="Calibri"/>
                <a:cs typeface="Times New Roman"/>
              </a:rPr>
              <a:t>odizolować ludzi i zwierzęta od miejsca skażenia, </a:t>
            </a:r>
          </a:p>
          <a:p>
            <a:pPr marL="514350" indent="-514350" algn="just">
              <a:buFont typeface="+mj-lt"/>
              <a:buAutoNum type="romanUcPeriod"/>
            </a:pPr>
            <a:r>
              <a:rPr lang="pl-PL" sz="2000">
                <a:latin typeface="Calibri"/>
                <a:ea typeface="Calibri"/>
                <a:cs typeface="Times New Roman"/>
              </a:rPr>
              <a:t>zwrócić uwagę na własne bezpieczeństwo, założyć odpowiednią odzież ochronną, </a:t>
            </a:r>
          </a:p>
          <a:p>
            <a:pPr marL="514350" indent="-514350" algn="just">
              <a:buFont typeface="+mj-lt"/>
              <a:buAutoNum type="romanUcPeriod"/>
            </a:pPr>
            <a:r>
              <a:rPr lang="pl-PL" sz="2000">
                <a:latin typeface="Calibri"/>
                <a:ea typeface="Calibri"/>
                <a:cs typeface="Times New Roman"/>
              </a:rPr>
              <a:t>nie dopuścić do zwiększania się ilości rozlanego środka oraz skażenia wód powierzchniowych, drenów i studzienek kanalizacyjnych, </a:t>
            </a:r>
          </a:p>
          <a:p>
            <a:pPr marL="514350" indent="-514350" algn="just">
              <a:buFont typeface="+mj-lt"/>
              <a:buAutoNum type="romanUcPeriod"/>
            </a:pPr>
            <a:r>
              <a:rPr lang="pl-PL" sz="2000">
                <a:latin typeface="Calibri"/>
                <a:ea typeface="Calibri"/>
                <a:cs typeface="Times New Roman"/>
              </a:rPr>
              <a:t>miejsce zanieczyszczone posypać materiałem absorbującym, który potem najlepiej umieścić w pojemniku lub torbie plastikowej, </a:t>
            </a:r>
          </a:p>
          <a:p>
            <a:pPr marL="514350" indent="-514350" algn="just">
              <a:buFont typeface="+mj-lt"/>
              <a:buAutoNum type="romanUcPeriod"/>
            </a:pPr>
            <a:r>
              <a:rPr lang="pl-PL" sz="2000">
                <a:latin typeface="Calibri"/>
                <a:ea typeface="Calibri"/>
                <a:cs typeface="Times New Roman"/>
              </a:rPr>
              <a:t>w przypadku skażenia gleby, jej wierzchnią warstwę najlepiej rozrzucić na możliwie jak największej powierzchni pola, </a:t>
            </a:r>
          </a:p>
        </p:txBody>
      </p:sp>
      <p:pic>
        <p:nvPicPr>
          <p:cNvPr id="6" name="Obraz 5" descr="Strona główna - Jednostka certyfikująca eCO2 sp. z o.o.">
            <a:extLst>
              <a:ext uri="{FF2B5EF4-FFF2-40B4-BE49-F238E27FC236}">
                <a16:creationId xmlns:a16="http://schemas.microsoft.com/office/drawing/2014/main" id="{4E8B04A7-AA96-ECBD-257A-58D3E2743DA0}"/>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4B7E816-5A6F-1A9A-652B-FC4A8348AE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pic>
        <p:nvPicPr>
          <p:cNvPr id="33796" name="Picture 4" descr="Środki ochrony roślin dobrze przechowane - PPR">
            <a:extLst>
              <a:ext uri="{FF2B5EF4-FFF2-40B4-BE49-F238E27FC236}">
                <a16:creationId xmlns:a16="http://schemas.microsoft.com/office/drawing/2014/main" id="{BA29120F-899E-DA6F-76FE-8883A610E5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599" y="2332646"/>
            <a:ext cx="3840481" cy="3776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5903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p:cNvSpPr>
            <a:spLocks noGrp="1"/>
          </p:cNvSpPr>
          <p:nvPr>
            <p:ph idx="1"/>
          </p:nvPr>
        </p:nvSpPr>
        <p:spPr>
          <a:xfrm>
            <a:off x="1136397" y="1990643"/>
            <a:ext cx="9688296" cy="3454358"/>
          </a:xfrm>
        </p:spPr>
        <p:txBody>
          <a:bodyPr vert="horz" lIns="91440" tIns="45720" rIns="91440" bIns="45720" rtlCol="0" anchor="t">
            <a:normAutofit/>
          </a:bodyPr>
          <a:lstStyle/>
          <a:p>
            <a:pPr algn="just">
              <a:spcAft>
                <a:spcPts val="1000"/>
              </a:spcAft>
              <a:buFont typeface="Wingdings" panose="05000000000000000000" pitchFamily="2" charset="2"/>
              <a:buChar char="q"/>
            </a:pPr>
            <a:r>
              <a:rPr lang="pl-PL" sz="2400">
                <a:latin typeface="Calibri"/>
                <a:ea typeface="Calibri"/>
                <a:cs typeface="Times New Roman"/>
              </a:rPr>
              <a:t> zachować bezpieczne metody zagospodarowania zanieczyszczonych materiałów – najlepiej przekazać je firmie mającej pozwolenie na odbiór odpadów niebezpiecznych, </a:t>
            </a:r>
            <a:endParaRPr lang="pl-PL" sz="2400"/>
          </a:p>
          <a:p>
            <a:pPr algn="just">
              <a:spcAft>
                <a:spcPts val="1000"/>
              </a:spcAft>
              <a:buFont typeface="Wingdings" panose="05000000000000000000" pitchFamily="2" charset="2"/>
              <a:buChar char="q"/>
            </a:pPr>
            <a:r>
              <a:rPr lang="pl-PL" sz="2400">
                <a:latin typeface="Calibri"/>
                <a:ea typeface="Calibri"/>
                <a:cs typeface="Times New Roman"/>
              </a:rPr>
              <a:t> w razie poważniejszych awarii najlepiej skontaktować się ze służbami odpowiedzialnymi za neutralizację skażeń lub z najbliższą jednostką straży pożarnej.</a:t>
            </a:r>
          </a:p>
          <a:p>
            <a:endParaRPr lang="pl-PL" sz="2000"/>
          </a:p>
        </p:txBody>
      </p:sp>
      <p:sp>
        <p:nvSpPr>
          <p:cNvPr id="25" name="Rectangle 2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1388659" y="6313619"/>
            <a:ext cx="1217596" cy="631132"/>
          </a:xfrm>
          <a:prstGeom prst="rect">
            <a:avLst/>
          </a:prstGeom>
        </p:spPr>
      </p:pic>
      <p:pic>
        <p:nvPicPr>
          <p:cNvPr id="2" name="Obraz 1" descr="Obraz zawierający clipart, Grafika, rysowanie, kreatywność&#10;&#10;Opis wygenerowany automatycznie">
            <a:extLst>
              <a:ext uri="{FF2B5EF4-FFF2-40B4-BE49-F238E27FC236}">
                <a16:creationId xmlns:a16="http://schemas.microsoft.com/office/drawing/2014/main" id="{E3CA09B1-8D00-1252-20CE-4BB1D16A29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4693" y="127577"/>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00070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33CBB6-3487-3A31-D6C0-62FCCCD01FC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852B40-C391-589E-E29D-8B1BAE5C2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9857920-275A-572C-4D87-9B1840DA0EA8}"/>
              </a:ext>
            </a:extLst>
          </p:cNvPr>
          <p:cNvSpPr>
            <a:spLocks noGrp="1"/>
          </p:cNvSpPr>
          <p:nvPr>
            <p:ph type="title"/>
          </p:nvPr>
        </p:nvSpPr>
        <p:spPr>
          <a:xfrm>
            <a:off x="441840" y="1906621"/>
            <a:ext cx="11536800" cy="1711155"/>
          </a:xfrm>
        </p:spPr>
        <p:txBody>
          <a:bodyPr vert="horz" lIns="91440" tIns="45720" rIns="91440" bIns="45720" rtlCol="0" anchor="b">
            <a:normAutofit/>
          </a:bodyPr>
          <a:lstStyle/>
          <a:p>
            <a:r>
              <a:rPr lang="pl-PL" sz="4800" b="1" kern="1200">
                <a:solidFill>
                  <a:schemeClr val="tx1"/>
                </a:solidFill>
                <a:latin typeface="+mj-lt"/>
                <a:ea typeface="+mj-ea"/>
                <a:cs typeface="+mj-cs"/>
              </a:rPr>
              <a:t>Wybrane uprawy rolnicze </a:t>
            </a:r>
            <a:br>
              <a:rPr lang="pl-PL" sz="4800" b="1" kern="1200">
                <a:solidFill>
                  <a:schemeClr val="tx1"/>
                </a:solidFill>
                <a:latin typeface="+mj-lt"/>
                <a:ea typeface="+mj-ea"/>
                <a:cs typeface="+mj-cs"/>
              </a:rPr>
            </a:br>
            <a:r>
              <a:rPr lang="pl-PL" sz="4800" b="1" kern="1200">
                <a:solidFill>
                  <a:schemeClr val="tx1"/>
                </a:solidFill>
                <a:latin typeface="+mj-lt"/>
                <a:ea typeface="+mj-ea"/>
                <a:cs typeface="+mj-cs"/>
              </a:rPr>
              <a:t>– uwagi do metodyk</a:t>
            </a:r>
            <a:endParaRPr lang="en-US" sz="4800" kern="120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98F1EDA4-DDAD-0637-258B-94218CCD7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5FB0EF5-FCAE-58ED-1709-C5AA812D2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F8DC207-4046-CE03-917D-0A053DE04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008D46E-9676-5A09-AAE1-CC2F17161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rona główna - Jednostka certyfikująca eCO2 sp. z o.o.">
            <a:extLst>
              <a:ext uri="{FF2B5EF4-FFF2-40B4-BE49-F238E27FC236}">
                <a16:creationId xmlns:a16="http://schemas.microsoft.com/office/drawing/2014/main" id="{26614A16-AA39-EACD-6D69-9E936C967648}"/>
              </a:ext>
            </a:extLst>
          </p:cNvPr>
          <p:cNvPicPr>
            <a:picLocks noChangeAspect="1"/>
          </p:cNvPicPr>
          <p:nvPr/>
        </p:nvPicPr>
        <p:blipFill>
          <a:blip r:embed="rId2"/>
          <a:stretch>
            <a:fillRect/>
          </a:stretch>
        </p:blipFill>
        <p:spPr>
          <a:xfrm>
            <a:off x="441840" y="5776372"/>
            <a:ext cx="2086705" cy="1081628"/>
          </a:xfrm>
          <a:prstGeom prst="rect">
            <a:avLst/>
          </a:prstGeom>
        </p:spPr>
      </p:pic>
      <p:pic>
        <p:nvPicPr>
          <p:cNvPr id="3" name="Obraz 2" descr="Obraz zawierający clipart, Grafika, rysowanie, kreatywność&#10;&#10;Opis wygenerowany automatycznie">
            <a:extLst>
              <a:ext uri="{FF2B5EF4-FFF2-40B4-BE49-F238E27FC236}">
                <a16:creationId xmlns:a16="http://schemas.microsoft.com/office/drawing/2014/main" id="{719D7AA0-96A7-0C6C-FCAA-858E2D118C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491" y="23668"/>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3827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fontScale="85000" lnSpcReduction="20000"/>
          </a:bodyPr>
          <a:lstStyle/>
          <a:p>
            <a:pPr marL="0" indent="0" algn="just">
              <a:buNone/>
            </a:pPr>
            <a:r>
              <a:rPr lang="pl-PL" b="1" i="1" dirty="0">
                <a:latin typeface="Calibri" panose="020F0502020204030204" pitchFamily="34" charset="0"/>
                <a:cs typeface="Calibri" panose="020F0502020204030204" pitchFamily="34" charset="0"/>
              </a:rPr>
              <a:t>Punkt 1 </a:t>
            </a:r>
            <a:r>
              <a:rPr lang="pl-PL" i="1" u="sng" dirty="0">
                <a:latin typeface="Calibri" panose="020F0502020204030204" pitchFamily="34" charset="0"/>
                <a:cs typeface="Calibri" panose="020F0502020204030204" pitchFamily="34" charset="0"/>
              </a:rPr>
              <a:t>Stosowanie odpowiedniego płodozmianu – wykorzystując przedplony wskazane w metodyce oraz unikanie wysiewu przed i zaraz po kukurydzy innych zbóż będących żywicielami dla </a:t>
            </a:r>
            <a:r>
              <a:rPr lang="pl-PL" i="1" u="sng" dirty="0" err="1">
                <a:latin typeface="Calibri" panose="020F0502020204030204" pitchFamily="34" charset="0"/>
                <a:cs typeface="Calibri" panose="020F0502020204030204" pitchFamily="34" charset="0"/>
              </a:rPr>
              <a:t>Fusarium</a:t>
            </a:r>
            <a:r>
              <a:rPr lang="pl-PL" i="1" u="sng" dirty="0">
                <a:latin typeface="Calibri" panose="020F0502020204030204" pitchFamily="34" charset="0"/>
                <a:cs typeface="Calibri" panose="020F0502020204030204" pitchFamily="34" charset="0"/>
              </a:rPr>
              <a:t> </a:t>
            </a:r>
            <a:r>
              <a:rPr lang="pl-PL" i="1" u="sng" dirty="0" err="1">
                <a:latin typeface="Calibri" panose="020F0502020204030204" pitchFamily="34" charset="0"/>
                <a:cs typeface="Calibri" panose="020F0502020204030204" pitchFamily="34" charset="0"/>
              </a:rPr>
              <a:t>spp</a:t>
            </a:r>
            <a:r>
              <a:rPr lang="pl-PL" i="1" u="sng" dirty="0">
                <a:latin typeface="Calibri" panose="020F0502020204030204" pitchFamily="34" charset="0"/>
                <a:cs typeface="Calibri" panose="020F0502020204030204" pitchFamily="34" charset="0"/>
              </a:rPr>
              <a:t>. (rozdz.3.3)</a:t>
            </a:r>
          </a:p>
          <a:p>
            <a:pPr marL="0" indent="0" algn="just">
              <a:buNone/>
            </a:pPr>
            <a:endParaRPr lang="pl-PL" dirty="0">
              <a:latin typeface="Calibri" panose="020F0502020204030204" pitchFamily="34" charset="0"/>
              <a:cs typeface="Calibri" panose="020F0502020204030204" pitchFamily="34" charset="0"/>
            </a:endParaRPr>
          </a:p>
          <a:p>
            <a:pPr marL="0" indent="0" algn="just">
              <a:buNone/>
            </a:pPr>
            <a:r>
              <a:rPr lang="pl-PL" b="1" dirty="0">
                <a:latin typeface="Calibri" panose="020F0502020204030204" pitchFamily="34" charset="0"/>
                <a:cs typeface="Calibri" panose="020F0502020204030204" pitchFamily="34" charset="0"/>
              </a:rPr>
              <a:t>Zalecenie metodyki </a:t>
            </a:r>
          </a:p>
          <a:p>
            <a:pPr marL="0" indent="0" algn="just">
              <a:buNone/>
            </a:pPr>
            <a:r>
              <a:rPr lang="pl-PL" dirty="0">
                <a:latin typeface="Calibri" panose="020F0502020204030204" pitchFamily="34" charset="0"/>
                <a:cs typeface="Calibri" panose="020F0502020204030204" pitchFamily="34" charset="0"/>
              </a:rPr>
              <a:t>Kukurydza może być uprawiana w monokulturze</a:t>
            </a:r>
          </a:p>
          <a:p>
            <a:pPr marL="0" indent="0" algn="just">
              <a:buNone/>
            </a:pPr>
            <a:r>
              <a:rPr lang="pl-PL" dirty="0">
                <a:latin typeface="Calibri" panose="020F0502020204030204" pitchFamily="34" charset="0"/>
                <a:cs typeface="Calibri" panose="020F0502020204030204" pitchFamily="34" charset="0"/>
              </a:rPr>
              <a:t>Monokultura jest istotnym czynnikiem zwiększającym zagrożenie ze strony niektórych chorób i szkodników, w tym stonki kukurydzianej, omacnicy prosowianki, drutowców, pędraków, głowni kukurydzy, głowni pylącej kukurydzy oraz chorób </a:t>
            </a:r>
            <a:r>
              <a:rPr lang="pl-PL" dirty="0" err="1">
                <a:latin typeface="Calibri" panose="020F0502020204030204" pitchFamily="34" charset="0"/>
                <a:cs typeface="Calibri" panose="020F0502020204030204" pitchFamily="34" charset="0"/>
              </a:rPr>
              <a:t>fuzaryjnych</a:t>
            </a:r>
            <a:r>
              <a:rPr lang="pl-PL" dirty="0">
                <a:latin typeface="Calibri" panose="020F0502020204030204" pitchFamily="34" charset="0"/>
                <a:cs typeface="Calibri" panose="020F0502020204030204" pitchFamily="34" charset="0"/>
              </a:rPr>
              <a:t>.</a:t>
            </a:r>
          </a:p>
          <a:p>
            <a:pPr marL="0" indent="0" algn="just">
              <a:buNone/>
            </a:pPr>
            <a:endParaRPr lang="pl-PL" dirty="0">
              <a:latin typeface="Calibri" panose="020F0502020204030204" pitchFamily="34" charset="0"/>
              <a:cs typeface="Calibri" panose="020F0502020204030204" pitchFamily="34" charset="0"/>
            </a:endParaRPr>
          </a:p>
          <a:p>
            <a:pPr marL="0" indent="0" algn="just">
              <a:buNone/>
            </a:pPr>
            <a:r>
              <a:rPr lang="pl-PL" b="1" u="sng" dirty="0">
                <a:solidFill>
                  <a:schemeClr val="accent1"/>
                </a:solidFill>
                <a:latin typeface="Calibri" panose="020F0502020204030204" pitchFamily="34" charset="0"/>
                <a:cs typeface="Calibri" panose="020F0502020204030204" pitchFamily="34" charset="0"/>
              </a:rPr>
              <a:t>Pszenica jara</a:t>
            </a:r>
          </a:p>
          <a:p>
            <a:pPr marL="0" indent="0" algn="just">
              <a:buNone/>
            </a:pPr>
            <a:r>
              <a:rPr lang="pl-PL" dirty="0">
                <a:latin typeface="Calibri" panose="020F0502020204030204" pitchFamily="34" charset="0"/>
                <a:cs typeface="Calibri" panose="020F0502020204030204" pitchFamily="34" charset="0"/>
              </a:rPr>
              <a:t>Wskazanymi dla pszenicy jarej przedplonami są rośliny okopowe: burak, ziemniak oraz rośliny oleiste i </a:t>
            </a:r>
            <a:r>
              <a:rPr lang="pl-PL" dirty="0" err="1">
                <a:latin typeface="Calibri" panose="020F0502020204030204" pitchFamily="34" charset="0"/>
                <a:cs typeface="Calibri" panose="020F0502020204030204" pitchFamily="34" charset="0"/>
              </a:rPr>
              <a:t>bobowate</a:t>
            </a:r>
            <a:r>
              <a:rPr lang="pl-PL" dirty="0">
                <a:latin typeface="Calibri" panose="020F0502020204030204" pitchFamily="34" charset="0"/>
                <a:cs typeface="Calibri" panose="020F0502020204030204" pitchFamily="34" charset="0"/>
              </a:rPr>
              <a:t> grubonasienne.</a:t>
            </a:r>
          </a:p>
          <a:p>
            <a:endParaRPr lang="pl-PL" dirty="0"/>
          </a:p>
        </p:txBody>
      </p:sp>
    </p:spTree>
    <p:extLst>
      <p:ext uri="{BB962C8B-B14F-4D97-AF65-F5344CB8AC3E}">
        <p14:creationId xmlns:p14="http://schemas.microsoft.com/office/powerpoint/2010/main" val="4128713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C6D08C-C7D0-55BD-3F20-1607318237D7}"/>
            </a:ext>
          </a:extLst>
        </p:cNvPr>
        <p:cNvGrpSpPr/>
        <p:nvPr/>
      </p:nvGrpSpPr>
      <p:grpSpPr>
        <a:xfrm>
          <a:off x="0" y="0"/>
          <a:ext cx="0" cy="0"/>
          <a:chOff x="0" y="0"/>
          <a:chExt cx="0" cy="0"/>
        </a:xfrm>
      </p:grpSpPr>
      <p:sp useBgFill="1">
        <p:nvSpPr>
          <p:cNvPr id="10370" name="Rectangle 1036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2" descr="Osoba badająca rośliny w farmie">
            <a:extLst>
              <a:ext uri="{FF2B5EF4-FFF2-40B4-BE49-F238E27FC236}">
                <a16:creationId xmlns:a16="http://schemas.microsoft.com/office/drawing/2014/main" id="{28A781BE-A1E0-5335-FECB-E845927227C3}"/>
              </a:ext>
            </a:extLst>
          </p:cNvPr>
          <p:cNvPicPr>
            <a:picLocks noChangeAspect="1"/>
          </p:cNvPicPr>
          <p:nvPr/>
        </p:nvPicPr>
        <p:blipFill>
          <a:blip r:embed="rId2" cstate="print">
            <a:extLst>
              <a:ext uri="{28A0092B-C50C-407E-A947-70E740481C1C}">
                <a14:useLocalDpi xmlns:a14="http://schemas.microsoft.com/office/drawing/2010/main" val="0"/>
              </a:ext>
            </a:extLst>
          </a:blip>
          <a:srcRect l="22166" r="29240" b="-1"/>
          <a:stretch/>
        </p:blipFill>
        <p:spPr>
          <a:xfrm>
            <a:off x="8115300" y="-12513"/>
            <a:ext cx="4076698" cy="6418628"/>
          </a:xfrm>
          <a:prstGeom prst="rect">
            <a:avLst/>
          </a:prstGeom>
        </p:spPr>
      </p:pic>
      <p:sp>
        <p:nvSpPr>
          <p:cNvPr id="10372" name="Rectangle 10371">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4" name="Rectangle 10373">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Obraz 12" descr="Strona główna - Jednostka certyfikująca eCO2 sp. z o.o.">
            <a:extLst>
              <a:ext uri="{FF2B5EF4-FFF2-40B4-BE49-F238E27FC236}">
                <a16:creationId xmlns:a16="http://schemas.microsoft.com/office/drawing/2014/main" id="{C80E6176-3796-95EE-9EB7-FF631D7F734D}"/>
              </a:ext>
            </a:extLst>
          </p:cNvPr>
          <p:cNvPicPr>
            <a:picLocks noChangeAspect="1"/>
          </p:cNvPicPr>
          <p:nvPr/>
        </p:nvPicPr>
        <p:blipFill>
          <a:blip r:embed="rId3"/>
          <a:srcRect r="662" b="1"/>
          <a:stretch/>
        </p:blipFill>
        <p:spPr>
          <a:xfrm>
            <a:off x="9540168" y="361514"/>
            <a:ext cx="1582311" cy="832258"/>
          </a:xfrm>
          <a:prstGeom prst="rect">
            <a:avLst/>
          </a:prstGeom>
        </p:spPr>
      </p:pic>
      <p:sp>
        <p:nvSpPr>
          <p:cNvPr id="8" name="Tytuł 7">
            <a:extLst>
              <a:ext uri="{FF2B5EF4-FFF2-40B4-BE49-F238E27FC236}">
                <a16:creationId xmlns:a16="http://schemas.microsoft.com/office/drawing/2014/main" id="{7E8A1CEF-7553-2414-D2D8-6266D30C2ED1}"/>
              </a:ext>
            </a:extLst>
          </p:cNvPr>
          <p:cNvSpPr>
            <a:spLocks noGrp="1"/>
          </p:cNvSpPr>
          <p:nvPr>
            <p:ph type="title"/>
          </p:nvPr>
        </p:nvSpPr>
        <p:spPr>
          <a:xfrm>
            <a:off x="1424868" y="330932"/>
            <a:ext cx="6442292" cy="893421"/>
          </a:xfrm>
        </p:spPr>
        <p:txBody>
          <a:bodyPr anchor="b">
            <a:normAutofit/>
          </a:bodyPr>
          <a:lstStyle/>
          <a:p>
            <a:r>
              <a:rPr lang="pl-PL" sz="4000" b="1"/>
              <a:t>PRÓBKOBRANIE W IPR</a:t>
            </a:r>
          </a:p>
        </p:txBody>
      </p:sp>
      <p:sp>
        <p:nvSpPr>
          <p:cNvPr id="6" name="Symbol zastępczy zawartości 5">
            <a:extLst>
              <a:ext uri="{FF2B5EF4-FFF2-40B4-BE49-F238E27FC236}">
                <a16:creationId xmlns:a16="http://schemas.microsoft.com/office/drawing/2014/main" id="{6F99EB2B-61B0-272A-EC45-5F49E5973224}"/>
              </a:ext>
            </a:extLst>
          </p:cNvPr>
          <p:cNvSpPr>
            <a:spLocks noGrp="1"/>
          </p:cNvSpPr>
          <p:nvPr>
            <p:ph idx="1"/>
          </p:nvPr>
        </p:nvSpPr>
        <p:spPr>
          <a:xfrm>
            <a:off x="884054" y="1625382"/>
            <a:ext cx="6668794" cy="3519780"/>
          </a:xfrm>
        </p:spPr>
        <p:txBody>
          <a:bodyPr>
            <a:normAutofit fontScale="85000" lnSpcReduction="10000"/>
          </a:bodyPr>
          <a:lstStyle/>
          <a:p>
            <a:pPr marL="0" indent="0" algn="just">
              <a:lnSpc>
                <a:spcPct val="110000"/>
              </a:lnSpc>
              <a:buNone/>
            </a:pPr>
            <a:r>
              <a:rPr lang="pl-PL" sz="2600" b="1">
                <a:latin typeface="Calibri"/>
                <a:ea typeface="Calibri"/>
                <a:cs typeface="Times New Roman"/>
              </a:rPr>
              <a:t>Badaniom pod kątem najwyższych dopuszczalnych pozostałości środków ochrony roślin oraz poziomów azotanów, azotynów i metali ciężkich w roślinach poddaje się rośliny lub produkty roślinne u nie mniej niż 20% producentów </a:t>
            </a:r>
            <a:r>
              <a:rPr lang="pl-PL" sz="2600">
                <a:latin typeface="Calibri"/>
                <a:ea typeface="Calibri"/>
                <a:cs typeface="Times New Roman"/>
              </a:rPr>
              <a:t>roślin wpisanych do rejestru producentów prowadzonych przez podmiot certyfikujący, przy czym w pierwszej kolejności badania przeprowadza się u producentów roślin, w przypadku których istnieje podejrzenie niestosowania wymagań integrowanej produkcji roślin.</a:t>
            </a:r>
          </a:p>
          <a:p>
            <a:pPr marL="0" indent="0">
              <a:buNone/>
            </a:pPr>
            <a:endParaRPr lang="pl-PL" sz="2000"/>
          </a:p>
        </p:txBody>
      </p:sp>
      <p:pic>
        <p:nvPicPr>
          <p:cNvPr id="2" name="Obraz 1" descr="Obraz zawierający clipart, Grafika, rysowanie, kreatywność&#10;&#10;Opis wygenerowany automatycznie">
            <a:extLst>
              <a:ext uri="{FF2B5EF4-FFF2-40B4-BE49-F238E27FC236}">
                <a16:creationId xmlns:a16="http://schemas.microsoft.com/office/drawing/2014/main" id="{6CE00715-830B-65EA-58E5-18A4E0271A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40" y="236829"/>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93443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a:bodyPr>
          <a:lstStyle/>
          <a:p>
            <a:pPr marL="0" indent="0" algn="just">
              <a:buNone/>
            </a:pPr>
            <a:r>
              <a:rPr lang="pl-PL" dirty="0">
                <a:latin typeface="Calibri" panose="020F0502020204030204" pitchFamily="34" charset="0"/>
                <a:cs typeface="Calibri" panose="020F0502020204030204" pitchFamily="34" charset="0"/>
              </a:rPr>
              <a:t> </a:t>
            </a:r>
            <a:r>
              <a:rPr lang="pl-PL" b="1" dirty="0" err="1">
                <a:latin typeface="Calibri" panose="020F0502020204030204" pitchFamily="34" charset="0"/>
                <a:cs typeface="Calibri" panose="020F0502020204030204" pitchFamily="34" charset="0"/>
              </a:rPr>
              <a:t>Opowiedź</a:t>
            </a:r>
            <a:r>
              <a:rPr lang="pl-PL" b="1" dirty="0">
                <a:latin typeface="Calibri" panose="020F0502020204030204" pitchFamily="34" charset="0"/>
                <a:cs typeface="Calibri" panose="020F0502020204030204" pitchFamily="34" charset="0"/>
              </a:rPr>
              <a:t> PIORIN</a:t>
            </a:r>
          </a:p>
          <a:p>
            <a:pPr marL="0" indent="0" algn="just">
              <a:buNone/>
            </a:pPr>
            <a:r>
              <a:rPr lang="pl-PL" dirty="0">
                <a:latin typeface="Calibri" panose="020F0502020204030204" pitchFamily="34" charset="0"/>
                <a:cs typeface="Calibri" panose="020F0502020204030204" pitchFamily="34" charset="0"/>
              </a:rPr>
              <a:t>Odpowiadając na pytanie związane z uprawą kukurydzy w monokulturze </a:t>
            </a:r>
          </a:p>
          <a:p>
            <a:pPr marL="0" indent="0" algn="just">
              <a:buNone/>
            </a:pPr>
            <a:r>
              <a:rPr lang="pl-PL" dirty="0">
                <a:latin typeface="Calibri" panose="020F0502020204030204" pitchFamily="34" charset="0"/>
                <a:cs typeface="Calibri" panose="020F0502020204030204" pitchFamily="34" charset="0"/>
              </a:rPr>
              <a:t>w systemie integrowanej produkcji uprzejmie informuję, że metodyka IP nie zabrania bezwzględnie uprawy kukurydzy po sobie, w warunkach gdy nie występuje presja chorób i szkodników w planowanej uprawie.</a:t>
            </a:r>
          </a:p>
          <a:p>
            <a:pPr marL="0" indent="0" algn="just">
              <a:buNone/>
            </a:pPr>
            <a:endParaRPr lang="pl-PL" dirty="0">
              <a:latin typeface="Calibri" panose="020F0502020204030204" pitchFamily="34" charset="0"/>
              <a:cs typeface="Calibri" panose="020F0502020204030204" pitchFamily="34" charset="0"/>
            </a:endParaRPr>
          </a:p>
          <a:p>
            <a:endParaRPr lang="pl-PL" dirty="0"/>
          </a:p>
        </p:txBody>
      </p:sp>
    </p:spTree>
    <p:extLst>
      <p:ext uri="{BB962C8B-B14F-4D97-AF65-F5344CB8AC3E}">
        <p14:creationId xmlns:p14="http://schemas.microsoft.com/office/powerpoint/2010/main" val="1121236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a:bodyPr>
          <a:lstStyle/>
          <a:p>
            <a:pPr marL="0" indent="0" algn="just">
              <a:buNone/>
            </a:pPr>
            <a:r>
              <a:rPr lang="pl-PL" b="1" i="1" dirty="0">
                <a:latin typeface="Calibri" panose="020F0502020204030204" pitchFamily="34" charset="0"/>
                <a:cs typeface="Calibri" panose="020F0502020204030204" pitchFamily="34" charset="0"/>
              </a:rPr>
              <a:t>Punkt 2 </a:t>
            </a:r>
            <a:r>
              <a:rPr lang="pl-PL" i="1" u="sng" dirty="0">
                <a:latin typeface="Calibri" panose="020F0502020204030204" pitchFamily="34" charset="0"/>
                <a:cs typeface="Calibri" panose="020F0502020204030204" pitchFamily="34" charset="0"/>
              </a:rPr>
              <a:t>Dobór odmian o wczesności dostosowanej do regionu uprawy, w tym o zwiększonej tolerancji na niektóre szkodniki np. omacnicę prosowiankę oraz choroby np. fuzariozę kolb oraz zgniliznę korzeni i zgorzel podstawy łodygi oraz zwiększonej tolerancji na wiosenne chłody oraz na niedobory wody w okresie wegetacji  (rodz. 4)</a:t>
            </a:r>
          </a:p>
          <a:p>
            <a:pPr marL="0" indent="0" algn="just">
              <a:buNone/>
            </a:pPr>
            <a:r>
              <a:rPr lang="pl-PL" dirty="0">
                <a:latin typeface="Calibri" panose="020F0502020204030204" pitchFamily="34" charset="0"/>
                <a:cs typeface="Calibri" panose="020F0502020204030204" pitchFamily="34" charset="0"/>
              </a:rPr>
              <a:t>Lista odmian COBORU uwzględniająca rejonizację jest fakultatywna.</a:t>
            </a:r>
          </a:p>
          <a:p>
            <a:pPr marL="0" indent="0" algn="just">
              <a:buNone/>
            </a:pPr>
            <a:r>
              <a:rPr lang="pl-PL" dirty="0">
                <a:latin typeface="Calibri" panose="020F0502020204030204" pitchFamily="34" charset="0"/>
                <a:cs typeface="Calibri" panose="020F0502020204030204" pitchFamily="34" charset="0"/>
              </a:rPr>
              <a:t>Odmiany o odpowiedniej odporności i odpowiedniej długości FAO dostosowanej do rejonu.(KR lub CCA)</a:t>
            </a:r>
          </a:p>
          <a:p>
            <a:pPr marL="0" indent="0" algn="just">
              <a:buNone/>
            </a:pP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31425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a:bodyPr>
          <a:lstStyle/>
          <a:p>
            <a:pPr marL="0" indent="0" algn="just">
              <a:buNone/>
            </a:pPr>
            <a:r>
              <a:rPr lang="pl-PL" sz="2400" b="1" u="sng" dirty="0">
                <a:solidFill>
                  <a:schemeClr val="accent1"/>
                </a:solidFill>
                <a:latin typeface="Calibri" panose="020F0502020204030204" pitchFamily="34" charset="0"/>
                <a:cs typeface="Calibri" panose="020F0502020204030204" pitchFamily="34" charset="0"/>
              </a:rPr>
              <a:t>Jakie są zasady doboru odmian kukurydzy i soi zgodnie z metodykami integrowanej produkcji?</a:t>
            </a:r>
          </a:p>
          <a:p>
            <a:pPr marL="0" indent="0" algn="just">
              <a:buNone/>
            </a:pPr>
            <a:r>
              <a:rPr lang="pl-PL" sz="2400" dirty="0">
                <a:latin typeface="Calibri" panose="020F0502020204030204" pitchFamily="34" charset="0"/>
                <a:cs typeface="Calibri" panose="020F0502020204030204" pitchFamily="34" charset="0"/>
              </a:rPr>
              <a:t>Zgodnie z metodykami integrowanej produkcji do założenia uprawy powinien być stosowany kwalifikowany materiał siewny odmiany dostosowanej do danego rejonu uprawy (o odpowiedniej wczesności, dostosowanej od warunków klimatyczno-glebowych, o dużej odporności na czynniki abiotyczne i biotyczne). Odmiany powinny być wybierane z Krajowego Rejestru Odmian prowadzonego przez Centralny Ośrodek Badania Odmian Roślin Uprawnych (COBORU)  lub wspólnotowego katalogu odmian roślin rolniczych (CCA), zawierającego odmiany wpisane do rejestrów wszystkich państw członkowskich Unii Europejskiej.</a:t>
            </a:r>
          </a:p>
          <a:p>
            <a:pPr marL="0" indent="0" algn="just">
              <a:buNone/>
            </a:pPr>
            <a:endParaRPr lang="pl-PL" b="1" u="sng"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20169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a:bodyPr>
          <a:lstStyle/>
          <a:p>
            <a:pPr marL="0" indent="0" algn="just">
              <a:buNone/>
            </a:pPr>
            <a:r>
              <a:rPr lang="pl-PL" dirty="0">
                <a:latin typeface="Calibri" panose="020F0502020204030204" pitchFamily="34" charset="0"/>
                <a:cs typeface="Calibri" panose="020F0502020204030204" pitchFamily="34" charset="0"/>
              </a:rPr>
              <a:t>COBORU wpisuje odmiany do krajowego rejestru odmian na podstawie badań prowadzonych w naszym kraju. Dodatkowo, COBORU prowadzi badania w ramach systemu porejestrowego doświadczalnictwa odmianowego (PDO), gdzie badane są również niektóre odmiany kukurydzy znajdujące się w CCA. Na podstawie badań PDO prowadzonych w różnych rejonach Polski, COBORU przygotowuje listy odmian zalecanych do uprawy na obszarze województwa. </a:t>
            </a:r>
            <a:r>
              <a:rPr lang="pl-PL" b="1" u="sng" dirty="0">
                <a:solidFill>
                  <a:schemeClr val="accent1"/>
                </a:solidFill>
                <a:latin typeface="Calibri" panose="020F0502020204030204" pitchFamily="34" charset="0"/>
                <a:cs typeface="Calibri" panose="020F0502020204030204" pitchFamily="34" charset="0"/>
              </a:rPr>
              <a:t>Najlepszym sposobem na dobór właściwej odmiany jest korzystanie z tych list (prawidłowy dobór odmian dostosowanych do lokalnych warunków klimatycznych i glebowych oraz presji organizmów szkodliwych) lub wybór odmiany wpisanej do krajowego rejestru (odmiany badane w kraju).</a:t>
            </a:r>
          </a:p>
          <a:p>
            <a:pPr marL="0" indent="0" algn="just">
              <a:buNone/>
            </a:pPr>
            <a:endParaRPr lang="pl-PL" b="1" u="sng"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55491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fontScale="85000" lnSpcReduction="20000"/>
          </a:bodyPr>
          <a:lstStyle/>
          <a:p>
            <a:pPr marL="0" indent="0" algn="just">
              <a:buNone/>
            </a:pPr>
            <a:r>
              <a:rPr lang="pl-PL" b="1" i="1" dirty="0">
                <a:latin typeface="Calibri" panose="020F0502020204030204" pitchFamily="34" charset="0"/>
                <a:cs typeface="Calibri" panose="020F0502020204030204" pitchFamily="34" charset="0"/>
              </a:rPr>
              <a:t>Punkt 3 </a:t>
            </a:r>
            <a:r>
              <a:rPr lang="pl-PL" i="1" u="sng" dirty="0">
                <a:latin typeface="Calibri" panose="020F0502020204030204" pitchFamily="34" charset="0"/>
                <a:cs typeface="Calibri" panose="020F0502020204030204" pitchFamily="34" charset="0"/>
              </a:rPr>
              <a:t>Stosowanie kwalifikowanego materiału siewnego i wykonanie siewu w odpowiednim dla danego rejonu terminie, z właściwą normą i parametrami siewu (rozdz. 5.2).</a:t>
            </a:r>
          </a:p>
          <a:p>
            <a:pPr marL="0" indent="0" algn="just">
              <a:buNone/>
            </a:pPr>
            <a:endParaRPr lang="pl-PL" dirty="0">
              <a:latin typeface="Calibri" panose="020F0502020204030204" pitchFamily="34" charset="0"/>
              <a:cs typeface="Calibri" panose="020F0502020204030204" pitchFamily="34" charset="0"/>
            </a:endParaRPr>
          </a:p>
          <a:p>
            <a:pPr marL="0" indent="0" algn="just">
              <a:buNone/>
            </a:pPr>
            <a:r>
              <a:rPr lang="pl-PL" b="1" dirty="0">
                <a:latin typeface="Calibri" panose="020F0502020204030204" pitchFamily="34" charset="0"/>
                <a:cs typeface="Calibri" panose="020F0502020204030204" pitchFamily="34" charset="0"/>
              </a:rPr>
              <a:t>Zalecenie metodyki </a:t>
            </a:r>
          </a:p>
          <a:p>
            <a:r>
              <a:rPr lang="pl-PL" dirty="0"/>
              <a:t>Materiał siewny kukurydzy powinien być kupowany wyłącznie w oryginalnie zapakowanych, przez firmy hodowlano-nasienne, opakowaniach (tzw. jednostkach siewnych).</a:t>
            </a:r>
          </a:p>
          <a:p>
            <a:r>
              <a:rPr lang="pl-PL" dirty="0"/>
              <a:t>Potwierdzanie zakupu faktura  </a:t>
            </a:r>
          </a:p>
          <a:p>
            <a:r>
              <a:rPr lang="pl-PL" dirty="0"/>
              <a:t>Termin różny  - możliwy od początku kwietnia (kwitnienie mniszka i czeremchy)</a:t>
            </a:r>
          </a:p>
          <a:p>
            <a:r>
              <a:rPr lang="pl-PL" dirty="0"/>
              <a:t>Norma siewu – ziarnowe 70-80 tys., kiszonkowe 90-100 tys. </a:t>
            </a:r>
          </a:p>
          <a:p>
            <a:r>
              <a:rPr lang="pl-PL" dirty="0"/>
              <a:t>Głębokość – optymalna 4-5 cm</a:t>
            </a:r>
          </a:p>
          <a:p>
            <a:endParaRPr lang="pl-PL" dirty="0"/>
          </a:p>
          <a:p>
            <a:endParaRPr lang="pl-PL" dirty="0"/>
          </a:p>
        </p:txBody>
      </p:sp>
    </p:spTree>
    <p:extLst>
      <p:ext uri="{BB962C8B-B14F-4D97-AF65-F5344CB8AC3E}">
        <p14:creationId xmlns:p14="http://schemas.microsoft.com/office/powerpoint/2010/main" val="800966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fontScale="70000" lnSpcReduction="20000"/>
          </a:bodyPr>
          <a:lstStyle/>
          <a:p>
            <a:pPr marL="0" indent="0" algn="just">
              <a:buNone/>
            </a:pPr>
            <a:r>
              <a:rPr lang="pl-PL" b="1" i="1" dirty="0">
                <a:latin typeface="Calibri" panose="020F0502020204030204" pitchFamily="34" charset="0"/>
                <a:cs typeface="Calibri" panose="020F0502020204030204" pitchFamily="34" charset="0"/>
              </a:rPr>
              <a:t>Punkt 4 </a:t>
            </a:r>
            <a:r>
              <a:rPr lang="pl-PL" i="1" u="sng" dirty="0">
                <a:latin typeface="Calibri" panose="020F0502020204030204" pitchFamily="34" charset="0"/>
                <a:cs typeface="Calibri" panose="020F0502020204030204" pitchFamily="34" charset="0"/>
              </a:rPr>
              <a:t>Stosowanie w odpowiednich terminach i dawkach nawożenia makro i mikroelementami w zależności od typu i </a:t>
            </a:r>
            <a:r>
              <a:rPr lang="pl-PL" i="1" u="sng" dirty="0" err="1">
                <a:latin typeface="Calibri" panose="020F0502020204030204" pitchFamily="34" charset="0"/>
                <a:cs typeface="Calibri" panose="020F0502020204030204" pitchFamily="34" charset="0"/>
              </a:rPr>
              <a:t>pH</a:t>
            </a:r>
            <a:r>
              <a:rPr lang="pl-PL" i="1" u="sng" dirty="0">
                <a:latin typeface="Calibri" panose="020F0502020204030204" pitchFamily="34" charset="0"/>
                <a:cs typeface="Calibri" panose="020F0502020204030204" pitchFamily="34" charset="0"/>
              </a:rPr>
              <a:t> gleby po uprzednim przeprowadzeniu bilansu składników pokarmowych (rodz. 6.).</a:t>
            </a:r>
          </a:p>
          <a:p>
            <a:pPr marL="0" indent="0" algn="just">
              <a:buNone/>
            </a:pPr>
            <a:endParaRPr lang="pl-PL" dirty="0">
              <a:latin typeface="Calibri" panose="020F0502020204030204" pitchFamily="34" charset="0"/>
              <a:cs typeface="Calibri" panose="020F0502020204030204" pitchFamily="34" charset="0"/>
            </a:endParaRPr>
          </a:p>
          <a:p>
            <a:pPr marL="0" indent="0" algn="just">
              <a:buNone/>
            </a:pPr>
            <a:r>
              <a:rPr lang="pl-PL" b="1" dirty="0">
                <a:latin typeface="Calibri" panose="020F0502020204030204" pitchFamily="34" charset="0"/>
                <a:cs typeface="Calibri" panose="020F0502020204030204" pitchFamily="34" charset="0"/>
              </a:rPr>
              <a:t>Zalecenie metodyki </a:t>
            </a:r>
          </a:p>
          <a:p>
            <a:pPr algn="just"/>
            <a:r>
              <a:rPr lang="pl-PL" dirty="0"/>
              <a:t>Podstawą działania jest zawsze poznanie zasobności gleby w składniki pokarmowe na podstawie analizy próbek glebowych P, K, Mg, </a:t>
            </a:r>
            <a:r>
              <a:rPr lang="pl-PL" dirty="0" err="1"/>
              <a:t>pH</a:t>
            </a:r>
            <a:r>
              <a:rPr lang="pl-PL" dirty="0"/>
              <a:t>  i S   </a:t>
            </a:r>
          </a:p>
          <a:p>
            <a:pPr algn="just"/>
            <a:r>
              <a:rPr lang="pl-PL" dirty="0"/>
              <a:t>N - Najbardziej precyzyjnym sposobem wyliczenia wielkości dawki azotu pod kukurydzę jest wykonanie bilansu tego składnika. Druga metoda bo badanie N- min i wykonanie obliczeń.</a:t>
            </a:r>
          </a:p>
          <a:p>
            <a:pPr algn="just"/>
            <a:r>
              <a:rPr lang="pl-PL" dirty="0"/>
              <a:t>Dzielenie dawki N 60-70% przedsiewnie i pozostała faza 6-7 liści</a:t>
            </a:r>
          </a:p>
          <a:p>
            <a:pPr algn="just"/>
            <a:r>
              <a:rPr lang="pl-PL" dirty="0"/>
              <a:t>S - Przy ustalaniu wielkości dawki siarki powinno uwzględniać się zasobność gleby oraz potrzeby względem tego składnika.</a:t>
            </a:r>
          </a:p>
          <a:p>
            <a:pPr algn="just"/>
            <a:r>
              <a:rPr lang="pl-PL" dirty="0"/>
              <a:t>P,K, Ca i Mg – wyliczenia </a:t>
            </a:r>
          </a:p>
          <a:p>
            <a:pPr algn="just"/>
            <a:r>
              <a:rPr lang="pl-PL" dirty="0"/>
              <a:t>Nawożenie przedsiewne, Mg – może być też dolistnie</a:t>
            </a:r>
          </a:p>
          <a:p>
            <a:endParaRPr lang="pl-PL" dirty="0"/>
          </a:p>
          <a:p>
            <a:endParaRPr lang="pl-PL" dirty="0"/>
          </a:p>
          <a:p>
            <a:endParaRPr lang="pl-PL" dirty="0"/>
          </a:p>
        </p:txBody>
      </p:sp>
    </p:spTree>
    <p:extLst>
      <p:ext uri="{BB962C8B-B14F-4D97-AF65-F5344CB8AC3E}">
        <p14:creationId xmlns:p14="http://schemas.microsoft.com/office/powerpoint/2010/main" val="29523295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fontScale="70000" lnSpcReduction="20000"/>
          </a:bodyPr>
          <a:lstStyle/>
          <a:p>
            <a:pPr marL="0" indent="0" algn="just">
              <a:buNone/>
            </a:pPr>
            <a:r>
              <a:rPr lang="pl-PL" b="1" i="1" dirty="0">
                <a:latin typeface="Calibri" panose="020F0502020204030204" pitchFamily="34" charset="0"/>
                <a:cs typeface="Calibri" panose="020F0502020204030204" pitchFamily="34" charset="0"/>
              </a:rPr>
              <a:t>Punkt 5 </a:t>
            </a:r>
            <a:r>
              <a:rPr lang="pl-PL" i="1" u="sng" dirty="0">
                <a:latin typeface="Calibri" panose="020F0502020204030204" pitchFamily="34" charset="0"/>
                <a:cs typeface="Calibri" panose="020F0502020204030204" pitchFamily="34" charset="0"/>
              </a:rPr>
              <a:t>Wykorzystanie w </a:t>
            </a:r>
            <a:r>
              <a:rPr lang="pl-PL" i="1" u="sng" dirty="0" err="1">
                <a:latin typeface="Calibri" panose="020F0502020204030204" pitchFamily="34" charset="0"/>
                <a:cs typeface="Calibri" panose="020F0502020204030204" pitchFamily="34" charset="0"/>
              </a:rPr>
              <a:t>powschodowej</a:t>
            </a:r>
            <a:r>
              <a:rPr lang="pl-PL" i="1" u="sng" dirty="0">
                <a:latin typeface="Calibri" panose="020F0502020204030204" pitchFamily="34" charset="0"/>
                <a:cs typeface="Calibri" panose="020F0502020204030204" pitchFamily="34" charset="0"/>
              </a:rPr>
              <a:t> regulacji zachwaszczenia w pierwszej kolejności metod agrotechnicznych np. pielników, a w przypadku ochrony chemicznej właściwe zastosowanie </a:t>
            </a:r>
            <a:r>
              <a:rPr lang="pl-PL" i="1" u="sng" dirty="0" err="1">
                <a:latin typeface="Calibri" panose="020F0502020204030204" pitchFamily="34" charset="0"/>
                <a:cs typeface="Calibri" panose="020F0502020204030204" pitchFamily="34" charset="0"/>
              </a:rPr>
              <a:t>powschodowe</a:t>
            </a:r>
            <a:r>
              <a:rPr lang="pl-PL" i="1" u="sng" dirty="0">
                <a:latin typeface="Calibri" panose="020F0502020204030204" pitchFamily="34" charset="0"/>
                <a:cs typeface="Calibri" panose="020F0502020204030204" pitchFamily="34" charset="0"/>
              </a:rPr>
              <a:t> herbicydu w odpowiedniej dawce  (</a:t>
            </a:r>
            <a:r>
              <a:rPr lang="pl-PL" i="1" u="sng" dirty="0" err="1">
                <a:latin typeface="Calibri" panose="020F0502020204030204" pitchFamily="34" charset="0"/>
                <a:cs typeface="Calibri" panose="020F0502020204030204" pitchFamily="34" charset="0"/>
              </a:rPr>
              <a:t>rozdz</a:t>
            </a:r>
            <a:r>
              <a:rPr lang="pl-PL" i="1" u="sng" dirty="0">
                <a:latin typeface="Calibri" panose="020F0502020204030204" pitchFamily="34" charset="0"/>
                <a:cs typeface="Calibri" panose="020F0502020204030204" pitchFamily="34" charset="0"/>
              </a:rPr>
              <a:t> 7.1).</a:t>
            </a:r>
          </a:p>
          <a:p>
            <a:pPr marL="0" indent="0" algn="just">
              <a:buNone/>
            </a:pPr>
            <a:endParaRPr lang="pl-PL" dirty="0">
              <a:latin typeface="Calibri" panose="020F0502020204030204" pitchFamily="34" charset="0"/>
              <a:cs typeface="Calibri" panose="020F0502020204030204" pitchFamily="34" charset="0"/>
            </a:endParaRPr>
          </a:p>
          <a:p>
            <a:pPr marL="0" indent="0" algn="just">
              <a:buNone/>
            </a:pPr>
            <a:r>
              <a:rPr lang="pl-PL" b="1" dirty="0">
                <a:latin typeface="Calibri" panose="020F0502020204030204" pitchFamily="34" charset="0"/>
                <a:cs typeface="Calibri" panose="020F0502020204030204" pitchFamily="34" charset="0"/>
              </a:rPr>
              <a:t>Zalecenie metodyki </a:t>
            </a:r>
          </a:p>
          <a:p>
            <a:r>
              <a:rPr lang="pl-PL" dirty="0"/>
              <a:t>Kukurydzę można odchwaszczać tylko mechanicznie, ale można także w zabieg ten wprowadzić ograniczoną ochronę chemiczną.</a:t>
            </a:r>
          </a:p>
          <a:p>
            <a:endParaRPr lang="pl-PL" dirty="0"/>
          </a:p>
          <a:p>
            <a:r>
              <a:rPr lang="pl-PL" dirty="0"/>
              <a:t>Metoda mechaniczno-chemiczna  - do 6 liści mechanicznie i w fasie 6-8 liści oprysk herbicydem</a:t>
            </a:r>
          </a:p>
          <a:p>
            <a:r>
              <a:rPr lang="pl-PL" dirty="0"/>
              <a:t>  Metoda jednoczesna mechaniczno- chemiczna  pielnik + oprysk herbicydem rzędów  - pasa 15-20 cm. W tym przypadku przeliczamy dawkę herbicydu na realną powierzchnię !!!</a:t>
            </a:r>
          </a:p>
          <a:p>
            <a:endParaRPr lang="pl-PL" dirty="0"/>
          </a:p>
          <a:p>
            <a:r>
              <a:rPr lang="pl-PL" dirty="0"/>
              <a:t>Herbicydy dozwolone w IPR, w  danej dawce, terminie – zgodnie z etykietą instrukcją</a:t>
            </a:r>
          </a:p>
          <a:p>
            <a:endParaRPr lang="pl-PL" dirty="0"/>
          </a:p>
        </p:txBody>
      </p:sp>
    </p:spTree>
    <p:extLst>
      <p:ext uri="{BB962C8B-B14F-4D97-AF65-F5344CB8AC3E}">
        <p14:creationId xmlns:p14="http://schemas.microsoft.com/office/powerpoint/2010/main" val="37770065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fontScale="77500" lnSpcReduction="20000"/>
          </a:bodyPr>
          <a:lstStyle/>
          <a:p>
            <a:pPr marL="0" indent="0" algn="just">
              <a:buNone/>
            </a:pPr>
            <a:r>
              <a:rPr lang="pl-PL" b="1" i="1" dirty="0">
                <a:latin typeface="Calibri" panose="020F0502020204030204" pitchFamily="34" charset="0"/>
                <a:cs typeface="Calibri" panose="020F0502020204030204" pitchFamily="34" charset="0"/>
              </a:rPr>
              <a:t>Punkt 6 </a:t>
            </a:r>
            <a:r>
              <a:rPr lang="pl-PL" i="1" u="sng" dirty="0">
                <a:latin typeface="Calibri" panose="020F0502020204030204" pitchFamily="34" charset="0"/>
                <a:cs typeface="Calibri" panose="020F0502020204030204" pitchFamily="34" charset="0"/>
              </a:rPr>
              <a:t>Monitorowanie systematyczne od momentu wschodów do dojrzewania, minimum 2 x w miesiącu, występowania chorób (m.in. zgorzel siewek, drobna plamistość liści, żółta plamistość liści, rdza kukurydzy, fuzarioza kolb oraz zgnilizna korzeni i zgorzel podstawy łodygi) (rodz. 7.2.2).</a:t>
            </a:r>
          </a:p>
          <a:p>
            <a:pPr marL="0" indent="0" algn="just">
              <a:buNone/>
            </a:pPr>
            <a:endParaRPr lang="pl-PL" dirty="0">
              <a:latin typeface="Calibri" panose="020F0502020204030204" pitchFamily="34" charset="0"/>
              <a:cs typeface="Calibri" panose="020F0502020204030204" pitchFamily="34" charset="0"/>
            </a:endParaRPr>
          </a:p>
          <a:p>
            <a:pPr marL="0" indent="0" algn="just">
              <a:buNone/>
            </a:pPr>
            <a:r>
              <a:rPr lang="pl-PL" b="1" dirty="0">
                <a:latin typeface="Calibri" panose="020F0502020204030204" pitchFamily="34" charset="0"/>
                <a:cs typeface="Calibri" panose="020F0502020204030204" pitchFamily="34" charset="0"/>
              </a:rPr>
              <a:t>Zalecenie metodyki </a:t>
            </a:r>
          </a:p>
          <a:p>
            <a:pPr marL="0" indent="0" algn="just">
              <a:buNone/>
            </a:pPr>
            <a:r>
              <a:rPr lang="pl-PL" dirty="0"/>
              <a:t>Monitoring chorób od wschodów do momentu dojrzewania 2 x w miesiącu</a:t>
            </a:r>
          </a:p>
          <a:p>
            <a:pPr marL="0" indent="0" algn="just">
              <a:buNone/>
            </a:pPr>
            <a:r>
              <a:rPr lang="pl-PL" dirty="0"/>
              <a:t>Decyzję o zastosowaniu ochrony chemicznej przeciwko chorobom należy podjąć na podstawie własnego monitoringu stanu fitosanitarnego plantacji i doświadczenia, gdyż dotychczas nie zostały opracowane progi ekonomicznej szkodliwości dla chorób tej rośliny</a:t>
            </a:r>
          </a:p>
          <a:p>
            <a:pPr marL="0" indent="0" algn="just">
              <a:buNone/>
            </a:pPr>
            <a:r>
              <a:rPr lang="pl-PL" dirty="0"/>
              <a:t> </a:t>
            </a:r>
          </a:p>
          <a:p>
            <a:pPr marL="0" indent="0" algn="just">
              <a:buNone/>
            </a:pPr>
            <a:r>
              <a:rPr lang="pl-PL" dirty="0"/>
              <a:t>Fungicydy dozwolone w IPR  stosowane zgodnie z etykietą-instrukcją, w oparciu o monitoring</a:t>
            </a:r>
          </a:p>
          <a:p>
            <a:pPr marL="0" indent="0">
              <a:buNone/>
            </a:pPr>
            <a:endParaRPr lang="pl-PL" dirty="0"/>
          </a:p>
          <a:p>
            <a:pPr marL="0" indent="0">
              <a:buNone/>
            </a:pPr>
            <a:endParaRPr lang="pl-PL" dirty="0"/>
          </a:p>
        </p:txBody>
      </p:sp>
    </p:spTree>
    <p:extLst>
      <p:ext uri="{BB962C8B-B14F-4D97-AF65-F5344CB8AC3E}">
        <p14:creationId xmlns:p14="http://schemas.microsoft.com/office/powerpoint/2010/main" val="42019013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fontScale="85000" lnSpcReduction="20000"/>
          </a:bodyPr>
          <a:lstStyle/>
          <a:p>
            <a:pPr marL="0" indent="0" algn="just">
              <a:buNone/>
            </a:pPr>
            <a:r>
              <a:rPr lang="pl-PL" b="1" i="1" dirty="0">
                <a:latin typeface="Calibri" panose="020F0502020204030204" pitchFamily="34" charset="0"/>
                <a:cs typeface="Calibri" panose="020F0502020204030204" pitchFamily="34" charset="0"/>
              </a:rPr>
              <a:t>Punkt 7 </a:t>
            </a:r>
            <a:r>
              <a:rPr lang="pl-PL" i="1" u="sng" dirty="0">
                <a:latin typeface="Calibri" panose="020F0502020204030204" pitchFamily="34" charset="0"/>
                <a:cs typeface="Calibri" panose="020F0502020204030204" pitchFamily="34" charset="0"/>
              </a:rPr>
              <a:t>Monitorowanie systematyczne od momentu wschodów do początku dojrzewania, minimum 1x w tygodniu, występowania szkodników (m.in. drutowce, pędraki, rolnice, ploniarka zbożówka, mszyce, omacnica prosowianka, stonka kukurydziana) z zastosowaniem właściwych metod (bezpośrednia lustracja roślin, pułapki </a:t>
            </a:r>
            <a:r>
              <a:rPr lang="pl-PL" i="1" u="sng" dirty="0" err="1">
                <a:latin typeface="Calibri" panose="020F0502020204030204" pitchFamily="34" charset="0"/>
                <a:cs typeface="Calibri" panose="020F0502020204030204" pitchFamily="34" charset="0"/>
              </a:rPr>
              <a:t>feromonowe</a:t>
            </a:r>
            <a:r>
              <a:rPr lang="pl-PL" i="1" u="sng" dirty="0">
                <a:latin typeface="Calibri" panose="020F0502020204030204" pitchFamily="34" charset="0"/>
                <a:cs typeface="Calibri" panose="020F0502020204030204" pitchFamily="34" charset="0"/>
              </a:rPr>
              <a:t>, pułapki świetlne, itp.) (rozdz. 7.3.2).</a:t>
            </a:r>
          </a:p>
          <a:p>
            <a:pPr marL="0" indent="0" algn="just">
              <a:buNone/>
            </a:pPr>
            <a:endParaRPr lang="pl-PL" dirty="0">
              <a:latin typeface="Calibri" panose="020F0502020204030204" pitchFamily="34" charset="0"/>
              <a:cs typeface="Calibri" panose="020F0502020204030204" pitchFamily="34" charset="0"/>
            </a:endParaRPr>
          </a:p>
          <a:p>
            <a:pPr marL="0" indent="0" algn="just">
              <a:buNone/>
            </a:pPr>
            <a:r>
              <a:rPr lang="pl-PL" b="1" dirty="0">
                <a:latin typeface="Calibri" panose="020F0502020204030204" pitchFamily="34" charset="0"/>
                <a:cs typeface="Calibri" panose="020F0502020204030204" pitchFamily="34" charset="0"/>
              </a:rPr>
              <a:t>Zalecenie metodyki </a:t>
            </a:r>
          </a:p>
          <a:p>
            <a:pPr marL="0" indent="0" algn="just">
              <a:buNone/>
            </a:pPr>
            <a:r>
              <a:rPr lang="pl-PL" dirty="0">
                <a:latin typeface="Calibri" panose="020F0502020204030204" pitchFamily="34" charset="0"/>
                <a:cs typeface="Calibri" panose="020F0502020204030204" pitchFamily="34" charset="0"/>
              </a:rPr>
              <a:t>Monitoring od wschodów do początku dojrzewania minimum</a:t>
            </a:r>
          </a:p>
          <a:p>
            <a:pPr marL="0" indent="0" algn="just">
              <a:buNone/>
            </a:pPr>
            <a:r>
              <a:rPr lang="pl-PL" dirty="0">
                <a:latin typeface="Calibri" panose="020F0502020204030204" pitchFamily="34" charset="0"/>
                <a:cs typeface="Calibri" panose="020F0502020204030204" pitchFamily="34" charset="0"/>
              </a:rPr>
              <a:t>1 x w  tygodniu  zgodnie z Tabelą 4 (</a:t>
            </a:r>
            <a:r>
              <a:rPr lang="pl-PL" dirty="0" err="1">
                <a:latin typeface="Calibri" panose="020F0502020204030204" pitchFamily="34" charset="0"/>
                <a:cs typeface="Calibri" panose="020F0502020204030204" pitchFamily="34" charset="0"/>
              </a:rPr>
              <a:t>str</a:t>
            </a:r>
            <a:r>
              <a:rPr lang="pl-PL" dirty="0">
                <a:latin typeface="Calibri" panose="020F0502020204030204" pitchFamily="34" charset="0"/>
                <a:cs typeface="Calibri" panose="020F0502020204030204" pitchFamily="34" charset="0"/>
              </a:rPr>
              <a:t> 33) Metody i terminy wykonywania obserwacji.</a:t>
            </a:r>
          </a:p>
          <a:p>
            <a:pPr marL="0" indent="0" algn="just">
              <a:buNone/>
            </a:pPr>
            <a:r>
              <a:rPr lang="pl-PL" dirty="0">
                <a:latin typeface="Calibri" panose="020F0502020204030204" pitchFamily="34" charset="0"/>
                <a:cs typeface="Calibri" panose="020F0502020204030204" pitchFamily="34" charset="0"/>
              </a:rPr>
              <a:t>Zgodnie z tabelą 4 stosowanie pułapek.</a:t>
            </a:r>
          </a:p>
          <a:p>
            <a:pPr marL="0" indent="0" algn="just">
              <a:buNone/>
            </a:pPr>
            <a:r>
              <a:rPr lang="pl-PL" dirty="0" err="1">
                <a:latin typeface="Calibri" panose="020F0502020204030204" pitchFamily="34" charset="0"/>
                <a:cs typeface="Calibri" panose="020F0502020204030204" pitchFamily="34" charset="0"/>
              </a:rPr>
              <a:t>macnica</a:t>
            </a:r>
            <a:r>
              <a:rPr lang="pl-PL" dirty="0">
                <a:latin typeface="Calibri" panose="020F0502020204030204" pitchFamily="34" charset="0"/>
                <a:cs typeface="Calibri" panose="020F0502020204030204" pitchFamily="34" charset="0"/>
              </a:rPr>
              <a:t> prosowianka – pułapka </a:t>
            </a:r>
            <a:r>
              <a:rPr lang="pl-PL" dirty="0" err="1">
                <a:latin typeface="Calibri" panose="020F0502020204030204" pitchFamily="34" charset="0"/>
                <a:cs typeface="Calibri" panose="020F0502020204030204" pitchFamily="34" charset="0"/>
              </a:rPr>
              <a:t>feromonowa</a:t>
            </a:r>
            <a:r>
              <a:rPr lang="pl-PL" dirty="0">
                <a:latin typeface="Calibri" panose="020F0502020204030204" pitchFamily="34" charset="0"/>
                <a:cs typeface="Calibri" panose="020F0502020204030204" pitchFamily="34" charset="0"/>
              </a:rPr>
              <a:t> 1-2 na ha lub świetlna o dużej mocy 1 /ha</a:t>
            </a:r>
          </a:p>
          <a:p>
            <a:pPr marL="0" indent="0" algn="just">
              <a:buNone/>
            </a:pPr>
            <a:r>
              <a:rPr lang="pl-PL" dirty="0">
                <a:latin typeface="Calibri" panose="020F0502020204030204" pitchFamily="34" charset="0"/>
                <a:cs typeface="Calibri" panose="020F0502020204030204" pitchFamily="34" charset="0"/>
              </a:rPr>
              <a:t>Ploniarka zbożówka – naczynia białe, żółte lub fioletowe wypełnione woda z detergentem 1-2 sztuki lub tablice żółte 1-2 sztuki</a:t>
            </a:r>
          </a:p>
          <a:p>
            <a:pPr marL="0" indent="0" algn="just">
              <a:buNone/>
            </a:pPr>
            <a:endParaRPr lang="pl-PL"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78854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fontScale="77500" lnSpcReduction="20000"/>
          </a:bodyPr>
          <a:lstStyle/>
          <a:p>
            <a:pPr algn="just"/>
            <a:r>
              <a:rPr lang="pl-PL" dirty="0"/>
              <a:t>Rolnice – pułapki </a:t>
            </a:r>
            <a:r>
              <a:rPr lang="pl-PL" dirty="0" err="1"/>
              <a:t>feromonowe</a:t>
            </a:r>
            <a:r>
              <a:rPr lang="pl-PL" dirty="0"/>
              <a:t> 1-2 </a:t>
            </a:r>
            <a:r>
              <a:rPr lang="pl-PL" dirty="0" err="1"/>
              <a:t>szt</a:t>
            </a:r>
            <a:r>
              <a:rPr lang="pl-PL" dirty="0"/>
              <a:t>/ha</a:t>
            </a:r>
          </a:p>
          <a:p>
            <a:pPr algn="just"/>
            <a:r>
              <a:rPr lang="pl-PL" dirty="0"/>
              <a:t>Mszyce – </a:t>
            </a:r>
            <a:r>
              <a:rPr lang="pl-PL" dirty="0" err="1"/>
              <a:t>żłółte</a:t>
            </a:r>
            <a:r>
              <a:rPr lang="pl-PL" dirty="0"/>
              <a:t> tablice lepowe 1-2 </a:t>
            </a:r>
            <a:r>
              <a:rPr lang="pl-PL" dirty="0" err="1"/>
              <a:t>szt</a:t>
            </a:r>
            <a:r>
              <a:rPr lang="pl-PL" dirty="0"/>
              <a:t>/ha</a:t>
            </a:r>
          </a:p>
          <a:p>
            <a:pPr algn="just"/>
            <a:r>
              <a:rPr lang="pl-PL" dirty="0"/>
              <a:t>Drutowce - na miedzy wokół plantacji kukurydzy umieścić pułapki </a:t>
            </a:r>
            <a:r>
              <a:rPr lang="pl-PL" dirty="0" err="1"/>
              <a:t>feromonowe</a:t>
            </a:r>
            <a:r>
              <a:rPr lang="pl-PL" dirty="0"/>
              <a:t> m.in. typu </a:t>
            </a:r>
            <a:r>
              <a:rPr lang="pl-PL" dirty="0" err="1"/>
              <a:t>Yatlorf</a:t>
            </a:r>
            <a:r>
              <a:rPr lang="pl-PL" dirty="0"/>
              <a:t> z dyspenserem </a:t>
            </a:r>
            <a:r>
              <a:rPr lang="pl-PL" dirty="0" err="1"/>
              <a:t>feromonowym</a:t>
            </a:r>
            <a:r>
              <a:rPr lang="pl-PL" dirty="0"/>
              <a:t> przeznaczonym do odławiania konkretnego gatunku chrząszczy sprężykowatych. Na powierzchni 1 ha umieścić co najmniej 2 pułapki w odległości nie mniejszej niż 30 metrów jedna od drugiej.</a:t>
            </a:r>
          </a:p>
          <a:p>
            <a:pPr algn="just"/>
            <a:r>
              <a:rPr lang="pl-PL" dirty="0"/>
              <a:t>Stonka kukurydziana – pobierać korzenie</a:t>
            </a:r>
          </a:p>
          <a:p>
            <a:pPr marL="0" indent="0" algn="just">
              <a:buNone/>
            </a:pPr>
            <a:endParaRPr lang="pl-PL" dirty="0"/>
          </a:p>
          <a:p>
            <a:pPr algn="just"/>
            <a:r>
              <a:rPr lang="pl-PL" dirty="0"/>
              <a:t>Pomocne będą także żółte tablice lepowe o nieselektywnym oddziaływaniu, a także niebieskie służące do wykrywania wciornastków do monitoringu. Stosuje się je w liczbie 1–2 sztuki na 1 ha. </a:t>
            </a:r>
          </a:p>
          <a:p>
            <a:pPr algn="just"/>
            <a:r>
              <a:rPr lang="pl-PL" dirty="0"/>
              <a:t>Tabela 3. (</a:t>
            </a:r>
            <a:r>
              <a:rPr lang="pl-PL" dirty="0" err="1"/>
              <a:t>str</a:t>
            </a:r>
            <a:r>
              <a:rPr lang="pl-PL" dirty="0"/>
              <a:t> 31-32) znaczenie gospodarcze </a:t>
            </a:r>
            <a:r>
              <a:rPr lang="pl-PL" dirty="0" err="1"/>
              <a:t>fitofagówInsektycydy</a:t>
            </a:r>
            <a:r>
              <a:rPr lang="pl-PL" dirty="0"/>
              <a:t> dozwolone w IPR stosowane zgodnie z etykietą-instrukcją</a:t>
            </a:r>
          </a:p>
          <a:p>
            <a:pPr algn="just"/>
            <a:endParaRPr lang="pl-PL" dirty="0"/>
          </a:p>
        </p:txBody>
      </p:sp>
    </p:spTree>
    <p:extLst>
      <p:ext uri="{BB962C8B-B14F-4D97-AF65-F5344CB8AC3E}">
        <p14:creationId xmlns:p14="http://schemas.microsoft.com/office/powerpoint/2010/main" val="153292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D1DD94-FD24-5DA4-1A70-952A7B20E872}"/>
            </a:ext>
          </a:extLst>
        </p:cNvPr>
        <p:cNvGrpSpPr/>
        <p:nvPr/>
      </p:nvGrpSpPr>
      <p:grpSpPr>
        <a:xfrm>
          <a:off x="0" y="0"/>
          <a:ext cx="0" cy="0"/>
          <a:chOff x="0" y="0"/>
          <a:chExt cx="0" cy="0"/>
        </a:xfrm>
      </p:grpSpPr>
      <p:sp useBgFill="1">
        <p:nvSpPr>
          <p:cNvPr id="10304" name="Rectangle 1030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06" name="Rectangle 1030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8" name="Rectangle 1030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0" name="Rectangle 1030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2" name="Rectangle 1031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4" name="Freeform: Shape 1031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16" name="Rectangle 1031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ytuł 7">
            <a:extLst>
              <a:ext uri="{FF2B5EF4-FFF2-40B4-BE49-F238E27FC236}">
                <a16:creationId xmlns:a16="http://schemas.microsoft.com/office/drawing/2014/main" id="{0C32F5BD-68B7-FC88-E6C5-C7206042575D}"/>
              </a:ext>
            </a:extLst>
          </p:cNvPr>
          <p:cNvSpPr>
            <a:spLocks noGrp="1"/>
          </p:cNvSpPr>
          <p:nvPr>
            <p:ph type="title"/>
          </p:nvPr>
        </p:nvSpPr>
        <p:spPr>
          <a:xfrm>
            <a:off x="-56707" y="2240295"/>
            <a:ext cx="4106048" cy="1623590"/>
          </a:xfrm>
        </p:spPr>
        <p:txBody>
          <a:bodyPr anchor="b">
            <a:normAutofit/>
          </a:bodyPr>
          <a:lstStyle/>
          <a:p>
            <a:pPr algn="ctr"/>
            <a:r>
              <a:rPr lang="pl-PL" sz="4000" b="1">
                <a:solidFill>
                  <a:srgbClr val="FFFFFF"/>
                </a:solidFill>
              </a:rPr>
              <a:t>CERTYFIKAT </a:t>
            </a:r>
            <a:br>
              <a:rPr lang="pl-PL" sz="4000" b="1">
                <a:solidFill>
                  <a:srgbClr val="FFFFFF"/>
                </a:solidFill>
              </a:rPr>
            </a:br>
            <a:r>
              <a:rPr lang="pl-PL" sz="4000" b="1">
                <a:solidFill>
                  <a:srgbClr val="FFFFFF"/>
                </a:solidFill>
              </a:rPr>
              <a:t>IPR</a:t>
            </a:r>
          </a:p>
        </p:txBody>
      </p:sp>
      <p:pic>
        <p:nvPicPr>
          <p:cNvPr id="13" name="Obraz 12" descr="Strona główna - Jednostka certyfikująca eCO2 sp. z o.o.">
            <a:extLst>
              <a:ext uri="{FF2B5EF4-FFF2-40B4-BE49-F238E27FC236}">
                <a16:creationId xmlns:a16="http://schemas.microsoft.com/office/drawing/2014/main" id="{1853B483-C9C5-E7B1-9D39-34A225DBF69A}"/>
              </a:ext>
            </a:extLst>
          </p:cNvPr>
          <p:cNvPicPr>
            <a:picLocks noChangeAspect="1"/>
          </p:cNvPicPr>
          <p:nvPr/>
        </p:nvPicPr>
        <p:blipFill>
          <a:blip r:embed="rId3"/>
          <a:srcRect r="662" b="1"/>
          <a:stretch/>
        </p:blipFill>
        <p:spPr>
          <a:xfrm>
            <a:off x="946623" y="5340278"/>
            <a:ext cx="2156095" cy="1134055"/>
          </a:xfrm>
          <a:prstGeom prst="rect">
            <a:avLst/>
          </a:prstGeom>
        </p:spPr>
      </p:pic>
      <p:sp>
        <p:nvSpPr>
          <p:cNvPr id="3" name="Symbol zastępczy zawartości 2">
            <a:extLst>
              <a:ext uri="{FF2B5EF4-FFF2-40B4-BE49-F238E27FC236}">
                <a16:creationId xmlns:a16="http://schemas.microsoft.com/office/drawing/2014/main" id="{D7E9FCBD-ECC0-4CB9-7489-FDCFAF8ADF57}"/>
              </a:ext>
            </a:extLst>
          </p:cNvPr>
          <p:cNvSpPr>
            <a:spLocks noGrp="1"/>
          </p:cNvSpPr>
          <p:nvPr>
            <p:ph idx="1"/>
          </p:nvPr>
        </p:nvSpPr>
        <p:spPr>
          <a:xfrm>
            <a:off x="4199378" y="294647"/>
            <a:ext cx="7828014" cy="1070922"/>
          </a:xfrm>
        </p:spPr>
        <p:txBody>
          <a:bodyPr anchor="ctr">
            <a:normAutofit/>
          </a:bodyPr>
          <a:lstStyle/>
          <a:p>
            <a:pPr marL="0" indent="0">
              <a:buNone/>
            </a:pPr>
            <a:r>
              <a:rPr lang="pl-PL" sz="2200" b="1">
                <a:latin typeface="Calibri"/>
                <a:ea typeface="Calibri"/>
                <a:cs typeface="Times New Roman"/>
              </a:rPr>
              <a:t>Certyfikat poświadczający stosowanie integrowanej produkcji roślin wydaje się, jeżeli producent roślin spełnia następujące wymagania:</a:t>
            </a:r>
            <a:endParaRPr lang="pl-PL" sz="2200" b="1"/>
          </a:p>
        </p:txBody>
      </p:sp>
      <p:pic>
        <p:nvPicPr>
          <p:cNvPr id="2" name="Obraz 1" descr="Obraz zawierający clipart, Grafika, rysowanie, kreatywność&#10;&#10;Opis wygenerowany automatycznie">
            <a:extLst>
              <a:ext uri="{FF2B5EF4-FFF2-40B4-BE49-F238E27FC236}">
                <a16:creationId xmlns:a16="http://schemas.microsoft.com/office/drawing/2014/main" id="{B2284DD9-9642-043E-981A-18CB8ECF4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7878" y="294647"/>
            <a:ext cx="1081628" cy="1081628"/>
          </a:xfrm>
          <a:prstGeom prst="rect">
            <a:avLst/>
          </a:prstGeom>
        </p:spPr>
      </p:pic>
      <p:sp>
        <p:nvSpPr>
          <p:cNvPr id="4" name="Prostokąt 3">
            <a:extLst>
              <a:ext uri="{FF2B5EF4-FFF2-40B4-BE49-F238E27FC236}">
                <a16:creationId xmlns:a16="http://schemas.microsoft.com/office/drawing/2014/main" id="{7869D0CE-4F21-3FB7-6321-D0C685B91C04}"/>
              </a:ext>
            </a:extLst>
          </p:cNvPr>
          <p:cNvSpPr/>
          <p:nvPr/>
        </p:nvSpPr>
        <p:spPr>
          <a:xfrm>
            <a:off x="4341223" y="1510800"/>
            <a:ext cx="7552678" cy="5201968"/>
          </a:xfrm>
          <a:prstGeom prst="rect">
            <a:avLst/>
          </a:prstGeom>
        </p:spPr>
        <p:txBody>
          <a:bodyPr/>
          <a:lstStyle/>
          <a:p>
            <a:pPr marL="342900" lvl="0" indent="-342900" algn="just">
              <a:buFont typeface="Wingdings" panose="05000000000000000000" pitchFamily="2" charset="2"/>
              <a:buChar char="q"/>
            </a:pPr>
            <a:r>
              <a:rPr lang="pl-PL" sz="2000">
                <a:solidFill>
                  <a:schemeClr val="tx1"/>
                </a:solidFill>
              </a:rPr>
              <a:t>ukończył szkolenie w zakresie integrowanej produkcji roślin </a:t>
            </a:r>
            <a:br>
              <a:rPr lang="pl-PL" sz="2000">
                <a:solidFill>
                  <a:schemeClr val="tx1"/>
                </a:solidFill>
              </a:rPr>
            </a:br>
            <a:r>
              <a:rPr lang="pl-PL" sz="2000">
                <a:solidFill>
                  <a:schemeClr val="tx1"/>
                </a:solidFill>
              </a:rPr>
              <a:t>i posiada zaświadczenie o ukończeniu tego szkolenia, </a:t>
            </a:r>
            <a:br>
              <a:rPr lang="pl-PL" sz="2000">
                <a:solidFill>
                  <a:schemeClr val="tx1"/>
                </a:solidFill>
              </a:rPr>
            </a:br>
            <a:r>
              <a:rPr lang="pl-PL" sz="2000">
                <a:solidFill>
                  <a:schemeClr val="tx1"/>
                </a:solidFill>
              </a:rPr>
              <a:t>z zastrzeżeniem art. 64 ust. 4, 5, 7 i 8 ustawy o środkach ochrony roślin;</a:t>
            </a:r>
          </a:p>
          <a:p>
            <a:pPr lvl="0" algn="just"/>
            <a:endParaRPr lang="en-US" sz="2000">
              <a:solidFill>
                <a:schemeClr val="tx1"/>
              </a:solidFill>
            </a:endParaRPr>
          </a:p>
          <a:p>
            <a:pPr marL="285750" lvl="0" indent="-285750" algn="just">
              <a:buFont typeface="Wingdings" panose="05000000000000000000" pitchFamily="2" charset="2"/>
              <a:buChar char="q"/>
            </a:pPr>
            <a:r>
              <a:rPr lang="pl-PL" sz="2000">
                <a:solidFill>
                  <a:schemeClr val="tx1"/>
                </a:solidFill>
              </a:rPr>
              <a:t>prowadzi produkcję i ochronę roślin według szczegółowych metodyk zatwierdzonych przez Głównego Inspektora </a:t>
            </a:r>
            <a:br>
              <a:rPr lang="pl-PL" sz="2000">
                <a:solidFill>
                  <a:schemeClr val="tx1"/>
                </a:solidFill>
              </a:rPr>
            </a:br>
            <a:r>
              <a:rPr lang="pl-PL" sz="2000">
                <a:solidFill>
                  <a:schemeClr val="tx1"/>
                </a:solidFill>
              </a:rPr>
              <a:t>i udostępnionych na stronie internetowej administrowanej przez Główny Inspektorat Ochrony Roślin i Nasiennictwa;</a:t>
            </a:r>
          </a:p>
          <a:p>
            <a:pPr marL="285750" lvl="0" indent="-285750" algn="just">
              <a:buFont typeface="Wingdings" panose="05000000000000000000" pitchFamily="2" charset="2"/>
              <a:buChar char="q"/>
            </a:pPr>
            <a:endParaRPr lang="en-US" sz="2000">
              <a:solidFill>
                <a:schemeClr val="tx1"/>
              </a:solidFill>
            </a:endParaRPr>
          </a:p>
          <a:p>
            <a:pPr marL="342900" lvl="0" indent="-342900" algn="just">
              <a:buFont typeface="Wingdings" panose="05000000000000000000" pitchFamily="2" charset="2"/>
              <a:buChar char="q"/>
            </a:pPr>
            <a:r>
              <a:rPr lang="pl-PL" sz="2000">
                <a:solidFill>
                  <a:schemeClr val="tx1"/>
                </a:solidFill>
              </a:rPr>
              <a:t>stosuje nawożenie na podstawie faktycznego zapotrzebowania roślin na składniki pokarmowe, określone w szczególności na podstawie analiz gleby lub roślin;</a:t>
            </a:r>
          </a:p>
          <a:p>
            <a:pPr marL="342900" lvl="0" indent="-342900" algn="just">
              <a:buFont typeface="Wingdings" panose="05000000000000000000" pitchFamily="2" charset="2"/>
              <a:buChar char="q"/>
            </a:pPr>
            <a:endParaRPr lang="en-US" sz="2000">
              <a:solidFill>
                <a:schemeClr val="tx1"/>
              </a:solidFill>
            </a:endParaRPr>
          </a:p>
          <a:p>
            <a:pPr marL="342900" lvl="0" indent="-342900" algn="just">
              <a:buFont typeface="Wingdings" panose="05000000000000000000" pitchFamily="2" charset="2"/>
              <a:buChar char="q"/>
            </a:pPr>
            <a:r>
              <a:rPr lang="pl-PL" sz="2000">
                <a:solidFill>
                  <a:schemeClr val="tx1"/>
                </a:solidFill>
              </a:rPr>
              <a:t>dokumentuje prawidłowo prowadzenie działań związanych </a:t>
            </a:r>
            <a:br>
              <a:rPr lang="pl-PL" sz="2000">
                <a:solidFill>
                  <a:schemeClr val="tx1"/>
                </a:solidFill>
              </a:rPr>
            </a:br>
            <a:r>
              <a:rPr lang="pl-PL" sz="2000">
                <a:solidFill>
                  <a:schemeClr val="tx1"/>
                </a:solidFill>
              </a:rPr>
              <a:t>z integrowaną produkcją roślin;</a:t>
            </a:r>
            <a:endParaRPr lang="en-US" sz="2000">
              <a:solidFill>
                <a:schemeClr val="tx1"/>
              </a:solidFill>
            </a:endParaRPr>
          </a:p>
        </p:txBody>
      </p:sp>
    </p:spTree>
    <p:extLst>
      <p:ext uri="{BB962C8B-B14F-4D97-AF65-F5344CB8AC3E}">
        <p14:creationId xmlns:p14="http://schemas.microsoft.com/office/powerpoint/2010/main" val="30601027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lnSpcReduction="10000"/>
          </a:bodyPr>
          <a:lstStyle/>
          <a:p>
            <a:pPr marL="0" indent="0" algn="just">
              <a:buNone/>
            </a:pPr>
            <a:r>
              <a:rPr lang="pl-PL" b="1" i="1" dirty="0">
                <a:latin typeface="Calibri" panose="020F0502020204030204" pitchFamily="34" charset="0"/>
                <a:cs typeface="Calibri" panose="020F0502020204030204" pitchFamily="34" charset="0"/>
              </a:rPr>
              <a:t>Punkt 8 </a:t>
            </a:r>
            <a:r>
              <a:rPr lang="pl-PL" i="1" u="sng" dirty="0">
                <a:latin typeface="Calibri" panose="020F0502020204030204" pitchFamily="34" charset="0"/>
                <a:cs typeface="Calibri" panose="020F0502020204030204" pitchFamily="34" charset="0"/>
              </a:rPr>
              <a:t>Rotacyjne stosowanie substancji czynnych środków ochrony roślin z różnych grup chemicznych w celu zapobiegania zjawisku uodparniania się </a:t>
            </a:r>
            <a:r>
              <a:rPr lang="pl-PL" i="1" u="sng" dirty="0" err="1">
                <a:latin typeface="Calibri" panose="020F0502020204030204" pitchFamily="34" charset="0"/>
                <a:cs typeface="Calibri" panose="020F0502020204030204" pitchFamily="34" charset="0"/>
              </a:rPr>
              <a:t>agrofagów</a:t>
            </a:r>
            <a:r>
              <a:rPr lang="pl-PL" i="1" u="sng" dirty="0">
                <a:latin typeface="Calibri" panose="020F0502020204030204" pitchFamily="34" charset="0"/>
                <a:cs typeface="Calibri" panose="020F0502020204030204" pitchFamily="34" charset="0"/>
              </a:rPr>
              <a:t> (chwastów, szkodników i patogenów) z uwzględnieniem zakresu ochrony w poprzednich sezonach (rozdz. 7).</a:t>
            </a:r>
          </a:p>
          <a:p>
            <a:pPr marL="0" indent="0" algn="just">
              <a:buNone/>
            </a:pPr>
            <a:endParaRPr lang="pl-PL" dirty="0">
              <a:latin typeface="Calibri" panose="020F0502020204030204" pitchFamily="34" charset="0"/>
              <a:cs typeface="Calibri" panose="020F0502020204030204" pitchFamily="34" charset="0"/>
            </a:endParaRPr>
          </a:p>
          <a:p>
            <a:pPr marL="0" indent="0" algn="just">
              <a:buNone/>
            </a:pPr>
            <a:r>
              <a:rPr lang="pl-PL" b="1" dirty="0">
                <a:latin typeface="Calibri" panose="020F0502020204030204" pitchFamily="34" charset="0"/>
                <a:cs typeface="Calibri" panose="020F0502020204030204" pitchFamily="34" charset="0"/>
              </a:rPr>
              <a:t>Zalecenie metodyki </a:t>
            </a:r>
          </a:p>
          <a:p>
            <a:pPr marL="0" indent="0" algn="just">
              <a:buNone/>
            </a:pPr>
            <a:r>
              <a:rPr lang="pl-PL" dirty="0">
                <a:latin typeface="Calibri" panose="020F0502020204030204" pitchFamily="34" charset="0"/>
                <a:cs typeface="Calibri" panose="020F0502020204030204" pitchFamily="34" charset="0"/>
              </a:rPr>
              <a:t>Rotacyjne stosowanie substancji czynnych  - zapobieganie zjawisku uodparniania się na </a:t>
            </a:r>
            <a:r>
              <a:rPr lang="pl-PL" dirty="0" err="1">
                <a:latin typeface="Calibri" panose="020F0502020204030204" pitchFamily="34" charset="0"/>
                <a:cs typeface="Calibri" panose="020F0502020204030204" pitchFamily="34" charset="0"/>
              </a:rPr>
              <a:t>agrofagi</a:t>
            </a:r>
            <a:r>
              <a:rPr lang="pl-PL" dirty="0">
                <a:latin typeface="Calibri" panose="020F0502020204030204" pitchFamily="34" charset="0"/>
                <a:cs typeface="Calibri" panose="020F0502020204030204" pitchFamily="34" charset="0"/>
              </a:rPr>
              <a:t>. Uwzględniamy środki stosowane </a:t>
            </a:r>
          </a:p>
          <a:p>
            <a:pPr marL="0" indent="0" algn="just">
              <a:buNone/>
            </a:pPr>
            <a:r>
              <a:rPr lang="pl-PL" dirty="0">
                <a:latin typeface="Calibri" panose="020F0502020204030204" pitchFamily="34" charset="0"/>
                <a:cs typeface="Calibri" panose="020F0502020204030204" pitchFamily="34" charset="0"/>
              </a:rPr>
              <a:t>w poprzednich sezonach – szczególnie ważne przy monokulturze. Wszystkie środki zgodne z IPR  a ich stosowanie z etykietą-instrukcją</a:t>
            </a:r>
          </a:p>
          <a:p>
            <a:pPr marL="0" indent="0" algn="just">
              <a:buNone/>
            </a:pP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24399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a:bodyPr>
          <a:lstStyle/>
          <a:p>
            <a:pPr marL="0" indent="0" algn="just">
              <a:buNone/>
            </a:pPr>
            <a:r>
              <a:rPr lang="pl-PL" b="1" i="1" dirty="0">
                <a:latin typeface="Calibri" panose="020F0502020204030204" pitchFamily="34" charset="0"/>
                <a:cs typeface="Calibri" panose="020F0502020204030204" pitchFamily="34" charset="0"/>
              </a:rPr>
              <a:t>Punkt 9 </a:t>
            </a:r>
            <a:r>
              <a:rPr lang="pl-PL" i="1" u="sng" dirty="0">
                <a:latin typeface="Calibri" panose="020F0502020204030204" pitchFamily="34" charset="0"/>
                <a:cs typeface="Calibri" panose="020F0502020204030204" pitchFamily="34" charset="0"/>
              </a:rPr>
              <a:t>Wykonanie przynajmniej jednego zabiegu przy użyciu biologicznych środków ochrony roślin do zwalczania szkodników (np. omacnicy prosowianki i/lub stonki kukurydzianej) bądź chorób kukurydzy (np. fuzariozy kolb) (rozdz. 7.1.3, 7.2.4, 7.3.4).</a:t>
            </a:r>
          </a:p>
          <a:p>
            <a:pPr marL="0" indent="0" algn="just">
              <a:buNone/>
            </a:pPr>
            <a:endParaRPr lang="pl-PL" dirty="0">
              <a:latin typeface="Calibri" panose="020F0502020204030204" pitchFamily="34" charset="0"/>
              <a:cs typeface="Calibri" panose="020F0502020204030204" pitchFamily="34" charset="0"/>
            </a:endParaRPr>
          </a:p>
          <a:p>
            <a:pPr marL="0" indent="0" algn="just">
              <a:buNone/>
            </a:pPr>
            <a:r>
              <a:rPr lang="pl-PL" b="1" dirty="0">
                <a:latin typeface="Calibri" panose="020F0502020204030204" pitchFamily="34" charset="0"/>
                <a:cs typeface="Calibri" panose="020F0502020204030204" pitchFamily="34" charset="0"/>
              </a:rPr>
              <a:t>Zalecenie metodyki </a:t>
            </a:r>
          </a:p>
          <a:p>
            <a:pPr marL="0" indent="0" algn="just">
              <a:buNone/>
            </a:pPr>
            <a:r>
              <a:rPr lang="pl-PL" dirty="0">
                <a:latin typeface="Calibri" panose="020F0502020204030204" pitchFamily="34" charset="0"/>
                <a:cs typeface="Calibri" panose="020F0502020204030204" pitchFamily="34" charset="0"/>
              </a:rPr>
              <a:t>Należy pamiętać, że w Polsce nie podlegają rejestracji biopreparaty oparte o makroorganizmy (nicienie, błonkówki, muchówki, chrząszcze m.in.), stąd też w uprawach kukurydzy mogą być stosowane, jeżeli producent wskazuje na ich użycie.</a:t>
            </a:r>
          </a:p>
          <a:p>
            <a:endParaRPr lang="pl-PL" dirty="0"/>
          </a:p>
        </p:txBody>
      </p:sp>
    </p:spTree>
    <p:extLst>
      <p:ext uri="{BB962C8B-B14F-4D97-AF65-F5344CB8AC3E}">
        <p14:creationId xmlns:p14="http://schemas.microsoft.com/office/powerpoint/2010/main" val="36260827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a:bodyPr>
          <a:lstStyle/>
          <a:p>
            <a:pPr algn="just"/>
            <a:r>
              <a:rPr lang="pl-PL" dirty="0"/>
              <a:t>Przykładem może być błonkówka zwana </a:t>
            </a:r>
            <a:r>
              <a:rPr lang="pl-PL" dirty="0" err="1"/>
              <a:t>kruszynkiem</a:t>
            </a:r>
            <a:r>
              <a:rPr lang="pl-PL" dirty="0"/>
              <a:t> (</a:t>
            </a:r>
            <a:r>
              <a:rPr lang="pl-PL" dirty="0" err="1"/>
              <a:t>Trichogramma</a:t>
            </a:r>
            <a:r>
              <a:rPr lang="pl-PL" dirty="0"/>
              <a:t> </a:t>
            </a:r>
            <a:r>
              <a:rPr lang="pl-PL" dirty="0" err="1"/>
              <a:t>spp</a:t>
            </a:r>
            <a:r>
              <a:rPr lang="pl-PL" dirty="0"/>
              <a:t>.), która jest wrogiem naturalnym omacnicy prosowianki np. </a:t>
            </a:r>
            <a:r>
              <a:rPr lang="pl-PL" dirty="0" err="1"/>
              <a:t>Trichocap</a:t>
            </a:r>
            <a:r>
              <a:rPr lang="pl-PL" dirty="0"/>
              <a:t>, </a:t>
            </a:r>
            <a:r>
              <a:rPr lang="pl-PL" dirty="0" err="1"/>
              <a:t>Tricholet</a:t>
            </a:r>
            <a:r>
              <a:rPr lang="pl-PL" dirty="0"/>
              <a:t>, </a:t>
            </a:r>
            <a:r>
              <a:rPr lang="pl-PL" dirty="0" err="1"/>
              <a:t>Trichosafe</a:t>
            </a:r>
            <a:r>
              <a:rPr lang="pl-PL" dirty="0"/>
              <a:t> zawieszki, </a:t>
            </a:r>
            <a:r>
              <a:rPr lang="pl-PL" dirty="0" err="1"/>
              <a:t>Trichosafe</a:t>
            </a:r>
            <a:r>
              <a:rPr lang="pl-PL" dirty="0"/>
              <a:t> kulki</a:t>
            </a:r>
          </a:p>
          <a:p>
            <a:pPr algn="just"/>
            <a:r>
              <a:rPr lang="pl-PL" dirty="0"/>
              <a:t>Dianem – zawiera nicienie do zwalczania stonki kukurydzianej</a:t>
            </a:r>
          </a:p>
          <a:p>
            <a:pPr algn="just"/>
            <a:r>
              <a:rPr lang="pl-PL" dirty="0"/>
              <a:t>Biologiczne środki ochrony </a:t>
            </a:r>
            <a:r>
              <a:rPr lang="pl-PL" dirty="0" err="1"/>
              <a:t>śoślin</a:t>
            </a:r>
            <a:r>
              <a:rPr lang="pl-PL" dirty="0"/>
              <a:t> w uprawie kukurydzy </a:t>
            </a:r>
            <a:r>
              <a:rPr lang="pl-PL" dirty="0" err="1"/>
              <a:t>BioBit</a:t>
            </a:r>
            <a:r>
              <a:rPr lang="pl-PL" dirty="0"/>
              <a:t>, </a:t>
            </a:r>
            <a:r>
              <a:rPr lang="pl-PL" dirty="0" err="1"/>
              <a:t>DipeL</a:t>
            </a:r>
            <a:r>
              <a:rPr lang="pl-PL" dirty="0"/>
              <a:t> DF, </a:t>
            </a:r>
            <a:r>
              <a:rPr lang="pl-PL" dirty="0" err="1"/>
              <a:t>Lepinox</a:t>
            </a:r>
            <a:r>
              <a:rPr lang="pl-PL" dirty="0"/>
              <a:t> Plus, </a:t>
            </a:r>
            <a:r>
              <a:rPr lang="pl-PL" dirty="0" err="1"/>
              <a:t>Naturalis</a:t>
            </a:r>
            <a:r>
              <a:rPr lang="pl-PL" dirty="0"/>
              <a:t>.</a:t>
            </a:r>
          </a:p>
          <a:p>
            <a:pPr algn="just"/>
            <a:endParaRPr lang="pl-PL" dirty="0"/>
          </a:p>
        </p:txBody>
      </p:sp>
    </p:spTree>
    <p:extLst>
      <p:ext uri="{BB962C8B-B14F-4D97-AF65-F5344CB8AC3E}">
        <p14:creationId xmlns:p14="http://schemas.microsoft.com/office/powerpoint/2010/main" val="34483148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537700" y="2154994"/>
            <a:ext cx="11033760" cy="4351338"/>
          </a:xfrm>
        </p:spPr>
        <p:txBody>
          <a:bodyPr>
            <a:normAutofit/>
          </a:bodyPr>
          <a:lstStyle/>
          <a:p>
            <a:pPr marL="0" indent="0" algn="just">
              <a:buNone/>
            </a:pPr>
            <a:r>
              <a:rPr lang="pl-PL" b="1" i="1" dirty="0">
                <a:latin typeface="Calibri" panose="020F0502020204030204" pitchFamily="34" charset="0"/>
                <a:cs typeface="Calibri" panose="020F0502020204030204" pitchFamily="34" charset="0"/>
              </a:rPr>
              <a:t>Punkt 10 </a:t>
            </a:r>
            <a:r>
              <a:rPr lang="pl-PL" i="1" u="sng" dirty="0">
                <a:latin typeface="Calibri" panose="020F0502020204030204" pitchFamily="34" charset="0"/>
                <a:cs typeface="Calibri" panose="020F0502020204030204" pitchFamily="34" charset="0"/>
              </a:rPr>
              <a:t>Stosowanie wyłącznie środków ochrony roślin z listy dopuszczonych do stosowania w integrowanej produkcji kukurydzy (rozdz. 7.1.3, 7.2.4, 7.3.4).</a:t>
            </a:r>
          </a:p>
          <a:p>
            <a:pPr marL="0" indent="0" algn="just">
              <a:buNone/>
            </a:pPr>
            <a:endParaRPr lang="pl-PL" i="1" u="sng" dirty="0">
              <a:latin typeface="Calibri" panose="020F0502020204030204" pitchFamily="34" charset="0"/>
              <a:cs typeface="Calibri" panose="020F0502020204030204" pitchFamily="34" charset="0"/>
            </a:endParaRPr>
          </a:p>
          <a:p>
            <a:pPr marL="0" lvl="0" indent="0" algn="just">
              <a:buNone/>
            </a:pPr>
            <a:r>
              <a:rPr lang="pl-PL" b="1" i="1" dirty="0">
                <a:solidFill>
                  <a:prstClr val="black"/>
                </a:solidFill>
                <a:latin typeface="Calibri" panose="020F0502020204030204" pitchFamily="34" charset="0"/>
                <a:cs typeface="Calibri" panose="020F0502020204030204" pitchFamily="34" charset="0"/>
              </a:rPr>
              <a:t>Punkt 11  </a:t>
            </a:r>
            <a:r>
              <a:rPr lang="pl-PL" i="1" u="sng" dirty="0">
                <a:solidFill>
                  <a:prstClr val="black"/>
                </a:solidFill>
                <a:latin typeface="Calibri" panose="020F0502020204030204" pitchFamily="34" charset="0"/>
                <a:cs typeface="Calibri" panose="020F0502020204030204" pitchFamily="34" charset="0"/>
              </a:rPr>
              <a:t>Stworzenie odpowiednich warunków do obecności ptaków drapieżnych, tj. ustawienie tyczek spoczynkowych w ilości przynajmniej 1 na 10 ha, a w przypadku większych plantacji – kilku sztuk  (rozdz. 9)</a:t>
            </a:r>
          </a:p>
          <a:p>
            <a:pPr marL="0" indent="0" algn="just">
              <a:buNone/>
            </a:pPr>
            <a:endParaRPr lang="pl-PL" dirty="0">
              <a:latin typeface="Calibri" panose="020F0502020204030204" pitchFamily="34" charset="0"/>
              <a:cs typeface="Calibri" panose="020F0502020204030204" pitchFamily="34" charset="0"/>
            </a:endParaRPr>
          </a:p>
          <a:p>
            <a:endParaRPr lang="pl-PL" dirty="0"/>
          </a:p>
        </p:txBody>
      </p:sp>
    </p:spTree>
    <p:extLst>
      <p:ext uri="{BB962C8B-B14F-4D97-AF65-F5344CB8AC3E}">
        <p14:creationId xmlns:p14="http://schemas.microsoft.com/office/powerpoint/2010/main" val="1120345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fontScale="92500" lnSpcReduction="10000"/>
          </a:bodyPr>
          <a:lstStyle/>
          <a:p>
            <a:pPr marL="0" indent="0" algn="just">
              <a:buNone/>
            </a:pPr>
            <a:r>
              <a:rPr lang="pl-PL" b="1" i="1" dirty="0">
                <a:latin typeface="Calibri" panose="020F0502020204030204" pitchFamily="34" charset="0"/>
                <a:cs typeface="Calibri" panose="020F0502020204030204" pitchFamily="34" charset="0"/>
              </a:rPr>
              <a:t>Punkt 12 </a:t>
            </a:r>
            <a:r>
              <a:rPr lang="pl-PL" i="1" u="sng" dirty="0">
                <a:latin typeface="Calibri" panose="020F0502020204030204" pitchFamily="34" charset="0"/>
                <a:cs typeface="Calibri" panose="020F0502020204030204" pitchFamily="34" charset="0"/>
              </a:rPr>
              <a:t>Terminowy zbiór plonu w momencie uzyskania przez rośliny dojrzałości zbiorczej (rozdz.12).</a:t>
            </a:r>
            <a:endParaRPr lang="pl-PL" dirty="0">
              <a:latin typeface="Calibri" panose="020F0502020204030204" pitchFamily="34" charset="0"/>
              <a:cs typeface="Calibri" panose="020F0502020204030204" pitchFamily="34" charset="0"/>
            </a:endParaRPr>
          </a:p>
          <a:p>
            <a:pPr marL="0" indent="0" algn="just">
              <a:buNone/>
            </a:pPr>
            <a:r>
              <a:rPr lang="pl-PL" b="1" dirty="0">
                <a:latin typeface="Calibri" panose="020F0502020204030204" pitchFamily="34" charset="0"/>
                <a:cs typeface="Calibri" panose="020F0502020204030204" pitchFamily="34" charset="0"/>
              </a:rPr>
              <a:t>Zalecenie metodyki </a:t>
            </a:r>
          </a:p>
          <a:p>
            <a:pPr marL="0" indent="0">
              <a:buNone/>
            </a:pPr>
            <a:r>
              <a:rPr lang="pl-PL" b="1" dirty="0">
                <a:solidFill>
                  <a:srgbClr val="63A537"/>
                </a:solidFill>
              </a:rPr>
              <a:t>Zbiór na ziarno</a:t>
            </a:r>
          </a:p>
          <a:p>
            <a:pPr marL="0" indent="0" algn="just">
              <a:buNone/>
            </a:pPr>
            <a:r>
              <a:rPr lang="pl-PL" dirty="0"/>
              <a:t>Wskaźnikiem dojrzałości roślin kukurydzy jest stadium czarnej plamki. Współczesne odmiany kukurydzy stadium czarnej plamki osiągają przy wilgotności około 35%, jednak w zależności od odmiany wartość ta może wahać się od 31% (odmiana wczesna) do 37% (</a:t>
            </a:r>
            <a:r>
              <a:rPr lang="pl-PL" dirty="0" err="1"/>
              <a:t>średniowczesna</a:t>
            </a:r>
            <a:r>
              <a:rPr lang="pl-PL" dirty="0"/>
              <a:t>). Wyznaczenie tego stadium w warunkach polowych jest podstawą do ustalenia prawidłowego terminu zbioru kukurydzy na ziarno. Termin osiągnięcia dojrzałości omłotowej zależy od wczesności odmiany oraz przebiegu pogody</a:t>
            </a:r>
          </a:p>
          <a:p>
            <a:endParaRPr lang="pl-PL" dirty="0"/>
          </a:p>
        </p:txBody>
      </p:sp>
    </p:spTree>
    <p:extLst>
      <p:ext uri="{BB962C8B-B14F-4D97-AF65-F5344CB8AC3E}">
        <p14:creationId xmlns:p14="http://schemas.microsoft.com/office/powerpoint/2010/main" val="38848771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dirty="0">
                <a:solidFill>
                  <a:srgbClr val="FFFFFF"/>
                </a:solidFill>
                <a:latin typeface="Calibri"/>
                <a:cs typeface="Times New Roman"/>
              </a:rPr>
              <a:t>Kukurydza</a:t>
            </a:r>
            <a:endParaRPr lang="pl-PL" sz="2800" b="1" dirty="0">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fontScale="92500" lnSpcReduction="10000"/>
          </a:bodyPr>
          <a:lstStyle/>
          <a:p>
            <a:pPr marL="0" indent="0" algn="just">
              <a:buNone/>
            </a:pPr>
            <a:r>
              <a:rPr lang="pl-PL" dirty="0"/>
              <a:t>Ważnym wskaźnikiem dojrzałości ziarna kukurydzy jest jego wilgotność. Ziarno kukurydzy nie zgromadzi maksymalnej ilości suchej masy zanim jego wilgotność nie spadnie poniżej 35%, a nawet 28%. Do zbioru nadaje się ziarno o wilgotności 38%</a:t>
            </a:r>
          </a:p>
          <a:p>
            <a:pPr marL="0" indent="0">
              <a:buNone/>
            </a:pPr>
            <a:endParaRPr lang="pl-PL" dirty="0"/>
          </a:p>
          <a:p>
            <a:pPr marL="0" indent="0">
              <a:buNone/>
            </a:pPr>
            <a:r>
              <a:rPr lang="pl-PL" b="1" dirty="0">
                <a:solidFill>
                  <a:srgbClr val="63A537"/>
                </a:solidFill>
              </a:rPr>
              <a:t>Zbiór na kiszonkę</a:t>
            </a:r>
          </a:p>
          <a:p>
            <a:pPr marL="0" indent="0">
              <a:buNone/>
            </a:pPr>
            <a:endParaRPr lang="pl-PL" dirty="0"/>
          </a:p>
          <a:p>
            <a:pPr marL="0" indent="0">
              <a:buNone/>
            </a:pPr>
            <a:r>
              <a:rPr lang="pl-PL" dirty="0"/>
              <a:t>Parametry dobrego surowca do zakiszania zostały określone następująco: dojrzałość ziarna późno–woskowa do początku pełnej, zawartość suchej masy w całych roślinach 30-35% i ponad 50% udział kolb w suchej masie.</a:t>
            </a:r>
          </a:p>
          <a:p>
            <a:endParaRPr lang="pl-PL" dirty="0"/>
          </a:p>
        </p:txBody>
      </p:sp>
    </p:spTree>
    <p:extLst>
      <p:ext uri="{BB962C8B-B14F-4D97-AF65-F5344CB8AC3E}">
        <p14:creationId xmlns:p14="http://schemas.microsoft.com/office/powerpoint/2010/main" val="42650096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00C8C-FC09-F821-B607-2CFF158EAC0D}"/>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01F5FA-82B4-FC0A-0C37-B4143C2B6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82386B-5B56-0257-E3A1-D01E2262F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A4FE3-DE58-1D93-BE9A-1B96AA80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C9ADBF-CFF9-B191-9377-CB7048B87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7EC46-C2D1-0028-7DAB-5080336AD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CA0EDE1-6E0A-C2DB-A229-0962D2EF82E8}"/>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Pszenica</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4AC910A-6A3C-6779-EF50-B51F33C47D7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D146486-D140-8229-D018-7BC4715A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487E7032-7A86-2159-EC69-4214C5AECABE}"/>
              </a:ext>
            </a:extLst>
          </p:cNvPr>
          <p:cNvSpPr>
            <a:spLocks noGrp="1"/>
          </p:cNvSpPr>
          <p:nvPr>
            <p:ph idx="1"/>
          </p:nvPr>
        </p:nvSpPr>
        <p:spPr>
          <a:xfrm>
            <a:off x="365760" y="1945444"/>
            <a:ext cx="11033760" cy="4351338"/>
          </a:xfrm>
        </p:spPr>
        <p:txBody>
          <a:bodyPr>
            <a:normAutofit fontScale="77500" lnSpcReduction="20000"/>
          </a:bodyPr>
          <a:lstStyle/>
          <a:p>
            <a:pPr marL="0" indent="0" algn="just">
              <a:buNone/>
            </a:pPr>
            <a:r>
              <a:rPr lang="pl-PL" b="1" i="1">
                <a:latin typeface="Calibri" panose="020F0502020204030204" pitchFamily="34" charset="0"/>
                <a:cs typeface="Calibri" panose="020F0502020204030204" pitchFamily="34" charset="0"/>
              </a:rPr>
              <a:t>Punkt 1 </a:t>
            </a:r>
            <a:r>
              <a:rPr lang="pl-PL" i="1" u="sng">
                <a:latin typeface="Calibri" panose="020F0502020204030204" pitchFamily="34" charset="0"/>
                <a:cs typeface="Calibri" panose="020F0502020204030204" pitchFamily="34" charset="0"/>
              </a:rPr>
              <a:t>Stosowanie odpowiedniego płodozmianu – wskazanego w metodyce (patrz rozdz. 3.3.)</a:t>
            </a:r>
          </a:p>
          <a:p>
            <a:pPr marL="0" indent="0" algn="just">
              <a:buNone/>
            </a:pPr>
            <a:r>
              <a:rPr lang="pl-PL">
                <a:latin typeface="Calibri" panose="020F0502020204030204" pitchFamily="34" charset="0"/>
                <a:cs typeface="Calibri" panose="020F0502020204030204" pitchFamily="34" charset="0"/>
              </a:rPr>
              <a:t>Pszenica ozima i jara</a:t>
            </a:r>
          </a:p>
          <a:p>
            <a:pPr marL="0" indent="0" algn="just">
              <a:buNone/>
            </a:pPr>
            <a:r>
              <a:rPr lang="pl-PL">
                <a:latin typeface="Calibri" panose="020F0502020204030204" pitchFamily="34" charset="0"/>
                <a:cs typeface="Calibri" panose="020F0502020204030204" pitchFamily="34" charset="0"/>
              </a:rPr>
              <a:t>Roślin zbożowych z wyjątkiem owsa nie można w systemie IP używać w przedplonie.</a:t>
            </a:r>
          </a:p>
          <a:p>
            <a:pPr marL="0" indent="0" algn="just">
              <a:buNone/>
            </a:pPr>
            <a:endParaRPr lang="pl-PL">
              <a:latin typeface="Calibri" panose="020F0502020204030204" pitchFamily="34" charset="0"/>
              <a:cs typeface="Calibri" panose="020F0502020204030204" pitchFamily="34" charset="0"/>
            </a:endParaRPr>
          </a:p>
          <a:p>
            <a:pPr marL="0" indent="0" algn="just">
              <a:buNone/>
            </a:pPr>
            <a:r>
              <a:rPr lang="pl-PL" b="1">
                <a:latin typeface="Calibri" panose="020F0502020204030204" pitchFamily="34" charset="0"/>
                <a:cs typeface="Calibri" panose="020F0502020204030204" pitchFamily="34" charset="0"/>
              </a:rPr>
              <a:t>Zalecenie metodyki </a:t>
            </a:r>
          </a:p>
          <a:p>
            <a:pPr marL="0" indent="0" algn="just">
              <a:buNone/>
            </a:pPr>
            <a:r>
              <a:rPr lang="pl-PL" b="1" u="sng">
                <a:solidFill>
                  <a:schemeClr val="accent1"/>
                </a:solidFill>
                <a:latin typeface="Calibri" panose="020F0502020204030204" pitchFamily="34" charset="0"/>
                <a:cs typeface="Calibri" panose="020F0502020204030204" pitchFamily="34" charset="0"/>
              </a:rPr>
              <a:t>Pszenica ozima</a:t>
            </a:r>
          </a:p>
          <a:p>
            <a:pPr marL="0" indent="0" algn="just">
              <a:buNone/>
            </a:pPr>
            <a:r>
              <a:rPr lang="pl-PL">
                <a:latin typeface="Calibri" panose="020F0502020204030204" pitchFamily="34" charset="0"/>
                <a:cs typeface="Calibri" panose="020F0502020204030204" pitchFamily="34" charset="0"/>
              </a:rPr>
              <a:t>Bardzo dobrymi przedplonami dla niej są rośliny okopowe, jeżeli ich zbioru dokona się do końca pierwszej (wschodnia część) lub drugiej (zachodnia część kraju) dekady września. Dobrym przedplonem są też rośliny </a:t>
            </a:r>
            <a:r>
              <a:rPr lang="pl-PL" err="1">
                <a:latin typeface="Calibri" panose="020F0502020204030204" pitchFamily="34" charset="0"/>
                <a:cs typeface="Calibri" panose="020F0502020204030204" pitchFamily="34" charset="0"/>
              </a:rPr>
              <a:t>bobowate</a:t>
            </a:r>
            <a:r>
              <a:rPr lang="pl-PL">
                <a:latin typeface="Calibri" panose="020F0502020204030204" pitchFamily="34" charset="0"/>
                <a:cs typeface="Calibri" panose="020F0502020204030204" pitchFamily="34" charset="0"/>
              </a:rPr>
              <a:t>.</a:t>
            </a:r>
          </a:p>
          <a:p>
            <a:pPr marL="0" indent="0" algn="just">
              <a:buNone/>
            </a:pPr>
            <a:endParaRPr lang="pl-PL">
              <a:latin typeface="Calibri" panose="020F0502020204030204" pitchFamily="34" charset="0"/>
              <a:cs typeface="Calibri" panose="020F0502020204030204" pitchFamily="34" charset="0"/>
            </a:endParaRPr>
          </a:p>
          <a:p>
            <a:pPr marL="0" indent="0" algn="just">
              <a:buNone/>
            </a:pPr>
            <a:r>
              <a:rPr lang="pl-PL" b="1" u="sng">
                <a:solidFill>
                  <a:schemeClr val="accent1"/>
                </a:solidFill>
                <a:latin typeface="Calibri" panose="020F0502020204030204" pitchFamily="34" charset="0"/>
                <a:cs typeface="Calibri" panose="020F0502020204030204" pitchFamily="34" charset="0"/>
              </a:rPr>
              <a:t>Pszenica jara</a:t>
            </a:r>
          </a:p>
          <a:p>
            <a:pPr marL="0" indent="0" algn="just">
              <a:buNone/>
            </a:pPr>
            <a:r>
              <a:rPr lang="pl-PL">
                <a:latin typeface="Calibri" panose="020F0502020204030204" pitchFamily="34" charset="0"/>
                <a:cs typeface="Calibri" panose="020F0502020204030204" pitchFamily="34" charset="0"/>
              </a:rPr>
              <a:t>Wskazanymi dla pszenicy jarej przedplonami są rośliny okopowe: burak, ziemniak oraz rośliny oleiste i </a:t>
            </a:r>
            <a:r>
              <a:rPr lang="pl-PL" err="1">
                <a:latin typeface="Calibri" panose="020F0502020204030204" pitchFamily="34" charset="0"/>
                <a:cs typeface="Calibri" panose="020F0502020204030204" pitchFamily="34" charset="0"/>
              </a:rPr>
              <a:t>bobowate</a:t>
            </a:r>
            <a:r>
              <a:rPr lang="pl-PL">
                <a:latin typeface="Calibri" panose="020F0502020204030204" pitchFamily="34" charset="0"/>
                <a:cs typeface="Calibri" panose="020F0502020204030204" pitchFamily="34" charset="0"/>
              </a:rPr>
              <a:t> grubonasienne.</a:t>
            </a:r>
          </a:p>
          <a:p>
            <a:endParaRPr lang="pl-PL"/>
          </a:p>
        </p:txBody>
      </p:sp>
    </p:spTree>
    <p:extLst>
      <p:ext uri="{BB962C8B-B14F-4D97-AF65-F5344CB8AC3E}">
        <p14:creationId xmlns:p14="http://schemas.microsoft.com/office/powerpoint/2010/main" val="12481313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F9FD47-7B85-E08F-D4F6-77D4ADDF07FB}"/>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31EDCF9-ADC6-AF68-0683-334A92609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3FB4ECA-ED84-E503-0461-8E1AF5357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D5D0837-99D2-9946-C0FF-979FACB46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53D81E5-CB50-F484-4F31-71E12F064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B8E3656-8C35-F7F9-1628-B0AEDB666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5C40227-A5CE-938E-8DF5-66B9F8EA605E}"/>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Pszenica</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DC98D0B7-328E-50E0-61E4-2296ADB64DEC}"/>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C667F953-5549-1D74-B102-8A5C51B826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8F220FC2-F6B7-DD71-2D2A-63DAF3861B40}"/>
              </a:ext>
            </a:extLst>
          </p:cNvPr>
          <p:cNvSpPr>
            <a:spLocks noGrp="1"/>
          </p:cNvSpPr>
          <p:nvPr>
            <p:ph idx="1"/>
          </p:nvPr>
        </p:nvSpPr>
        <p:spPr>
          <a:xfrm>
            <a:off x="365760" y="1945444"/>
            <a:ext cx="11547566" cy="4351338"/>
          </a:xfrm>
        </p:spPr>
        <p:txBody>
          <a:bodyPr>
            <a:normAutofit/>
          </a:bodyPr>
          <a:lstStyle/>
          <a:p>
            <a:pPr marL="0" indent="0">
              <a:buNone/>
            </a:pPr>
            <a:endParaRPr lang="pl-PL" sz="2000" i="1">
              <a:ea typeface="Aptos"/>
              <a:cs typeface="Times New Roman"/>
            </a:endParaRPr>
          </a:p>
          <a:p>
            <a:pPr marL="0" indent="0">
              <a:buNone/>
            </a:pPr>
            <a:r>
              <a:rPr lang="pl-PL" sz="2000" b="1" i="1">
                <a:ea typeface="Aptos"/>
                <a:cs typeface="Times New Roman"/>
              </a:rPr>
              <a:t>Pkt  3. </a:t>
            </a:r>
          </a:p>
          <a:p>
            <a:pPr marL="0" indent="0">
              <a:buNone/>
            </a:pPr>
            <a:r>
              <a:rPr lang="pl-PL" sz="2000" i="1">
                <a:ea typeface="Aptos"/>
                <a:cs typeface="Times New Roman"/>
              </a:rPr>
              <a:t>Wykonanie przed siewem zabiegów agrotechnicznych w celu ograniczenia zachwaszczenia – bez stosowania herbicydów </a:t>
            </a:r>
            <a:r>
              <a:rPr lang="pl-PL" sz="2000" i="1" err="1">
                <a:ea typeface="Aptos"/>
                <a:cs typeface="Times New Roman"/>
              </a:rPr>
              <a:t>przedwschodowych</a:t>
            </a:r>
            <a:r>
              <a:rPr lang="pl-PL" sz="2000" i="1">
                <a:ea typeface="Aptos"/>
                <a:cs typeface="Times New Roman"/>
              </a:rPr>
              <a:t> i doglebowych (patrz rozdz. 5.1.)</a:t>
            </a:r>
          </a:p>
          <a:p>
            <a:pPr marL="0" indent="0">
              <a:buNone/>
            </a:pPr>
            <a:endParaRPr lang="pl-PL" sz="2000" i="1">
              <a:ea typeface="Aptos"/>
              <a:cs typeface="Times New Roman"/>
            </a:endParaRPr>
          </a:p>
          <a:p>
            <a:pPr marL="0" indent="0">
              <a:buNone/>
            </a:pPr>
            <a:r>
              <a:rPr lang="pl-PL" sz="2000" b="1">
                <a:ea typeface="Aptos"/>
                <a:cs typeface="Times New Roman"/>
              </a:rPr>
              <a:t>W systemie integrowanej produkcji pszenicy jest obowiązkowe wykonanie przed siewem zabiegów agrotechnicznych w celu ograniczenia zachwaszczenia - </a:t>
            </a:r>
            <a:r>
              <a:rPr lang="pl-PL" sz="2000" b="1">
                <a:solidFill>
                  <a:srgbClr val="FF0000"/>
                </a:solidFill>
                <a:ea typeface="Aptos"/>
                <a:cs typeface="Times New Roman"/>
              </a:rPr>
              <a:t>bez stosowania herbicydów </a:t>
            </a:r>
            <a:r>
              <a:rPr lang="pl-PL" sz="2000" b="1" err="1">
                <a:solidFill>
                  <a:srgbClr val="FF0000"/>
                </a:solidFill>
                <a:ea typeface="Aptos"/>
                <a:cs typeface="Times New Roman"/>
              </a:rPr>
              <a:t>przedwschodowych</a:t>
            </a:r>
            <a:r>
              <a:rPr lang="pl-PL" sz="2000" b="1">
                <a:solidFill>
                  <a:srgbClr val="FF0000"/>
                </a:solidFill>
                <a:ea typeface="Aptos"/>
                <a:cs typeface="Times New Roman"/>
              </a:rPr>
              <a:t> i doglebowych</a:t>
            </a:r>
            <a:r>
              <a:rPr lang="pl-PL" sz="2000" b="1">
                <a:ea typeface="Aptos"/>
                <a:cs typeface="Times New Roman"/>
              </a:rPr>
              <a:t>.</a:t>
            </a:r>
            <a:endParaRPr lang="pl-PL" sz="2000"/>
          </a:p>
          <a:p>
            <a:endParaRPr lang="pl-PL"/>
          </a:p>
        </p:txBody>
      </p:sp>
    </p:spTree>
    <p:extLst>
      <p:ext uri="{BB962C8B-B14F-4D97-AF65-F5344CB8AC3E}">
        <p14:creationId xmlns:p14="http://schemas.microsoft.com/office/powerpoint/2010/main" val="21370121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C09B12-270D-13D0-989B-9E061012EFE8}"/>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EF2333C-C972-0BB6-FD89-F05B05798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3A79981-3CA0-90B3-E73B-381F3C0DF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95A7EE4-B2DD-5B2E-5732-3B5315123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4BE6F37-6975-3DF8-2EAB-1FDC43C7F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1D16A30-CD5E-2297-812D-5251701F1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826B793-23B9-BCFD-D1D9-FD19D9571BCC}"/>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Pszenica</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D0B2135F-5D28-9FF2-BC0F-6C30CF9798BC}"/>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141CE48D-C6E0-9A14-D5B3-FB6D94E36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FB95B9C0-48DE-A005-96FC-719F167E72AA}"/>
              </a:ext>
            </a:extLst>
          </p:cNvPr>
          <p:cNvSpPr>
            <a:spLocks noGrp="1"/>
          </p:cNvSpPr>
          <p:nvPr>
            <p:ph idx="1"/>
          </p:nvPr>
        </p:nvSpPr>
        <p:spPr>
          <a:xfrm>
            <a:off x="365760" y="1945444"/>
            <a:ext cx="10831240" cy="4351338"/>
          </a:xfrm>
        </p:spPr>
        <p:txBody>
          <a:bodyPr>
            <a:normAutofit/>
          </a:bodyPr>
          <a:lstStyle/>
          <a:p>
            <a:pPr marL="0" indent="0">
              <a:buNone/>
            </a:pPr>
            <a:r>
              <a:rPr lang="pl-PL" sz="2000" b="1" i="1"/>
              <a:t>Punkt 7. </a:t>
            </a:r>
          </a:p>
          <a:p>
            <a:pPr marL="0" indent="0" algn="just">
              <a:buNone/>
            </a:pPr>
            <a:r>
              <a:rPr lang="pl-PL" sz="2000" i="1">
                <a:solidFill>
                  <a:schemeClr val="accent3"/>
                </a:solidFill>
              </a:rPr>
              <a:t>Wykorzystanie w regulacji zachwaszczenia w pierwszej kolejności metod agrotechnicznych, </a:t>
            </a:r>
            <a:br>
              <a:rPr lang="pl-PL" sz="2000" i="1">
                <a:solidFill>
                  <a:schemeClr val="accent3"/>
                </a:solidFill>
              </a:rPr>
            </a:br>
            <a:r>
              <a:rPr lang="pl-PL" sz="2000" i="1"/>
              <a:t>a w przypadku ochrony chemicznej właściwe zastosowanie herbicydu w odpowiedniej dawce, </a:t>
            </a:r>
            <a:br>
              <a:rPr lang="pl-PL" sz="2000" i="1"/>
            </a:br>
            <a:r>
              <a:rPr lang="pl-PL" sz="2000" i="1"/>
              <a:t>z uwzględnieniem poziomu wrażliwości chwastów opracowanych dla pojedynczo występujących chwastów lub ich zbiorowisk (patrz rozdz. 7.1.)</a:t>
            </a:r>
          </a:p>
          <a:p>
            <a:pPr marL="0" indent="0">
              <a:buNone/>
            </a:pPr>
            <a:endParaRPr lang="pl-PL" sz="2000" i="1"/>
          </a:p>
          <a:p>
            <a:pPr marL="0" indent="0" algn="just">
              <a:buFont typeface="Arial" charset="0"/>
              <a:buNone/>
            </a:pPr>
            <a:r>
              <a:rPr lang="pl-PL" altLang="pl-PL" sz="2000" b="1"/>
              <a:t>Pkt 6</a:t>
            </a:r>
            <a:endParaRPr lang="pl-PL" sz="2000" b="1"/>
          </a:p>
          <a:p>
            <a:pPr marL="0" indent="0" algn="just">
              <a:buFont typeface="Arial" charset="0"/>
              <a:buNone/>
            </a:pPr>
            <a:r>
              <a:rPr lang="pl-PL" altLang="pl-PL" sz="2000" i="1"/>
              <a:t>Stosowanie w odpowiednich terminach i dawkach nawożenia makro- i mikroelementami </a:t>
            </a:r>
            <a:br>
              <a:rPr lang="pl-PL" altLang="pl-PL" sz="2000" i="1"/>
            </a:br>
            <a:r>
              <a:rPr lang="pl-PL" altLang="pl-PL" sz="2000" i="1"/>
              <a:t>w zależności od typu i </a:t>
            </a:r>
            <a:r>
              <a:rPr lang="pl-PL" altLang="pl-PL" sz="2000" i="1" err="1"/>
              <a:t>pH</a:t>
            </a:r>
            <a:r>
              <a:rPr lang="pl-PL" altLang="pl-PL" sz="2000" i="1"/>
              <a:t> gleby </a:t>
            </a:r>
            <a:r>
              <a:rPr lang="pl-PL" altLang="pl-PL" sz="2000" b="1" i="1">
                <a:solidFill>
                  <a:schemeClr val="accent3"/>
                </a:solidFill>
              </a:rPr>
              <a:t>po uprzednim przeprowadzeniu bilansu składników pokarmowych wykonanym według wskazań w metodyce </a:t>
            </a:r>
            <a:r>
              <a:rPr lang="pl-PL" altLang="pl-PL" sz="2000" i="1"/>
              <a:t>(</a:t>
            </a:r>
            <a:r>
              <a:rPr lang="pl-PL" altLang="pl-PL" sz="2000" b="1" i="1"/>
              <a:t>patrz rozdz. 6.1.</a:t>
            </a:r>
            <a:r>
              <a:rPr lang="pl-PL" altLang="pl-PL" sz="2000" i="1"/>
              <a:t>)</a:t>
            </a:r>
          </a:p>
          <a:p>
            <a:pPr marL="0" indent="0">
              <a:buNone/>
            </a:pPr>
            <a:endParaRPr lang="pl-PL" sz="2000" i="1"/>
          </a:p>
          <a:p>
            <a:pPr marL="0" indent="0">
              <a:buNone/>
            </a:pPr>
            <a:endParaRPr lang="pl-PL"/>
          </a:p>
        </p:txBody>
      </p:sp>
    </p:spTree>
    <p:extLst>
      <p:ext uri="{BB962C8B-B14F-4D97-AF65-F5344CB8AC3E}">
        <p14:creationId xmlns:p14="http://schemas.microsoft.com/office/powerpoint/2010/main" val="20839286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7EB53D-C4BD-74ED-C9FB-6EF2F9FEF8E1}"/>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E2AECF3-3698-4D2E-8E94-606DAB3845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1E15661-711B-D000-DC30-7D9175348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8BF38EC-33CD-2539-D060-CB5C97EEF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C2B753A-8D17-9AE0-31E4-78B1E04F4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18CBBAD-AE7D-1A2F-1270-9F221BDE1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97A862B-F97F-1797-623A-1F51FDAC561B}"/>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Pszenica</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1329032-0C09-C225-A448-B30A0ECE797F}"/>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1053D4F4-A3C3-0C36-49CD-13B2B5C963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ADEE0B90-8E41-19D8-3F3A-D145F2649B9C}"/>
              </a:ext>
            </a:extLst>
          </p:cNvPr>
          <p:cNvSpPr>
            <a:spLocks noGrp="1"/>
          </p:cNvSpPr>
          <p:nvPr>
            <p:ph idx="1"/>
          </p:nvPr>
        </p:nvSpPr>
        <p:spPr>
          <a:xfrm>
            <a:off x="365759" y="2586446"/>
            <a:ext cx="11207931" cy="2316480"/>
          </a:xfrm>
        </p:spPr>
        <p:txBody>
          <a:bodyPr>
            <a:normAutofit lnSpcReduction="10000"/>
          </a:bodyPr>
          <a:lstStyle/>
          <a:p>
            <a:pPr marL="0" indent="0" algn="just">
              <a:buNone/>
            </a:pPr>
            <a:r>
              <a:rPr lang="pl-PL" altLang="pl-PL" sz="2000"/>
              <a:t>W integrowanej produkcji pszenicy system nawożenia jest oparty na bilansie składników pokarmowych, uwzględniającym pobranie składników przez rośliny oraz ich dopływ z nawozów naturalnych i mineralnych. </a:t>
            </a:r>
          </a:p>
          <a:p>
            <a:pPr marL="0" indent="0" algn="just">
              <a:buNone/>
            </a:pPr>
            <a:br>
              <a:rPr lang="pl-PL" altLang="pl-PL" sz="2000"/>
            </a:br>
            <a:r>
              <a:rPr lang="pl-PL" altLang="pl-PL" sz="2000"/>
              <a:t>W systemie zintegrowanym, w pierwszej kolejności wykorzystuje się naturalną żyzność gleby oraz pulę składników pokarmowych dostępnych w gospodarstwie w nawozach naturalnych </a:t>
            </a:r>
            <a:br>
              <a:rPr lang="pl-PL" altLang="pl-PL" sz="2000"/>
            </a:br>
            <a:r>
              <a:rPr lang="pl-PL" altLang="pl-PL" sz="2000"/>
              <a:t>i organicznych, a następnie w zależności od potrzeb zasoby te uzupełnia się nawozami mineralnymi.</a:t>
            </a:r>
          </a:p>
          <a:p>
            <a:pPr marL="0" indent="0">
              <a:buNone/>
            </a:pPr>
            <a:endParaRPr lang="pl-PL" sz="2000" i="1"/>
          </a:p>
          <a:p>
            <a:pPr marL="0" indent="0">
              <a:buNone/>
            </a:pPr>
            <a:endParaRPr lang="pl-PL"/>
          </a:p>
        </p:txBody>
      </p:sp>
    </p:spTree>
    <p:extLst>
      <p:ext uri="{BB962C8B-B14F-4D97-AF65-F5344CB8AC3E}">
        <p14:creationId xmlns:p14="http://schemas.microsoft.com/office/powerpoint/2010/main" val="1977811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E1A96E-FA96-C76E-DDF0-67F06265AED7}"/>
            </a:ext>
          </a:extLst>
        </p:cNvPr>
        <p:cNvGrpSpPr/>
        <p:nvPr/>
      </p:nvGrpSpPr>
      <p:grpSpPr>
        <a:xfrm>
          <a:off x="0" y="0"/>
          <a:ext cx="0" cy="0"/>
          <a:chOff x="0" y="0"/>
          <a:chExt cx="0" cy="0"/>
        </a:xfrm>
      </p:grpSpPr>
      <p:sp useBgFill="1">
        <p:nvSpPr>
          <p:cNvPr id="10304" name="Rectangle 10303">
            <a:extLst>
              <a:ext uri="{FF2B5EF4-FFF2-40B4-BE49-F238E27FC236}">
                <a16:creationId xmlns:a16="http://schemas.microsoft.com/office/drawing/2014/main" id="{0FB63298-31F0-221F-3027-E19B628DB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06" name="Rectangle 10305">
            <a:extLst>
              <a:ext uri="{FF2B5EF4-FFF2-40B4-BE49-F238E27FC236}">
                <a16:creationId xmlns:a16="http://schemas.microsoft.com/office/drawing/2014/main" id="{18F3206D-DCA7-67B2-6EDB-4A2D9A572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8" name="Rectangle 10307">
            <a:extLst>
              <a:ext uri="{FF2B5EF4-FFF2-40B4-BE49-F238E27FC236}">
                <a16:creationId xmlns:a16="http://schemas.microsoft.com/office/drawing/2014/main" id="{2FEADA7D-48B1-AF52-1AF4-D1D7FAC29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0" name="Rectangle 10309">
            <a:extLst>
              <a:ext uri="{FF2B5EF4-FFF2-40B4-BE49-F238E27FC236}">
                <a16:creationId xmlns:a16="http://schemas.microsoft.com/office/drawing/2014/main" id="{33906FF4-DFE2-43B2-9458-900291500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2" name="Rectangle 10311">
            <a:extLst>
              <a:ext uri="{FF2B5EF4-FFF2-40B4-BE49-F238E27FC236}">
                <a16:creationId xmlns:a16="http://schemas.microsoft.com/office/drawing/2014/main" id="{4F6E6CB1-1870-8631-55B1-ACE53A40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4" name="Freeform: Shape 10313">
            <a:extLst>
              <a:ext uri="{FF2B5EF4-FFF2-40B4-BE49-F238E27FC236}">
                <a16:creationId xmlns:a16="http://schemas.microsoft.com/office/drawing/2014/main" id="{B1B3DFEB-CB5C-720C-A7A5-CCDBBA27E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16" name="Rectangle 10315">
            <a:extLst>
              <a:ext uri="{FF2B5EF4-FFF2-40B4-BE49-F238E27FC236}">
                <a16:creationId xmlns:a16="http://schemas.microsoft.com/office/drawing/2014/main" id="{A8788F63-3C2A-AF64-742C-204E4DC13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ytuł 7">
            <a:extLst>
              <a:ext uri="{FF2B5EF4-FFF2-40B4-BE49-F238E27FC236}">
                <a16:creationId xmlns:a16="http://schemas.microsoft.com/office/drawing/2014/main" id="{F152117E-8AB1-1343-80FB-AE0DCA05ABDA}"/>
              </a:ext>
            </a:extLst>
          </p:cNvPr>
          <p:cNvSpPr>
            <a:spLocks noGrp="1"/>
          </p:cNvSpPr>
          <p:nvPr>
            <p:ph type="title"/>
          </p:nvPr>
        </p:nvSpPr>
        <p:spPr>
          <a:xfrm>
            <a:off x="-136648" y="2247402"/>
            <a:ext cx="4106048" cy="1623590"/>
          </a:xfrm>
        </p:spPr>
        <p:txBody>
          <a:bodyPr anchor="b">
            <a:normAutofit/>
          </a:bodyPr>
          <a:lstStyle/>
          <a:p>
            <a:pPr algn="ctr"/>
            <a:r>
              <a:rPr lang="pl-PL" sz="4000" b="1">
                <a:solidFill>
                  <a:srgbClr val="FFFFFF"/>
                </a:solidFill>
              </a:rPr>
              <a:t>CERTYFIKAT </a:t>
            </a:r>
            <a:br>
              <a:rPr lang="pl-PL" sz="4000" b="1">
                <a:solidFill>
                  <a:srgbClr val="FFFFFF"/>
                </a:solidFill>
              </a:rPr>
            </a:br>
            <a:r>
              <a:rPr lang="pl-PL" sz="4000" b="1">
                <a:solidFill>
                  <a:srgbClr val="FFFFFF"/>
                </a:solidFill>
              </a:rPr>
              <a:t>IPR</a:t>
            </a:r>
          </a:p>
        </p:txBody>
      </p:sp>
      <p:pic>
        <p:nvPicPr>
          <p:cNvPr id="13" name="Obraz 12" descr="Strona główna - Jednostka certyfikująca eCO2 sp. z o.o.">
            <a:extLst>
              <a:ext uri="{FF2B5EF4-FFF2-40B4-BE49-F238E27FC236}">
                <a16:creationId xmlns:a16="http://schemas.microsoft.com/office/drawing/2014/main" id="{29EAA60A-B48A-6B79-1D0E-27CC8D31E7E4}"/>
              </a:ext>
            </a:extLst>
          </p:cNvPr>
          <p:cNvPicPr>
            <a:picLocks noChangeAspect="1"/>
          </p:cNvPicPr>
          <p:nvPr/>
        </p:nvPicPr>
        <p:blipFill>
          <a:blip r:embed="rId3"/>
          <a:srcRect r="662" b="1"/>
          <a:stretch/>
        </p:blipFill>
        <p:spPr>
          <a:xfrm>
            <a:off x="940860" y="5034911"/>
            <a:ext cx="2156095" cy="1134055"/>
          </a:xfrm>
          <a:prstGeom prst="rect">
            <a:avLst/>
          </a:prstGeom>
        </p:spPr>
      </p:pic>
      <p:sp>
        <p:nvSpPr>
          <p:cNvPr id="3" name="Symbol zastępczy zawartości 2">
            <a:extLst>
              <a:ext uri="{FF2B5EF4-FFF2-40B4-BE49-F238E27FC236}">
                <a16:creationId xmlns:a16="http://schemas.microsoft.com/office/drawing/2014/main" id="{A5D8E7B0-EC3F-DB78-BEE7-BBE290FB5AD3}"/>
              </a:ext>
            </a:extLst>
          </p:cNvPr>
          <p:cNvSpPr>
            <a:spLocks noGrp="1"/>
          </p:cNvSpPr>
          <p:nvPr>
            <p:ph idx="1"/>
          </p:nvPr>
        </p:nvSpPr>
        <p:spPr>
          <a:xfrm>
            <a:off x="4386590" y="4774516"/>
            <a:ext cx="7453590" cy="1178236"/>
          </a:xfrm>
        </p:spPr>
        <p:txBody>
          <a:bodyPr anchor="ctr">
            <a:normAutofit/>
          </a:bodyPr>
          <a:lstStyle/>
          <a:p>
            <a:pPr marL="0" indent="0" algn="just">
              <a:buNone/>
            </a:pPr>
            <a:r>
              <a:rPr lang="pl-PL" sz="2400" b="1" u="sng">
                <a:solidFill>
                  <a:srgbClr val="00B050"/>
                </a:solidFill>
                <a:latin typeface="Calibri"/>
                <a:ea typeface="Calibri"/>
                <a:cs typeface="Times New Roman"/>
              </a:rPr>
              <a:t>Certyfikat poświadczający stosowanie integrowanej produkcji roślin wydaje się na okres niezbędny do zbycia roślin jednak nie dłużej niż na okres 12 miesięcy.</a:t>
            </a:r>
            <a:endParaRPr lang="pl-PL" sz="2400">
              <a:solidFill>
                <a:srgbClr val="00B050"/>
              </a:solidFill>
            </a:endParaRPr>
          </a:p>
        </p:txBody>
      </p:sp>
      <p:pic>
        <p:nvPicPr>
          <p:cNvPr id="2" name="Obraz 1" descr="Obraz zawierający clipart, Grafika, rysowanie, kreatywność&#10;&#10;Opis wygenerowany automatycznie">
            <a:extLst>
              <a:ext uri="{FF2B5EF4-FFF2-40B4-BE49-F238E27FC236}">
                <a16:creationId xmlns:a16="http://schemas.microsoft.com/office/drawing/2014/main" id="{39E7E823-F662-F1E1-34A7-E1ACFDE66D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7878" y="294647"/>
            <a:ext cx="1081628" cy="1081628"/>
          </a:xfrm>
          <a:prstGeom prst="rect">
            <a:avLst/>
          </a:prstGeom>
        </p:spPr>
      </p:pic>
      <p:sp>
        <p:nvSpPr>
          <p:cNvPr id="4" name="Prostokąt 3">
            <a:extLst>
              <a:ext uri="{FF2B5EF4-FFF2-40B4-BE49-F238E27FC236}">
                <a16:creationId xmlns:a16="http://schemas.microsoft.com/office/drawing/2014/main" id="{893D0FDF-80EA-0FB1-4A46-2B4367A7040C}"/>
              </a:ext>
            </a:extLst>
          </p:cNvPr>
          <p:cNvSpPr/>
          <p:nvPr/>
        </p:nvSpPr>
        <p:spPr>
          <a:xfrm>
            <a:off x="4465278" y="714650"/>
            <a:ext cx="6847156" cy="3545046"/>
          </a:xfrm>
          <a:prstGeom prst="rect">
            <a:avLst/>
          </a:prstGeom>
        </p:spPr>
        <p:txBody>
          <a:bodyPr/>
          <a:lstStyle/>
          <a:p>
            <a:pPr marL="342900" lvl="0" indent="-342900" algn="just">
              <a:buFont typeface="Wingdings" panose="05000000000000000000" pitchFamily="2" charset="2"/>
              <a:buChar char="q"/>
            </a:pPr>
            <a:r>
              <a:rPr lang="pl-PL" sz="2000"/>
              <a:t>przestrzega przy produkcji roślin zasad higieniczno-sanitarnych, w szczególności określonych w metodykach;</a:t>
            </a:r>
          </a:p>
          <a:p>
            <a:pPr marL="342900" lvl="0" indent="-342900" algn="just">
              <a:buFont typeface="Wingdings" panose="05000000000000000000" pitchFamily="2" charset="2"/>
              <a:buChar char="q"/>
            </a:pPr>
            <a:endParaRPr lang="en-US" sz="2000"/>
          </a:p>
          <a:p>
            <a:pPr marL="342900" lvl="0" indent="-342900" algn="just">
              <a:buFont typeface="Wingdings" panose="05000000000000000000" pitchFamily="2" charset="2"/>
              <a:buChar char="q"/>
            </a:pPr>
            <a:r>
              <a:rPr lang="pl-PL" sz="2000"/>
              <a:t>w próbkach roślin i produktów roślinnych pobranych do badań, nie stwierdzono przekroczenia najwyższych dopuszczalnych pozostałości środków ochrony roślin oraz poziomów azotanów, azotynów i metali ciężkich;</a:t>
            </a:r>
          </a:p>
          <a:p>
            <a:pPr marL="342900" lvl="0" indent="-342900" algn="just">
              <a:buFont typeface="Wingdings" panose="05000000000000000000" pitchFamily="2" charset="2"/>
              <a:buChar char="q"/>
            </a:pPr>
            <a:endParaRPr lang="en-US" sz="2000"/>
          </a:p>
          <a:p>
            <a:pPr marL="342900" lvl="0" indent="-342900" algn="just">
              <a:buFont typeface="Wingdings" panose="05000000000000000000" pitchFamily="2" charset="2"/>
              <a:buChar char="q"/>
            </a:pPr>
            <a:r>
              <a:rPr lang="pl-PL" sz="2000"/>
              <a:t>przestrzega przy produkcji roślin wymagań z zakresu ochrony roślin przed organizmami szkodliwymi, </a:t>
            </a:r>
            <a:br>
              <a:rPr lang="pl-PL" sz="2000"/>
            </a:br>
            <a:r>
              <a:rPr lang="pl-PL" sz="2000"/>
              <a:t>w szczególności określonych w metodykach</a:t>
            </a:r>
            <a:endParaRPr lang="en-US" sz="2000"/>
          </a:p>
        </p:txBody>
      </p:sp>
    </p:spTree>
    <p:extLst>
      <p:ext uri="{BB962C8B-B14F-4D97-AF65-F5344CB8AC3E}">
        <p14:creationId xmlns:p14="http://schemas.microsoft.com/office/powerpoint/2010/main" val="4631864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5D1CD2-E6E3-41F5-806E-F2D7E7F1CE1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3183A6-8D35-3E47-4C1C-44C2B4074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A25875C-3B24-8778-A7DF-220EBF7BB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997CD1-4EC0-9BA4-1CCA-DBDF0CBD6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E6E1D4A-BE7C-221A-F033-42D14ABE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0E31591-ACB3-C97E-16CD-6E0C1EDA8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E041716-C4B8-B9D8-EFC1-AF46BC5D6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21542963-F6DC-16BC-4321-9D49B1A75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AF445A2B-0968-7F0D-0C72-327E41FF9B43}"/>
              </a:ext>
            </a:extLst>
          </p:cNvPr>
          <p:cNvSpPr txBox="1"/>
          <p:nvPr/>
        </p:nvSpPr>
        <p:spPr>
          <a:xfrm>
            <a:off x="175738" y="2132181"/>
            <a:ext cx="3862088" cy="185403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kern="1200" err="1">
                <a:solidFill>
                  <a:srgbClr val="FFFFFF"/>
                </a:solidFill>
                <a:latin typeface="+mj-lt"/>
                <a:ea typeface="+mj-ea"/>
                <a:cs typeface="+mj-cs"/>
              </a:rPr>
              <a:t>Obliczanie</a:t>
            </a:r>
            <a:r>
              <a:rPr lang="en-US" sz="4000" b="1" kern="1200">
                <a:solidFill>
                  <a:srgbClr val="FFFFFF"/>
                </a:solidFill>
                <a:latin typeface="+mj-lt"/>
                <a:ea typeface="+mj-ea"/>
                <a:cs typeface="+mj-cs"/>
              </a:rPr>
              <a:t> </a:t>
            </a:r>
            <a:r>
              <a:rPr lang="en-US" sz="4000" b="1" kern="1200" err="1">
                <a:solidFill>
                  <a:srgbClr val="FFFFFF"/>
                </a:solidFill>
                <a:latin typeface="+mj-lt"/>
                <a:ea typeface="+mj-ea"/>
                <a:cs typeface="+mj-cs"/>
              </a:rPr>
              <a:t>bilansu</a:t>
            </a:r>
            <a:r>
              <a:rPr lang="en-US" sz="4000" b="1" kern="1200">
                <a:solidFill>
                  <a:srgbClr val="FFFFFF"/>
                </a:solidFill>
                <a:latin typeface="+mj-lt"/>
                <a:ea typeface="+mj-ea"/>
                <a:cs typeface="+mj-cs"/>
              </a:rPr>
              <a:t> </a:t>
            </a:r>
            <a:r>
              <a:rPr lang="en-US" sz="4000" b="1" kern="1200" err="1">
                <a:solidFill>
                  <a:srgbClr val="FFFFFF"/>
                </a:solidFill>
                <a:latin typeface="+mj-lt"/>
                <a:ea typeface="+mj-ea"/>
                <a:cs typeface="+mj-cs"/>
              </a:rPr>
              <a:t>składników</a:t>
            </a:r>
            <a:r>
              <a:rPr lang="en-US" sz="4000" b="1" kern="1200">
                <a:solidFill>
                  <a:srgbClr val="FFFFFF"/>
                </a:solidFill>
                <a:latin typeface="+mj-lt"/>
                <a:ea typeface="+mj-ea"/>
                <a:cs typeface="+mj-cs"/>
              </a:rPr>
              <a:t> </a:t>
            </a:r>
            <a:r>
              <a:rPr lang="en-US" sz="4000" b="1" kern="1200" err="1">
                <a:solidFill>
                  <a:srgbClr val="FFFFFF"/>
                </a:solidFill>
                <a:latin typeface="+mj-lt"/>
                <a:ea typeface="+mj-ea"/>
                <a:cs typeface="+mj-cs"/>
              </a:rPr>
              <a:t>pokarmowych</a:t>
            </a:r>
            <a:endParaRPr lang="en-US" sz="4000" b="1" kern="1200">
              <a:solidFill>
                <a:srgbClr val="FFFFFF"/>
              </a:solidFill>
              <a:latin typeface="+mj-lt"/>
              <a:ea typeface="+mj-ea"/>
              <a:cs typeface="+mj-cs"/>
            </a:endParaRPr>
          </a:p>
        </p:txBody>
      </p:sp>
      <p:sp>
        <p:nvSpPr>
          <p:cNvPr id="3" name="Symbol zastępczy zawartości 2">
            <a:extLst>
              <a:ext uri="{FF2B5EF4-FFF2-40B4-BE49-F238E27FC236}">
                <a16:creationId xmlns:a16="http://schemas.microsoft.com/office/drawing/2014/main" id="{04A90EE7-28D8-7C54-1FB8-45F5C06BF77C}"/>
              </a:ext>
            </a:extLst>
          </p:cNvPr>
          <p:cNvSpPr>
            <a:spLocks noGrp="1"/>
          </p:cNvSpPr>
          <p:nvPr>
            <p:ph idx="1"/>
          </p:nvPr>
        </p:nvSpPr>
        <p:spPr>
          <a:xfrm>
            <a:off x="4328676" y="1412352"/>
            <a:ext cx="7051860" cy="4379720"/>
          </a:xfrm>
        </p:spPr>
        <p:txBody>
          <a:bodyPr vert="horz" lIns="91440" tIns="45720" rIns="91440" bIns="45720" rtlCol="0" anchor="ctr">
            <a:normAutofit/>
          </a:bodyPr>
          <a:lstStyle/>
          <a:p>
            <a:r>
              <a:rPr lang="pl-PL" altLang="pl-PL" sz="2400">
                <a:hlinkClick r:id="" action="ppaction://noaction"/>
              </a:rPr>
              <a:t>internaw.pl</a:t>
            </a:r>
          </a:p>
          <a:p>
            <a:r>
              <a:rPr lang="pl-PL" altLang="pl-PL" sz="2400">
                <a:hlinkClick r:id="" action="ppaction://noaction"/>
              </a:rPr>
              <a:t>Krajowa Stacja Chemiczno-Rolnicza w Warszawie</a:t>
            </a:r>
          </a:p>
          <a:p>
            <a:r>
              <a:rPr lang="pl-PL" altLang="pl-PL" sz="2400">
                <a:hlinkClick r:id="" action="ppaction://noaction"/>
              </a:rPr>
              <a:t>Zgodny z programem FAST</a:t>
            </a:r>
          </a:p>
          <a:p>
            <a:endParaRPr lang="pl-PL" altLang="pl-PL" sz="2400">
              <a:hlinkClick r:id="" action="ppaction://noaction"/>
            </a:endParaRPr>
          </a:p>
          <a:p>
            <a:r>
              <a:rPr lang="pl-PL" altLang="pl-PL" sz="2400"/>
              <a:t>Program INTER-NAW -  jest narzędziem umożliwiającym opracowanie </a:t>
            </a:r>
            <a:r>
              <a:rPr lang="pl-PL" altLang="pl-PL" sz="2400" b="1"/>
              <a:t>kompleksowego planu nawożenia azotem, fosforem, potasem, magnezem, mikroelementami oraz wapnowania gleb.</a:t>
            </a:r>
            <a:endParaRPr lang="pl-PL" altLang="pl-PL" sz="2400"/>
          </a:p>
          <a:p>
            <a:endParaRPr lang="en-US" sz="2000"/>
          </a:p>
        </p:txBody>
      </p:sp>
      <p:pic>
        <p:nvPicPr>
          <p:cNvPr id="4" name="Obraz 3" descr="Strona główna - Jednostka certyfikująca eCO2 sp. z o.o.">
            <a:extLst>
              <a:ext uri="{FF2B5EF4-FFF2-40B4-BE49-F238E27FC236}">
                <a16:creationId xmlns:a16="http://schemas.microsoft.com/office/drawing/2014/main" id="{55D03DA0-2871-91FF-F355-B2363022C363}"/>
              </a:ext>
            </a:extLst>
          </p:cNvPr>
          <p:cNvPicPr>
            <a:picLocks noChangeAspect="1"/>
          </p:cNvPicPr>
          <p:nvPr/>
        </p:nvPicPr>
        <p:blipFill>
          <a:blip r:embed="rId2"/>
          <a:stretch>
            <a:fillRect/>
          </a:stretch>
        </p:blipFill>
        <p:spPr>
          <a:xfrm>
            <a:off x="1063429" y="5654713"/>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66ED08D2-8872-ABA4-F2C3-526C45E2A4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94" y="330724"/>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08367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63007F-79B6-61D0-4828-4B3A07DB1F6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73245C-3C87-C343-3B7A-6CB32E8FF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4F4C7E9-ADA9-12D8-5D8B-622E347A1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AFE916-1135-00AB-70F0-3C2F35EF6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2BCE950-0490-8681-D214-317FA7DD5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B89D00-CC8B-4479-8CB2-D975FEC1E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29079F79-3C41-2BD9-EDFF-8E9C3DB0F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8BAEB415-CCE1-3432-9162-B9E4BCEB7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E6B38E68-6154-8EB4-1855-44AFB538A8CF}"/>
              </a:ext>
            </a:extLst>
          </p:cNvPr>
          <p:cNvSpPr txBox="1"/>
          <p:nvPr/>
        </p:nvSpPr>
        <p:spPr>
          <a:xfrm>
            <a:off x="175738" y="2132181"/>
            <a:ext cx="3862088" cy="185403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kern="1200" err="1">
                <a:solidFill>
                  <a:srgbClr val="FFFFFF"/>
                </a:solidFill>
                <a:latin typeface="+mj-lt"/>
                <a:ea typeface="+mj-ea"/>
                <a:cs typeface="+mj-cs"/>
              </a:rPr>
              <a:t>Obliczanie</a:t>
            </a:r>
            <a:r>
              <a:rPr lang="en-US" sz="4000" b="1" kern="1200">
                <a:solidFill>
                  <a:srgbClr val="FFFFFF"/>
                </a:solidFill>
                <a:latin typeface="+mj-lt"/>
                <a:ea typeface="+mj-ea"/>
                <a:cs typeface="+mj-cs"/>
              </a:rPr>
              <a:t> </a:t>
            </a:r>
            <a:r>
              <a:rPr lang="en-US" sz="4000" b="1" kern="1200" err="1">
                <a:solidFill>
                  <a:srgbClr val="FFFFFF"/>
                </a:solidFill>
                <a:latin typeface="+mj-lt"/>
                <a:ea typeface="+mj-ea"/>
                <a:cs typeface="+mj-cs"/>
              </a:rPr>
              <a:t>bilansu</a:t>
            </a:r>
            <a:r>
              <a:rPr lang="en-US" sz="4000" b="1" kern="1200">
                <a:solidFill>
                  <a:srgbClr val="FFFFFF"/>
                </a:solidFill>
                <a:latin typeface="+mj-lt"/>
                <a:ea typeface="+mj-ea"/>
                <a:cs typeface="+mj-cs"/>
              </a:rPr>
              <a:t> </a:t>
            </a:r>
            <a:r>
              <a:rPr lang="en-US" sz="4000" b="1" kern="1200" err="1">
                <a:solidFill>
                  <a:srgbClr val="FFFFFF"/>
                </a:solidFill>
                <a:latin typeface="+mj-lt"/>
                <a:ea typeface="+mj-ea"/>
                <a:cs typeface="+mj-cs"/>
              </a:rPr>
              <a:t>składników</a:t>
            </a:r>
            <a:r>
              <a:rPr lang="en-US" sz="4000" b="1" kern="1200">
                <a:solidFill>
                  <a:srgbClr val="FFFFFF"/>
                </a:solidFill>
                <a:latin typeface="+mj-lt"/>
                <a:ea typeface="+mj-ea"/>
                <a:cs typeface="+mj-cs"/>
              </a:rPr>
              <a:t> </a:t>
            </a:r>
            <a:r>
              <a:rPr lang="en-US" sz="4000" b="1" kern="1200" err="1">
                <a:solidFill>
                  <a:srgbClr val="FFFFFF"/>
                </a:solidFill>
                <a:latin typeface="+mj-lt"/>
                <a:ea typeface="+mj-ea"/>
                <a:cs typeface="+mj-cs"/>
              </a:rPr>
              <a:t>pokarmowych</a:t>
            </a:r>
            <a:endParaRPr lang="en-US" sz="4000" b="1" kern="1200">
              <a:solidFill>
                <a:srgbClr val="FFFFFF"/>
              </a:solidFill>
              <a:latin typeface="+mj-lt"/>
              <a:ea typeface="+mj-ea"/>
              <a:cs typeface="+mj-cs"/>
            </a:endParaRPr>
          </a:p>
        </p:txBody>
      </p:sp>
      <p:sp>
        <p:nvSpPr>
          <p:cNvPr id="3" name="Symbol zastępczy zawartości 2">
            <a:extLst>
              <a:ext uri="{FF2B5EF4-FFF2-40B4-BE49-F238E27FC236}">
                <a16:creationId xmlns:a16="http://schemas.microsoft.com/office/drawing/2014/main" id="{F359B553-5AF9-2D17-3A39-493E3D735AC3}"/>
              </a:ext>
            </a:extLst>
          </p:cNvPr>
          <p:cNvSpPr>
            <a:spLocks noGrp="1"/>
          </p:cNvSpPr>
          <p:nvPr>
            <p:ph idx="1"/>
          </p:nvPr>
        </p:nvSpPr>
        <p:spPr>
          <a:xfrm>
            <a:off x="4964403" y="1412352"/>
            <a:ext cx="6313198" cy="4379720"/>
          </a:xfrm>
        </p:spPr>
        <p:txBody>
          <a:bodyPr vert="horz" lIns="91440" tIns="45720" rIns="91440" bIns="45720" rtlCol="0" anchor="ctr">
            <a:normAutofit/>
          </a:bodyPr>
          <a:lstStyle/>
          <a:p>
            <a:pPr marL="0" indent="0" algn="just">
              <a:buNone/>
            </a:pPr>
            <a:r>
              <a:rPr lang="pl-PL" altLang="pl-PL" sz="2400" b="1"/>
              <a:t>INTER-NAW</a:t>
            </a:r>
            <a:r>
              <a:rPr lang="pl-PL" altLang="pl-PL" sz="2400"/>
              <a:t> Dawki nawozów mineralnych oblicza zgodnie z zasadami zrównoważonego nawożenia tj. uwzględniając wymagania pokarmowe roślin uprawnych oraz dostępność składników pokarmowych z innych źródeł (nawozy naturalne, organiczne, produkty uboczne i in.)</a:t>
            </a:r>
          </a:p>
          <a:p>
            <a:pPr marL="0" indent="0" algn="just">
              <a:buNone/>
            </a:pPr>
            <a:endParaRPr lang="pl-PL" altLang="pl-PL" sz="2400"/>
          </a:p>
          <a:p>
            <a:pPr marL="0" indent="0" algn="just">
              <a:buNone/>
            </a:pPr>
            <a:r>
              <a:rPr lang="pl-PL" altLang="pl-PL" sz="2400"/>
              <a:t>Plan nawożenia azotem lub maksymalne dawki azotu są obliczanie zgodnie </a:t>
            </a:r>
            <a:br>
              <a:rPr lang="pl-PL" altLang="pl-PL" sz="2400"/>
            </a:br>
            <a:r>
              <a:rPr lang="pl-PL" altLang="pl-PL" sz="2400"/>
              <a:t>z założeniami "programu azotanowego".</a:t>
            </a:r>
            <a:endParaRPr lang="en-US" sz="2000"/>
          </a:p>
        </p:txBody>
      </p:sp>
      <p:pic>
        <p:nvPicPr>
          <p:cNvPr id="4" name="Obraz 3" descr="Strona główna - Jednostka certyfikująca eCO2 sp. z o.o.">
            <a:extLst>
              <a:ext uri="{FF2B5EF4-FFF2-40B4-BE49-F238E27FC236}">
                <a16:creationId xmlns:a16="http://schemas.microsoft.com/office/drawing/2014/main" id="{772A7C28-CF52-A3C7-92A2-D0D196605697}"/>
              </a:ext>
            </a:extLst>
          </p:cNvPr>
          <p:cNvPicPr>
            <a:picLocks noChangeAspect="1"/>
          </p:cNvPicPr>
          <p:nvPr/>
        </p:nvPicPr>
        <p:blipFill>
          <a:blip r:embed="rId2"/>
          <a:stretch>
            <a:fillRect/>
          </a:stretch>
        </p:blipFill>
        <p:spPr>
          <a:xfrm>
            <a:off x="1063429" y="5654713"/>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E1110862-AB05-A7AE-F513-94F6A891D1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94" y="330724"/>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16761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BCFD62-DE5F-DB6A-6EF5-8FD753BE7BD0}"/>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2E7DB76-3327-FDC1-273A-BC9E33F02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79D8838-BFC4-1AB1-6F3B-E0A740F3E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CE8671C-F22D-B368-23F3-B6DC94157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0757AFD-B3C8-6A26-4579-BF70BE1C9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C475FFB-609C-5C11-470C-F73FFAF760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C3767EC-2092-EE65-B6B1-90D861660818}"/>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Nawożenie pszenicy jarej</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0494E8E3-0316-5DC6-B1F3-D22A76657B72}"/>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845C7698-175B-1995-16E1-24E3F6B1D6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767D09EB-7D63-B457-82AE-A8EF1BBF677D}"/>
              </a:ext>
            </a:extLst>
          </p:cNvPr>
          <p:cNvSpPr>
            <a:spLocks noGrp="1"/>
          </p:cNvSpPr>
          <p:nvPr>
            <p:ph idx="1"/>
          </p:nvPr>
        </p:nvSpPr>
        <p:spPr>
          <a:xfrm>
            <a:off x="365760" y="2795450"/>
            <a:ext cx="11547566" cy="2638699"/>
          </a:xfrm>
        </p:spPr>
        <p:txBody>
          <a:bodyPr>
            <a:normAutofit/>
          </a:bodyPr>
          <a:lstStyle/>
          <a:p>
            <a:pPr marL="0" indent="0">
              <a:buFont typeface="Arial" charset="0"/>
              <a:buNone/>
              <a:defRPr/>
            </a:pPr>
            <a:r>
              <a:rPr lang="pl-PL" altLang="pl-PL" sz="2000"/>
              <a:t>W integrowanej produkcji system nawożenia pszenicy jarej zakłada realizację następujących celów:</a:t>
            </a:r>
          </a:p>
          <a:p>
            <a:pPr>
              <a:defRPr/>
            </a:pPr>
            <a:r>
              <a:rPr lang="pl-PL" altLang="pl-PL" sz="2000"/>
              <a:t>ustalenie dawki nawozów z uwzględnieniem zasobności gleb w składniki odżywcze NPK), Mg, </a:t>
            </a:r>
            <a:r>
              <a:rPr lang="pl-PL" altLang="pl-PL" sz="2000" err="1"/>
              <a:t>pH</a:t>
            </a:r>
            <a:r>
              <a:rPr lang="pl-PL" altLang="pl-PL" sz="2000"/>
              <a:t>, jakości i rodzaju gleby, odmiany, oczekiwanego plonu, przedplonu, przebiegu pogody itd.;</a:t>
            </a:r>
          </a:p>
          <a:p>
            <a:pPr>
              <a:defRPr/>
            </a:pPr>
            <a:r>
              <a:rPr lang="pl-PL" altLang="pl-PL" sz="2000"/>
              <a:t> posługiwanie się najnowszymi metodami (zawartość </a:t>
            </a:r>
            <a:r>
              <a:rPr lang="pl-PL" altLang="pl-PL" sz="2000" err="1"/>
              <a:t>Nmin</a:t>
            </a:r>
            <a:r>
              <a:rPr lang="pl-PL" altLang="pl-PL" sz="2000"/>
              <a:t>, analizy roślin, posługiwanie się testem chemicznym lub barwnym) w określaniu potrzeb i dawek azotu oraz terminu ich aplikacji;</a:t>
            </a:r>
          </a:p>
          <a:p>
            <a:pPr marL="342900" indent="-342900">
              <a:defRPr/>
            </a:pPr>
            <a:r>
              <a:rPr lang="pl-PL" altLang="pl-PL" sz="2000"/>
              <a:t>stosowanie nawozów azotowych w dawkach dzielonych, dostosowanych do rytmu pobierania azotu przez pszenicę jarą.</a:t>
            </a:r>
          </a:p>
        </p:txBody>
      </p:sp>
    </p:spTree>
    <p:extLst>
      <p:ext uri="{BB962C8B-B14F-4D97-AF65-F5344CB8AC3E}">
        <p14:creationId xmlns:p14="http://schemas.microsoft.com/office/powerpoint/2010/main" val="18114146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4E896D-9DCF-9C46-E07D-596FDE3FAED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17EC64-70A0-F3C6-AE98-AA2B83EB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536AE9A-2CB6-8B65-F247-EFE06F26E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DA2134-2399-5DC6-3CE1-6CB755E7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9A9FB12-657A-F71B-152C-5442A11E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6F5CEF-9207-B705-16FB-960B6FBFA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82519200-2BEC-F3EE-1841-2C2C8D00C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286AFA70-7821-AF27-5D5A-3144EC9C95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4F1ACE85-1187-B51B-13D9-39431526A411}"/>
              </a:ext>
            </a:extLst>
          </p:cNvPr>
          <p:cNvSpPr txBox="1"/>
          <p:nvPr/>
        </p:nvSpPr>
        <p:spPr>
          <a:xfrm>
            <a:off x="175738" y="2132181"/>
            <a:ext cx="3862088" cy="185403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pl-PL" sz="4000" b="1" err="1">
                <a:solidFill>
                  <a:srgbClr val="FFFFFF"/>
                </a:solidFill>
                <a:latin typeface="Calibri"/>
                <a:ea typeface="Calibri"/>
                <a:cs typeface="Times New Roman"/>
              </a:rPr>
              <a:t>Yara</a:t>
            </a:r>
            <a:r>
              <a:rPr lang="pl-PL" sz="4000" b="1">
                <a:solidFill>
                  <a:srgbClr val="FFFFFF"/>
                </a:solidFill>
                <a:latin typeface="Calibri"/>
                <a:ea typeface="Calibri"/>
                <a:cs typeface="Times New Roman"/>
              </a:rPr>
              <a:t> N tester (zieloności pszenicy)</a:t>
            </a:r>
            <a:endParaRPr lang="en-US" sz="4000" b="1" kern="1200">
              <a:solidFill>
                <a:srgbClr val="FFFFFF"/>
              </a:solidFill>
              <a:latin typeface="+mj-lt"/>
              <a:ea typeface="+mj-ea"/>
              <a:cs typeface="+mj-cs"/>
            </a:endParaRPr>
          </a:p>
        </p:txBody>
      </p:sp>
      <p:pic>
        <p:nvPicPr>
          <p:cNvPr id="4" name="Obraz 3" descr="Strona główna - Jednostka certyfikująca eCO2 sp. z o.o.">
            <a:extLst>
              <a:ext uri="{FF2B5EF4-FFF2-40B4-BE49-F238E27FC236}">
                <a16:creationId xmlns:a16="http://schemas.microsoft.com/office/drawing/2014/main" id="{B35AA86F-EAA0-A632-01E6-5C80DB65C82D}"/>
              </a:ext>
            </a:extLst>
          </p:cNvPr>
          <p:cNvPicPr>
            <a:picLocks noChangeAspect="1"/>
          </p:cNvPicPr>
          <p:nvPr/>
        </p:nvPicPr>
        <p:blipFill>
          <a:blip r:embed="rId2"/>
          <a:stretch>
            <a:fillRect/>
          </a:stretch>
        </p:blipFill>
        <p:spPr>
          <a:xfrm>
            <a:off x="1063429" y="5654713"/>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D6A940FC-7614-9355-2A5F-22119B3C6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94" y="330724"/>
            <a:ext cx="1081628" cy="1081628"/>
          </a:xfrm>
          <a:prstGeom prst="rect">
            <a:avLst/>
          </a:prstGeom>
          <a:ln>
            <a:noFill/>
          </a:ln>
          <a:effectLst>
            <a:outerShdw blurRad="292100" dist="139700" dir="2700000" algn="tl" rotWithShape="0">
              <a:srgbClr val="333333">
                <a:alpha val="65000"/>
              </a:srgbClr>
            </a:outerShdw>
          </a:effectLst>
        </p:spPr>
      </p:pic>
      <p:pic>
        <p:nvPicPr>
          <p:cNvPr id="9" name="Picture 2" descr="Mierz poziom poboru azotu za pomocą Yara N-Tester BT i aplikacji Atfarm">
            <a:extLst>
              <a:ext uri="{FF2B5EF4-FFF2-40B4-BE49-F238E27FC236}">
                <a16:creationId xmlns:a16="http://schemas.microsoft.com/office/drawing/2014/main" id="{5DC9C3A4-AC53-9812-2A45-97E52D8B5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8228" y="894651"/>
            <a:ext cx="7067834" cy="5300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2908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23078A-CB7A-6E74-4F79-E6056F748F15}"/>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5A92F75-FC29-053A-804B-9C9E24401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6AC365F-FFE8-3A0E-009E-999B1B16F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542623F-6739-5AEE-2D97-0CFA44631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D4D0B9C-FBB3-9AC7-A07C-0DEB367B82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EB5B3E3-B458-3398-727F-7E654D01E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2EE47D7-ECC1-1285-28BB-EE4078C84490}"/>
              </a:ext>
            </a:extLst>
          </p:cNvPr>
          <p:cNvSpPr>
            <a:spLocks noGrp="1"/>
          </p:cNvSpPr>
          <p:nvPr>
            <p:ph type="title"/>
          </p:nvPr>
        </p:nvSpPr>
        <p:spPr>
          <a:xfrm>
            <a:off x="1371599" y="354703"/>
            <a:ext cx="6743696" cy="1033669"/>
          </a:xfrm>
        </p:spPr>
        <p:txBody>
          <a:bodyPr>
            <a:noAutofit/>
          </a:bodyPr>
          <a:lstStyle/>
          <a:p>
            <a:r>
              <a:rPr lang="pl-PL" sz="4000" b="1">
                <a:solidFill>
                  <a:srgbClr val="FFFFFF"/>
                </a:solidFill>
                <a:latin typeface="Calibri"/>
                <a:ea typeface="Calibri"/>
                <a:cs typeface="Times New Roman"/>
              </a:rPr>
              <a:t>Pszenica</a:t>
            </a:r>
            <a:endParaRPr lang="pl-PL" sz="40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479EA9DC-1E83-CFA3-E18D-212807B4512C}"/>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4FAFFC73-AADE-1DD6-628C-714B3DC1D7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E8B3A9C5-B63E-EA66-6104-37F413A6243F}"/>
              </a:ext>
            </a:extLst>
          </p:cNvPr>
          <p:cNvSpPr>
            <a:spLocks noGrp="1"/>
          </p:cNvSpPr>
          <p:nvPr>
            <p:ph idx="1"/>
          </p:nvPr>
        </p:nvSpPr>
        <p:spPr>
          <a:xfrm>
            <a:off x="322217" y="2246811"/>
            <a:ext cx="11068594" cy="3736462"/>
          </a:xfrm>
        </p:spPr>
        <p:txBody>
          <a:bodyPr>
            <a:normAutofit/>
          </a:bodyPr>
          <a:lstStyle/>
          <a:p>
            <a:pPr marL="0" indent="0">
              <a:buNone/>
            </a:pPr>
            <a:r>
              <a:rPr lang="pl-PL" sz="2400" b="1"/>
              <a:t>Nawożenie siarką</a:t>
            </a:r>
          </a:p>
          <a:p>
            <a:pPr marL="0" indent="0" algn="just">
              <a:buNone/>
            </a:pPr>
            <a:r>
              <a:rPr lang="pl-PL" sz="2000"/>
              <a:t>Rośliny dobrze zaopatrzone w siarkę wykazują większą odporność na mróz i suszę. Plonotwórcze działanie siarki jest ściśle powiązane z gospodarką azotową rośliny. Rośliny optymalnie zaopatrzone w siarkę intensywniej pobierają azot i w konsekwencji zmniejsza się ryzyko wymywania azotanów do głębszych warstw profilu glebowego. </a:t>
            </a:r>
          </a:p>
          <a:p>
            <a:pPr marL="0" indent="0" algn="just">
              <a:buNone/>
            </a:pPr>
            <a:r>
              <a:rPr lang="pl-PL" sz="2000" b="1">
                <a:solidFill>
                  <a:schemeClr val="accent3"/>
                </a:solidFill>
              </a:rPr>
              <a:t>Rośliny dobrze zaopatrzone w siarkę efektywniej przetwarzają pobrany azot na plon użytkowy, co ma ogromne znaczenie ekonomiczne, gdyż w tych warunkach zasadne staje się rozważenie możliwości zmniejszenia zalecanych dotychczas dawek nawozów azotowych.</a:t>
            </a:r>
          </a:p>
          <a:p>
            <a:pPr marL="0" indent="0">
              <a:buNone/>
            </a:pPr>
            <a:endParaRPr lang="pl-PL" sz="2000" i="1"/>
          </a:p>
          <a:p>
            <a:pPr marL="0" indent="0">
              <a:buNone/>
            </a:pPr>
            <a:endParaRPr lang="pl-PL"/>
          </a:p>
        </p:txBody>
      </p:sp>
    </p:spTree>
    <p:extLst>
      <p:ext uri="{BB962C8B-B14F-4D97-AF65-F5344CB8AC3E}">
        <p14:creationId xmlns:p14="http://schemas.microsoft.com/office/powerpoint/2010/main" val="39111426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BD724-DCCF-5FC1-8F2F-0A16F5B69881}"/>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5D17A6E-1361-DAF2-18D6-32DAEC06D6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89BE19-5A90-2524-9319-FA07573F0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B833D4-D08A-BA41-8A71-93B1E228F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BCBF9DE-A36D-3A97-2412-4F0B0E4CE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AB1D143-0465-C28A-DA53-832221D64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F064203-129B-C6BB-8440-63484D0F3E36}"/>
              </a:ext>
            </a:extLst>
          </p:cNvPr>
          <p:cNvSpPr>
            <a:spLocks noGrp="1"/>
          </p:cNvSpPr>
          <p:nvPr>
            <p:ph type="title"/>
          </p:nvPr>
        </p:nvSpPr>
        <p:spPr>
          <a:xfrm>
            <a:off x="1371599" y="354703"/>
            <a:ext cx="6743696" cy="1033669"/>
          </a:xfrm>
        </p:spPr>
        <p:txBody>
          <a:bodyPr>
            <a:noAutofit/>
          </a:bodyPr>
          <a:lstStyle/>
          <a:p>
            <a:r>
              <a:rPr lang="pl-PL" sz="3600" b="1">
                <a:solidFill>
                  <a:srgbClr val="FFFFFF"/>
                </a:solidFill>
                <a:latin typeface="Calibri"/>
                <a:ea typeface="Calibri"/>
                <a:cs typeface="Times New Roman"/>
              </a:rPr>
              <a:t>Żyto</a:t>
            </a:r>
            <a:endParaRPr lang="pl-PL" sz="36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BE1B280D-CA7F-5F5B-FE53-A348C3541146}"/>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4F8E0E6-0CC1-5B4C-F902-D71312644B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ACA2F98B-7F51-6D4B-76D7-C30535F04895}"/>
              </a:ext>
            </a:extLst>
          </p:cNvPr>
          <p:cNvSpPr>
            <a:spLocks noGrp="1"/>
          </p:cNvSpPr>
          <p:nvPr>
            <p:ph idx="1"/>
          </p:nvPr>
        </p:nvSpPr>
        <p:spPr>
          <a:xfrm>
            <a:off x="322215" y="2543180"/>
            <a:ext cx="11242768" cy="2961399"/>
          </a:xfrm>
        </p:spPr>
        <p:txBody>
          <a:bodyPr>
            <a:normAutofit/>
          </a:bodyPr>
          <a:lstStyle/>
          <a:p>
            <a:pPr marL="0" indent="0" algn="just">
              <a:buNone/>
            </a:pPr>
            <a:r>
              <a:rPr lang="pl-PL" sz="2000" b="1" i="1"/>
              <a:t>Punkt 5</a:t>
            </a:r>
            <a:r>
              <a:rPr lang="pl-PL" sz="2000" i="1"/>
              <a:t>. </a:t>
            </a:r>
          </a:p>
          <a:p>
            <a:pPr marL="0" indent="0" algn="just">
              <a:buNone/>
            </a:pPr>
            <a:r>
              <a:rPr lang="pl-PL" sz="2000" i="1"/>
              <a:t>Stosowanie w odpowiednich terminach i dawkach nawożenie makro i mikroelementami w zależności od typu i </a:t>
            </a:r>
            <a:r>
              <a:rPr lang="pl-PL" sz="2000" i="1" err="1"/>
              <a:t>pH</a:t>
            </a:r>
            <a:r>
              <a:rPr lang="pl-PL" sz="2000" i="1"/>
              <a:t> gleby po uprzednim przeprowadzeniu bilansu składników pokarmowych potwierdzonym dokumentami (rozdz. 6).</a:t>
            </a:r>
            <a:r>
              <a:rPr lang="pl-PL" sz="2000"/>
              <a:t>   </a:t>
            </a:r>
          </a:p>
          <a:p>
            <a:pPr marL="0" indent="0">
              <a:buNone/>
            </a:pPr>
            <a:endParaRPr lang="pl-PL" sz="2000" i="1"/>
          </a:p>
          <a:p>
            <a:pPr marL="0" indent="0">
              <a:buNone/>
            </a:pPr>
            <a:endParaRPr lang="pl-PL"/>
          </a:p>
        </p:txBody>
      </p:sp>
    </p:spTree>
    <p:extLst>
      <p:ext uri="{BB962C8B-B14F-4D97-AF65-F5344CB8AC3E}">
        <p14:creationId xmlns:p14="http://schemas.microsoft.com/office/powerpoint/2010/main" val="38209839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9AC244-75EE-D84C-40A4-9E20C3FAA918}"/>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BF0BED4-C4AA-CB3B-716D-FB81D8EA2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CD33A5-B135-D41A-4A45-A42786BEB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FBFC0B2-D853-8E73-E187-3A1509EFE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15BB371-4205-8D8D-CD5B-EC19C9EFF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2CE0E37-8DFD-170D-C1E3-EB3E74A52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939988E-D265-DA3D-3935-4863EA00069E}"/>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Nawożenie żyta zalecenie z metodyki </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5FDF570C-F3B5-0C9E-9C2A-909FD7EF0498}"/>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101DACFC-B23C-F161-1A5D-6BD6EA642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ACE6AC5C-2E83-14C3-6CA1-383123A33407}"/>
              </a:ext>
            </a:extLst>
          </p:cNvPr>
          <p:cNvSpPr>
            <a:spLocks noGrp="1"/>
          </p:cNvSpPr>
          <p:nvPr>
            <p:ph idx="1"/>
          </p:nvPr>
        </p:nvSpPr>
        <p:spPr>
          <a:xfrm>
            <a:off x="322215" y="2926080"/>
            <a:ext cx="11547566" cy="1959430"/>
          </a:xfrm>
        </p:spPr>
        <p:txBody>
          <a:bodyPr>
            <a:normAutofit/>
          </a:bodyPr>
          <a:lstStyle/>
          <a:p>
            <a:pPr marL="0" indent="0" algn="just">
              <a:buNone/>
            </a:pPr>
            <a:r>
              <a:rPr lang="pl-PL" sz="2000" b="1">
                <a:solidFill>
                  <a:schemeClr val="accent3"/>
                </a:solidFill>
              </a:rPr>
              <a:t>Wielkość pierwszej wiosennej dawki azotu należy doprecyzowywać w oparciu o informację </a:t>
            </a:r>
            <a:br>
              <a:rPr lang="pl-PL" sz="2000" b="1">
                <a:solidFill>
                  <a:schemeClr val="accent3"/>
                </a:solidFill>
              </a:rPr>
            </a:br>
            <a:r>
              <a:rPr lang="pl-PL" sz="2000" b="1">
                <a:solidFill>
                  <a:schemeClr val="accent3"/>
                </a:solidFill>
              </a:rPr>
              <a:t>o zawartości azotu mineralnego w glebie, określonej na podstawie analizy gleby. </a:t>
            </a:r>
          </a:p>
          <a:p>
            <a:pPr marL="0" indent="0" algn="just">
              <a:buNone/>
            </a:pPr>
            <a:r>
              <a:rPr lang="pl-PL" sz="2000"/>
              <a:t>Sposób korygowania dawek azotu w oparciu o taką informację został określony dla różnych kategorii agronomicznych gleby. W przypadku gdy zawartość N min jest bardzo wysoka lub wysoka, należy planowaną dawkę azotu odpowiednio zmniejszyć, natomiast przy zawartości niskiej i bardzo niskiej dawkę należy odpowiednio zwiększyć. </a:t>
            </a:r>
          </a:p>
          <a:p>
            <a:pPr marL="0" indent="0">
              <a:buNone/>
            </a:pPr>
            <a:endParaRPr lang="pl-PL" sz="2000" i="1"/>
          </a:p>
          <a:p>
            <a:pPr marL="0" indent="0">
              <a:buNone/>
            </a:pPr>
            <a:endParaRPr lang="pl-PL"/>
          </a:p>
        </p:txBody>
      </p:sp>
    </p:spTree>
    <p:extLst>
      <p:ext uri="{BB962C8B-B14F-4D97-AF65-F5344CB8AC3E}">
        <p14:creationId xmlns:p14="http://schemas.microsoft.com/office/powerpoint/2010/main" val="18863902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7E64FE-2479-92FE-3CCF-33583274EE06}"/>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C6BBEE9-EEB2-3F3D-E781-4B3009369A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5F1BD3-6675-3AFF-F381-A640C5B9E4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848AF89-7032-EDFA-93C3-B345859E7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2809C10-5B5B-BC1C-91F1-0FA50F0FC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FB7B1B3-1816-A2EC-98AE-E30CD79B1D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B30DAAC-5815-72C4-A191-2976A5A50F50}"/>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Nawożenie żyta zalecenie z metodyki </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16BC042B-9853-2E44-DC2D-B374C8DB1EE0}"/>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1DF21129-1A6A-6DC1-C134-BB9DF48F3B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CF46A478-636F-8E45-3595-018497845E74}"/>
              </a:ext>
            </a:extLst>
          </p:cNvPr>
          <p:cNvSpPr>
            <a:spLocks noGrp="1"/>
          </p:cNvSpPr>
          <p:nvPr>
            <p:ph idx="1"/>
          </p:nvPr>
        </p:nvSpPr>
        <p:spPr>
          <a:xfrm>
            <a:off x="640078" y="2720507"/>
            <a:ext cx="10911840" cy="2696225"/>
          </a:xfrm>
        </p:spPr>
        <p:txBody>
          <a:bodyPr>
            <a:normAutofit/>
          </a:bodyPr>
          <a:lstStyle/>
          <a:p>
            <a:pPr marL="0" lvl="0" indent="0" algn="just">
              <a:buNone/>
            </a:pPr>
            <a:r>
              <a:rPr lang="pl-PL" sz="2000" b="1">
                <a:solidFill>
                  <a:schemeClr val="accent3"/>
                </a:solidFill>
              </a:rPr>
              <a:t>Przy braku informacji o zawartości azotu mineralnego w glebie ewentualne skorygowanie dawki pod żyto w czasie ruszania wegetacji może być zrobione na podstawie oceny stanu łanu</a:t>
            </a:r>
            <a:r>
              <a:rPr lang="pl-PL" sz="2000">
                <a:solidFill>
                  <a:schemeClr val="accent3"/>
                </a:solidFill>
              </a:rPr>
              <a:t>. </a:t>
            </a:r>
          </a:p>
          <a:p>
            <a:pPr marL="0" lvl="0" indent="0" algn="just">
              <a:buNone/>
            </a:pPr>
            <a:r>
              <a:rPr lang="pl-PL" sz="2000"/>
              <a:t>Jeśli żyto po zimie jest silnie zagęszczone to można dawkę w czasie ruszania wegetacji zmniejszyć o 10-20% i odwrotnie na łan mało zwarty można zastosować zwiększenie dawki azotu w podobnej ilości. Drugą dawkę w czasie strzelania w źdźbło, również można próbować skorygować w oparciu o ocenę stopnia zwartości łanu i jego barwę. Łan silnie zwarty i posiadający jednolitą ciemnozielona barwę, nie potrzebuje do dobrego rozwoju pełnej zakładanej dawki azotu.</a:t>
            </a:r>
            <a:endParaRPr lang="pl-PL" sz="2000">
              <a:solidFill>
                <a:prstClr val="black"/>
              </a:solidFill>
            </a:endParaRPr>
          </a:p>
          <a:p>
            <a:pPr marL="0" indent="0">
              <a:buNone/>
            </a:pPr>
            <a:endParaRPr lang="pl-PL" sz="2000" i="1"/>
          </a:p>
          <a:p>
            <a:pPr marL="0" indent="0">
              <a:buNone/>
            </a:pPr>
            <a:endParaRPr lang="pl-PL"/>
          </a:p>
        </p:txBody>
      </p:sp>
    </p:spTree>
    <p:extLst>
      <p:ext uri="{BB962C8B-B14F-4D97-AF65-F5344CB8AC3E}">
        <p14:creationId xmlns:p14="http://schemas.microsoft.com/office/powerpoint/2010/main" val="14809867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0D2DC7-6329-A524-2308-D6709164DF78}"/>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42C59C2-34B8-98D5-07C4-8BE83D018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B9F017F-F22F-8232-5F6E-7720BAA09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C9BFCD-4495-6F3A-4B93-248192B7AE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4437A21-29B0-0664-FCCE-6271C50D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6916822-7ECE-A7C8-46B8-78753F392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CAD82DA-C036-A42E-1FCF-90B80C95ABBF}"/>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Żyto</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F75E195C-34FF-D682-7AFF-40265EAA7E89}"/>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7CDE7801-295A-A090-8744-D8A713EDA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E9B83D1B-F457-825A-1C65-83F2ADEF7EFF}"/>
              </a:ext>
            </a:extLst>
          </p:cNvPr>
          <p:cNvSpPr>
            <a:spLocks noGrp="1"/>
          </p:cNvSpPr>
          <p:nvPr>
            <p:ph idx="1"/>
          </p:nvPr>
        </p:nvSpPr>
        <p:spPr>
          <a:xfrm>
            <a:off x="459350" y="2798884"/>
            <a:ext cx="10101943" cy="2016956"/>
          </a:xfrm>
        </p:spPr>
        <p:txBody>
          <a:bodyPr>
            <a:normAutofit/>
          </a:bodyPr>
          <a:lstStyle/>
          <a:p>
            <a:pPr marL="0" indent="0" algn="just">
              <a:buNone/>
            </a:pPr>
            <a:r>
              <a:rPr lang="pl-PL" sz="2000" b="1" i="1"/>
              <a:t>Punkt 7. </a:t>
            </a:r>
          </a:p>
          <a:p>
            <a:pPr marL="0" indent="0" algn="just">
              <a:buNone/>
            </a:pPr>
            <a:r>
              <a:rPr lang="pl-PL" sz="2000" i="1">
                <a:solidFill>
                  <a:schemeClr val="accent3"/>
                </a:solidFill>
              </a:rPr>
              <a:t>Wykorzystanie w regulacji zachwaszczenia w pierwszej kolejności metod agrotechnicznych</a:t>
            </a:r>
            <a:r>
              <a:rPr lang="pl-PL" sz="2000" i="1"/>
              <a:t>, a w przypadku </a:t>
            </a:r>
            <a:r>
              <a:rPr lang="pl-PL" sz="2000" i="1" err="1"/>
              <a:t>ochronychemicznej</a:t>
            </a:r>
            <a:r>
              <a:rPr lang="pl-PL" sz="2000" i="1"/>
              <a:t> właściwe zastosowanie herbicydu w odpowiedniej dawce, z uwzględnieniem poziomu wrażliwości chwastów opracowanych dla pojedynczo występujących chwastów lub ich zbiorowisk (rozdz. 7.1.). </a:t>
            </a:r>
          </a:p>
          <a:p>
            <a:pPr marL="0" indent="0">
              <a:buNone/>
            </a:pPr>
            <a:endParaRPr lang="pl-PL" sz="2000" i="1"/>
          </a:p>
          <a:p>
            <a:pPr marL="0" indent="0">
              <a:buNone/>
            </a:pPr>
            <a:endParaRPr lang="pl-PL"/>
          </a:p>
        </p:txBody>
      </p:sp>
    </p:spTree>
    <p:extLst>
      <p:ext uri="{BB962C8B-B14F-4D97-AF65-F5344CB8AC3E}">
        <p14:creationId xmlns:p14="http://schemas.microsoft.com/office/powerpoint/2010/main" val="38174604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35883D-D583-353D-9CC5-150A93D7344F}"/>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4822C8B-DB38-F39E-2054-4FF300793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869A0A8-3BAD-3F81-0103-A69D6DAA9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6A1BBB6-553B-5BBF-99EA-D5C0455E1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5DF1C4E-1450-CF34-647A-0CB80B591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16415F0-CFEE-FE58-D081-B491B2F06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5F17475-5CFA-EC3D-CA5C-922B35CBEF32}"/>
              </a:ext>
            </a:extLst>
          </p:cNvPr>
          <p:cNvSpPr>
            <a:spLocks noGrp="1"/>
          </p:cNvSpPr>
          <p:nvPr>
            <p:ph type="title"/>
          </p:nvPr>
        </p:nvSpPr>
        <p:spPr>
          <a:xfrm>
            <a:off x="1371599" y="354703"/>
            <a:ext cx="6743696" cy="1033669"/>
          </a:xfrm>
        </p:spPr>
        <p:txBody>
          <a:bodyPr>
            <a:noAutofit/>
          </a:bodyPr>
          <a:lstStyle/>
          <a:p>
            <a:r>
              <a:rPr lang="pl-PL" sz="4000" b="1">
                <a:solidFill>
                  <a:srgbClr val="FFFFFF"/>
                </a:solidFill>
                <a:latin typeface="Calibri"/>
                <a:ea typeface="Calibri"/>
                <a:cs typeface="Times New Roman"/>
              </a:rPr>
              <a:t>Ziemniak</a:t>
            </a:r>
            <a:endParaRPr lang="pl-PL" sz="40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1ABBEBA5-8348-626C-B3C5-D5D9E3820EE8}"/>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8838B14E-946D-2B7E-F22B-2D5A76BCC2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C434C232-DC70-1232-1E08-46853D244A18}"/>
              </a:ext>
            </a:extLst>
          </p:cNvPr>
          <p:cNvSpPr>
            <a:spLocks noGrp="1"/>
          </p:cNvSpPr>
          <p:nvPr>
            <p:ph idx="1"/>
          </p:nvPr>
        </p:nvSpPr>
        <p:spPr>
          <a:xfrm>
            <a:off x="459350" y="2650838"/>
            <a:ext cx="7778960" cy="2504636"/>
          </a:xfrm>
        </p:spPr>
        <p:txBody>
          <a:bodyPr>
            <a:normAutofit/>
          </a:bodyPr>
          <a:lstStyle/>
          <a:p>
            <a:pPr marL="0" indent="0" algn="just">
              <a:buNone/>
            </a:pPr>
            <a:r>
              <a:rPr lang="pl-PL" sz="2000" b="1" i="1"/>
              <a:t>Punkt 7. </a:t>
            </a:r>
          </a:p>
          <a:p>
            <a:pPr marL="0" indent="0" algn="just">
              <a:buNone/>
            </a:pPr>
            <a:r>
              <a:rPr lang="pl-PL" sz="2000" i="1"/>
              <a:t>Stosowanie w odpowiednich terminach i dawkach nawożenia makro </a:t>
            </a:r>
            <a:br>
              <a:rPr lang="pl-PL" sz="2000" i="1"/>
            </a:br>
            <a:r>
              <a:rPr lang="pl-PL" sz="2000" i="1"/>
              <a:t>i mikroelementami w zależności od typu i </a:t>
            </a:r>
            <a:r>
              <a:rPr lang="pl-PL" sz="2000" i="1" err="1"/>
              <a:t>pH</a:t>
            </a:r>
            <a:r>
              <a:rPr lang="pl-PL" sz="2000" i="1"/>
              <a:t> gleby po uprzednim przeprowadzeniu bilansu składników pokarmowych potwierdzone dokumentami (patrz rozdz. 6.3).</a:t>
            </a:r>
          </a:p>
          <a:p>
            <a:pPr marL="0" indent="0">
              <a:buNone/>
            </a:pPr>
            <a:endParaRPr lang="pl-PL" sz="2000" i="1"/>
          </a:p>
          <a:p>
            <a:pPr marL="0" indent="0">
              <a:buNone/>
            </a:pPr>
            <a:endParaRPr lang="pl-PL"/>
          </a:p>
        </p:txBody>
      </p:sp>
    </p:spTree>
    <p:extLst>
      <p:ext uri="{BB962C8B-B14F-4D97-AF65-F5344CB8AC3E}">
        <p14:creationId xmlns:p14="http://schemas.microsoft.com/office/powerpoint/2010/main" val="2382930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p:cNvSpPr>
            <a:spLocks noGrp="1"/>
          </p:cNvSpPr>
          <p:nvPr>
            <p:ph idx="1"/>
          </p:nvPr>
        </p:nvSpPr>
        <p:spPr>
          <a:xfrm>
            <a:off x="4466807" y="691525"/>
            <a:ext cx="7306528" cy="5546047"/>
          </a:xfrm>
        </p:spPr>
        <p:txBody>
          <a:bodyPr vert="horz" lIns="91440" tIns="45720" rIns="91440" bIns="45720" rtlCol="0" anchor="ctr">
            <a:normAutofit/>
          </a:bodyPr>
          <a:lstStyle/>
          <a:p>
            <a:pPr marL="0" indent="0" algn="just">
              <a:spcAft>
                <a:spcPts val="1000"/>
              </a:spcAft>
              <a:buNone/>
            </a:pPr>
            <a:r>
              <a:rPr lang="pl-PL" sz="2400">
                <a:latin typeface="Calibri"/>
                <a:ea typeface="Calibri"/>
                <a:cs typeface="Times New Roman"/>
              </a:rPr>
              <a:t>Producent roślin, który otrzymał certyfikat poświadczający stosowanie integrowanej produkcji roślin, może używać Znaku Integrowanej Produkcji Roślin do oznaczania roślin, dla których został wydany ten certyfikat. </a:t>
            </a:r>
          </a:p>
          <a:p>
            <a:pPr marL="0" indent="0" algn="just">
              <a:spcAft>
                <a:spcPts val="1000"/>
              </a:spcAft>
              <a:buNone/>
            </a:pPr>
            <a:endParaRPr lang="pl-PL" sz="2400">
              <a:latin typeface="Calibri"/>
              <a:ea typeface="Calibri"/>
              <a:cs typeface="Times New Roman"/>
            </a:endParaRPr>
          </a:p>
          <a:p>
            <a:pPr marL="0" indent="0" algn="just">
              <a:spcAft>
                <a:spcPts val="1000"/>
              </a:spcAft>
              <a:buNone/>
            </a:pPr>
            <a:endParaRPr lang="pl-PL" sz="2400">
              <a:latin typeface="Calibri"/>
              <a:ea typeface="Calibri"/>
              <a:cs typeface="Times New Roman"/>
            </a:endParaRPr>
          </a:p>
          <a:p>
            <a:pPr marL="0" indent="0" algn="just">
              <a:spcAft>
                <a:spcPts val="1000"/>
              </a:spcAft>
              <a:buNone/>
            </a:pPr>
            <a:endParaRPr lang="pl-PL" sz="2400">
              <a:latin typeface="Calibri"/>
              <a:ea typeface="Calibri"/>
              <a:cs typeface="Times New Roman"/>
            </a:endParaRPr>
          </a:p>
          <a:p>
            <a:pPr marL="0" indent="0" algn="just">
              <a:spcAft>
                <a:spcPts val="1000"/>
              </a:spcAft>
              <a:buNone/>
            </a:pPr>
            <a:endParaRPr lang="pl-PL" sz="2400">
              <a:latin typeface="Calibri"/>
              <a:ea typeface="Calibri"/>
              <a:cs typeface="Times New Roman"/>
            </a:endParaRPr>
          </a:p>
          <a:p>
            <a:pPr marL="0" indent="0" algn="just">
              <a:spcAft>
                <a:spcPts val="1000"/>
              </a:spcAft>
              <a:buNone/>
            </a:pPr>
            <a:r>
              <a:rPr lang="pl-PL" sz="2400">
                <a:latin typeface="Calibri"/>
                <a:ea typeface="Calibri"/>
                <a:cs typeface="Times New Roman"/>
              </a:rPr>
              <a:t>Wzór znaku Główny Inspektor udostępnia na stronie internetowej administrowanej przez Główny Inspektorat Ochrony Roślin i Nasiennictwa.</a:t>
            </a:r>
            <a:endParaRPr lang="pl-PL" sz="2400"/>
          </a:p>
          <a:p>
            <a:endParaRPr lang="pl-PL" sz="2000"/>
          </a:p>
        </p:txBody>
      </p:sp>
      <p:pic>
        <p:nvPicPr>
          <p:cNvPr id="4" name="Obraz 3" descr="Strona główna - Jednostka certyfikująca eCO2 sp. z o.o.">
            <a:extLst>
              <a:ext uri="{FF2B5EF4-FFF2-40B4-BE49-F238E27FC236}">
                <a16:creationId xmlns:a16="http://schemas.microsoft.com/office/drawing/2014/main" id="{5976A6DC-22FD-D4FB-77F5-AC197D6D699E}"/>
              </a:ext>
            </a:extLst>
          </p:cNvPr>
          <p:cNvPicPr>
            <a:picLocks noChangeAspect="1"/>
          </p:cNvPicPr>
          <p:nvPr/>
        </p:nvPicPr>
        <p:blipFill>
          <a:blip r:embed="rId2"/>
          <a:stretch>
            <a:fillRect/>
          </a:stretch>
        </p:blipFill>
        <p:spPr>
          <a:xfrm>
            <a:off x="713264" y="4884031"/>
            <a:ext cx="2611287" cy="1353541"/>
          </a:xfrm>
          <a:prstGeom prst="rect">
            <a:avLst/>
          </a:prstGeom>
        </p:spPr>
      </p:pic>
      <p:pic>
        <p:nvPicPr>
          <p:cNvPr id="5" name="Symbol zastępczy zawartości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4835" y="2113439"/>
            <a:ext cx="3923394" cy="261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ytuł 7">
            <a:extLst>
              <a:ext uri="{FF2B5EF4-FFF2-40B4-BE49-F238E27FC236}">
                <a16:creationId xmlns:a16="http://schemas.microsoft.com/office/drawing/2014/main" id="{6BF51245-F4E6-170F-7559-41BAEBEE56CC}"/>
              </a:ext>
            </a:extLst>
          </p:cNvPr>
          <p:cNvSpPr>
            <a:spLocks noGrp="1"/>
          </p:cNvSpPr>
          <p:nvPr>
            <p:ph type="title"/>
          </p:nvPr>
        </p:nvSpPr>
        <p:spPr>
          <a:xfrm>
            <a:off x="-34117" y="2303365"/>
            <a:ext cx="4106048" cy="1623590"/>
          </a:xfrm>
        </p:spPr>
        <p:txBody>
          <a:bodyPr anchor="b">
            <a:normAutofit/>
          </a:bodyPr>
          <a:lstStyle/>
          <a:p>
            <a:pPr algn="ctr"/>
            <a:r>
              <a:rPr lang="pl-PL" sz="4000" b="1">
                <a:solidFill>
                  <a:srgbClr val="FFFFFF"/>
                </a:solidFill>
              </a:rPr>
              <a:t>CERTYFIKAT </a:t>
            </a:r>
            <a:br>
              <a:rPr lang="pl-PL" sz="4000" b="1">
                <a:solidFill>
                  <a:srgbClr val="FFFFFF"/>
                </a:solidFill>
              </a:rPr>
            </a:br>
            <a:r>
              <a:rPr lang="pl-PL" sz="4000" b="1">
                <a:solidFill>
                  <a:srgbClr val="FFFFFF"/>
                </a:solidFill>
              </a:rPr>
              <a:t>IPR</a:t>
            </a:r>
          </a:p>
        </p:txBody>
      </p:sp>
    </p:spTree>
    <p:extLst>
      <p:ext uri="{BB962C8B-B14F-4D97-AF65-F5344CB8AC3E}">
        <p14:creationId xmlns:p14="http://schemas.microsoft.com/office/powerpoint/2010/main" val="2768048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DC7E00-BFCB-C6C7-E003-B5E02BD10FBC}"/>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2AF7D35-1774-2F8E-B162-EB1D6E8CD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B8A6516-CC4B-3E8F-8566-34B151E3C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C581D2F-CF8E-B630-F573-7DBA8516F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66B8BBB-0FCA-F9B3-E77D-4D070D342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F44E7C7-E5DD-AD98-A356-E02B41881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CC7EB656-C4CA-98AE-AA81-198D3C542FFE}"/>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Nawożenie ziemniaka zapisy z metodyki</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ACEDD828-4622-7897-4506-51ABD6CC850D}"/>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9AEF135D-7BDA-DC5D-D7A8-9A33910CA5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5E02426E-9D79-9B01-E94D-FB8632D26F68}"/>
              </a:ext>
            </a:extLst>
          </p:cNvPr>
          <p:cNvSpPr>
            <a:spLocks noGrp="1"/>
          </p:cNvSpPr>
          <p:nvPr>
            <p:ph idx="1"/>
          </p:nvPr>
        </p:nvSpPr>
        <p:spPr>
          <a:xfrm>
            <a:off x="459350" y="2467964"/>
            <a:ext cx="9675223" cy="3506122"/>
          </a:xfrm>
        </p:spPr>
        <p:txBody>
          <a:bodyPr>
            <a:normAutofit/>
          </a:bodyPr>
          <a:lstStyle/>
          <a:p>
            <a:pPr marL="0" indent="0" algn="just">
              <a:buNone/>
            </a:pPr>
            <a:r>
              <a:rPr lang="pl-PL" sz="2000" b="1">
                <a:solidFill>
                  <a:schemeClr val="accent3"/>
                </a:solidFill>
              </a:rPr>
              <a:t>Jeśli nie dysponujemy informacją na temat zasobności gleby w azot, trzeba zastosować ogólną zasadę nawożenia ziemniaków zgodnie z którą na każde 10 t bulw trzeba wysiać  40 kg azotu. </a:t>
            </a:r>
          </a:p>
          <a:p>
            <a:pPr marL="0" indent="0" algn="just">
              <a:buNone/>
            </a:pPr>
            <a:r>
              <a:rPr lang="pl-PL" sz="2000"/>
              <a:t>Zatem przy plonie 30 t z hektara dawka azotu wynosi 120 kg/ha. Niższe dawki należy stosować w odmianach wczesnych. Uwzględniając powyższe wymagania należy pamiętać, że wielkość zalecanej dawki azotu waha się od 40–60 kg/ha, w przypadku uprawy odmian jadalnych zbieranych 60 dni po posadzeniu, do 100–180 kg/ha, </a:t>
            </a:r>
            <a:br>
              <a:rPr lang="pl-PL" sz="2000"/>
            </a:br>
            <a:r>
              <a:rPr lang="pl-PL" sz="2000"/>
              <a:t>w przypadku odmian jadalnych zbieranych w pełnej dojrzałości fizjologicznej, czy odmian skrobiowych.</a:t>
            </a:r>
          </a:p>
        </p:txBody>
      </p:sp>
    </p:spTree>
    <p:extLst>
      <p:ext uri="{BB962C8B-B14F-4D97-AF65-F5344CB8AC3E}">
        <p14:creationId xmlns:p14="http://schemas.microsoft.com/office/powerpoint/2010/main" val="12508021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01FF6A-5D6D-8C8C-DB6D-5C02BE4FD621}"/>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E4CC7C2-18FE-7F56-A8EF-6D77C09E3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AE7C144-DF73-991E-78E1-DFC10CC015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5612359-C167-4AEB-80D0-A58DCB791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035BC54-5FC8-3970-630B-9F6310C9A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5DC7A6A-3DFA-8415-25E5-CDC95CEE9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9589057-B5C0-B4A5-9CA1-9FE3A7FEE904}"/>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Burak</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E8CAA8C4-DEBD-DB05-54B1-DC5E9ECB4EFE}"/>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BA17456D-546C-813D-40C4-5A65FE1C33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CA5DE29B-51E3-F3DC-56C6-C29E8243507A}"/>
              </a:ext>
            </a:extLst>
          </p:cNvPr>
          <p:cNvSpPr>
            <a:spLocks noGrp="1"/>
          </p:cNvSpPr>
          <p:nvPr>
            <p:ph idx="1"/>
          </p:nvPr>
        </p:nvSpPr>
        <p:spPr>
          <a:xfrm>
            <a:off x="365760" y="1945443"/>
            <a:ext cx="11547566" cy="4577183"/>
          </a:xfrm>
        </p:spPr>
        <p:txBody>
          <a:bodyPr>
            <a:normAutofit fontScale="92500" lnSpcReduction="20000"/>
          </a:bodyPr>
          <a:lstStyle/>
          <a:p>
            <a:pPr marL="0" indent="0">
              <a:buFont typeface="Arial" charset="0"/>
              <a:buNone/>
            </a:pPr>
            <a:r>
              <a:rPr lang="pl-PL" altLang="pl-PL" sz="2000" b="1"/>
              <a:t>Pkt 1 </a:t>
            </a:r>
          </a:p>
          <a:p>
            <a:pPr marL="0" indent="0">
              <a:buFont typeface="Arial" charset="0"/>
              <a:buNone/>
            </a:pPr>
            <a:r>
              <a:rPr lang="pl-PL" altLang="pl-PL" sz="2000"/>
              <a:t>Stosowanie co najmniej 3-letniej przerwy w uprawie buraka na tym samym stanowisku (</a:t>
            </a:r>
            <a:r>
              <a:rPr lang="pl-PL" altLang="pl-PL" sz="2000" b="1"/>
              <a:t>patrz rozdz. 3.3</a:t>
            </a:r>
            <a:r>
              <a:rPr lang="pl-PL" altLang="pl-PL" sz="2000"/>
              <a:t>).</a:t>
            </a:r>
          </a:p>
          <a:p>
            <a:pPr marL="0" indent="0">
              <a:buFont typeface="Arial" charset="0"/>
              <a:buNone/>
            </a:pPr>
            <a:endParaRPr lang="pl-PL" altLang="pl-PL" sz="2000"/>
          </a:p>
          <a:p>
            <a:pPr marL="0" indent="0">
              <a:buFont typeface="Arial" charset="0"/>
              <a:buNone/>
            </a:pPr>
            <a:endParaRPr lang="pl-PL" altLang="pl-PL" sz="2000" b="1">
              <a:solidFill>
                <a:srgbClr val="C00000"/>
              </a:solidFill>
            </a:endParaRPr>
          </a:p>
          <a:p>
            <a:pPr marL="0" indent="0">
              <a:buNone/>
            </a:pPr>
            <a:r>
              <a:rPr lang="pl-PL" altLang="pl-PL" sz="2000" b="1">
                <a:solidFill>
                  <a:srgbClr val="C00000"/>
                </a:solidFill>
              </a:rPr>
              <a:t>Nie zaleca się uprawiać buraka:</a:t>
            </a:r>
          </a:p>
          <a:p>
            <a:pPr>
              <a:buFont typeface="Wingdings" panose="05000000000000000000" pitchFamily="2" charset="2"/>
              <a:buChar char="§"/>
            </a:pPr>
            <a:r>
              <a:rPr lang="pl-PL" altLang="pl-PL" sz="2000" b="1"/>
              <a:t>po buraku </a:t>
            </a:r>
            <a:r>
              <a:rPr lang="pl-PL" altLang="pl-PL" sz="2000"/>
              <a:t>– uprawa taka jest ryzykowna i sprzyja rozprzestrzenianiu się chorób i szkodników oraz jednostronnie wyczerpuje glebę,</a:t>
            </a:r>
          </a:p>
          <a:p>
            <a:pPr>
              <a:buFont typeface="Wingdings" panose="05000000000000000000" pitchFamily="2" charset="2"/>
              <a:buChar char="§"/>
            </a:pPr>
            <a:r>
              <a:rPr lang="pl-PL" altLang="pl-PL" sz="2000" b="1"/>
              <a:t>po uprawie rzepaku </a:t>
            </a:r>
            <a:r>
              <a:rPr lang="pl-PL" altLang="pl-PL" sz="2000"/>
              <a:t>– na stanowisku takim istnieje silne zagrożenie wystąpienia mątwika buraka i trudności ze zwalczaniem samosiewów rzepaku,</a:t>
            </a:r>
          </a:p>
          <a:p>
            <a:pPr>
              <a:buFont typeface="Wingdings" panose="05000000000000000000" pitchFamily="2" charset="2"/>
              <a:buChar char="§"/>
            </a:pPr>
            <a:r>
              <a:rPr lang="pl-PL" altLang="pl-PL" sz="2000" b="1"/>
              <a:t>po kukurydzy </a:t>
            </a:r>
            <a:r>
              <a:rPr lang="pl-PL" altLang="pl-PL" sz="2000"/>
              <a:t>– ze względu na pozostałości twardej słomy oraz wzrostu zagrożenia ze strony </a:t>
            </a:r>
            <a:r>
              <a:rPr lang="pl-PL" altLang="pl-PL" sz="2000" i="1" err="1"/>
              <a:t>Rhizoctonia</a:t>
            </a:r>
            <a:r>
              <a:rPr lang="pl-PL" altLang="pl-PL" sz="2000" i="1"/>
              <a:t> </a:t>
            </a:r>
            <a:r>
              <a:rPr lang="pl-PL" altLang="pl-PL" sz="2000" i="1" err="1"/>
              <a:t>solani</a:t>
            </a:r>
            <a:r>
              <a:rPr lang="pl-PL" altLang="pl-PL" sz="2000" i="1"/>
              <a:t> </a:t>
            </a:r>
            <a:r>
              <a:rPr lang="pl-PL" altLang="pl-PL" sz="2000"/>
              <a:t>– </a:t>
            </a:r>
            <a:r>
              <a:rPr lang="pl-PL" altLang="pl-PL" sz="2000" err="1"/>
              <a:t>patogena</a:t>
            </a:r>
            <a:r>
              <a:rPr lang="pl-PL" altLang="pl-PL" sz="2000"/>
              <a:t> zgorzeli i zgnilizn korzeni.</a:t>
            </a:r>
          </a:p>
          <a:p>
            <a:pPr>
              <a:buFont typeface="Wingdings" panose="05000000000000000000" pitchFamily="2" charset="2"/>
              <a:buChar char="§"/>
            </a:pPr>
            <a:r>
              <a:rPr lang="pl-PL" altLang="pl-PL" sz="2000" b="1"/>
              <a:t>po wiosennym nawożeniu pola obornikiem </a:t>
            </a:r>
            <a:r>
              <a:rPr lang="pl-PL" altLang="pl-PL" sz="2000"/>
              <a:t>– prowadzi do powstawania korzeni niekształtnych i rozwidlonych, jednocześnie wiosenna orka przesusza glebę</a:t>
            </a:r>
          </a:p>
          <a:p>
            <a:pPr>
              <a:buFont typeface="Wingdings" panose="05000000000000000000" pitchFamily="2" charset="2"/>
              <a:buChar char="§"/>
            </a:pPr>
            <a:endParaRPr lang="pl-PL" altLang="pl-PL" sz="2000"/>
          </a:p>
          <a:p>
            <a:pPr marL="0" indent="0">
              <a:buNone/>
            </a:pPr>
            <a:r>
              <a:rPr lang="pl-PL" altLang="pl-PL" sz="2000" b="1">
                <a:solidFill>
                  <a:schemeClr val="accent1"/>
                </a:solidFill>
              </a:rPr>
              <a:t>Najlepiej po pszenicy, dobry przedplon to groch i wyka</a:t>
            </a:r>
          </a:p>
          <a:p>
            <a:pPr marL="0" indent="0">
              <a:buFont typeface="Arial" charset="0"/>
              <a:buNone/>
            </a:pPr>
            <a:endParaRPr lang="pl-PL" altLang="pl-PL" sz="2000"/>
          </a:p>
          <a:p>
            <a:pPr marL="0" indent="0">
              <a:buFont typeface="Arial" charset="0"/>
              <a:buNone/>
            </a:pPr>
            <a:endParaRPr lang="pl-PL" altLang="pl-PL" sz="2000"/>
          </a:p>
          <a:p>
            <a:pPr marL="0" indent="0">
              <a:buNone/>
            </a:pPr>
            <a:endParaRPr lang="pl-PL" sz="2000" i="1"/>
          </a:p>
          <a:p>
            <a:pPr marL="0" indent="0">
              <a:buNone/>
            </a:pPr>
            <a:endParaRPr lang="pl-PL"/>
          </a:p>
        </p:txBody>
      </p:sp>
    </p:spTree>
    <p:extLst>
      <p:ext uri="{BB962C8B-B14F-4D97-AF65-F5344CB8AC3E}">
        <p14:creationId xmlns:p14="http://schemas.microsoft.com/office/powerpoint/2010/main" val="41195735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C781C9-F41C-2432-1C23-69F4FFFBEBF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81BC83-B378-0B9F-2932-027F63788A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82028A1-EA14-DCD7-C69F-F79BB50F4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3EE82C8-CEEF-7B25-193B-4BDBA72CC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F52F5E2-7A44-6EB4-BBD3-B414BAE579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E26AB14-0375-60D1-464F-1606E303F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43BD244-3E80-495C-9738-742082AF3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0E0E9EC5-063A-BFF6-540D-6E76A3329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F3EEADF3-415B-4545-18FF-D9F52D5F31BB}"/>
              </a:ext>
            </a:extLst>
          </p:cNvPr>
          <p:cNvSpPr txBox="1"/>
          <p:nvPr/>
        </p:nvSpPr>
        <p:spPr>
          <a:xfrm>
            <a:off x="175738" y="2132181"/>
            <a:ext cx="3862088" cy="1854031"/>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pl-PL" sz="2800" b="1" kern="1200">
                <a:solidFill>
                  <a:srgbClr val="FFFFFF"/>
                </a:solidFill>
                <a:latin typeface="+mj-lt"/>
                <a:ea typeface="+mj-ea"/>
                <a:cs typeface="+mj-cs"/>
              </a:rPr>
              <a:t>Od jakiej daty należy liczyć bieg terminu rozpoczęcia płodozmianu w systemie Integrowanej Produkcji Roślin?</a:t>
            </a:r>
            <a:endParaRPr lang="en-US" sz="2800" b="1" kern="1200">
              <a:solidFill>
                <a:srgbClr val="FFFFFF"/>
              </a:solidFill>
              <a:latin typeface="+mj-lt"/>
              <a:ea typeface="+mj-ea"/>
              <a:cs typeface="+mj-cs"/>
            </a:endParaRPr>
          </a:p>
        </p:txBody>
      </p:sp>
      <p:sp>
        <p:nvSpPr>
          <p:cNvPr id="3" name="Symbol zastępczy zawartości 2">
            <a:extLst>
              <a:ext uri="{FF2B5EF4-FFF2-40B4-BE49-F238E27FC236}">
                <a16:creationId xmlns:a16="http://schemas.microsoft.com/office/drawing/2014/main" id="{E522490A-006A-310A-2E16-FAF90E3522ED}"/>
              </a:ext>
            </a:extLst>
          </p:cNvPr>
          <p:cNvSpPr>
            <a:spLocks noGrp="1"/>
          </p:cNvSpPr>
          <p:nvPr>
            <p:ph idx="1"/>
          </p:nvPr>
        </p:nvSpPr>
        <p:spPr>
          <a:xfrm>
            <a:off x="4964403" y="1412352"/>
            <a:ext cx="6287072" cy="4379720"/>
          </a:xfrm>
        </p:spPr>
        <p:txBody>
          <a:bodyPr vert="horz" lIns="91440" tIns="45720" rIns="91440" bIns="45720" rtlCol="0" anchor="ctr">
            <a:normAutofit/>
          </a:bodyPr>
          <a:lstStyle/>
          <a:p>
            <a:pPr marL="0" indent="0" algn="just">
              <a:buNone/>
            </a:pPr>
            <a:r>
              <a:rPr lang="pl-PL" altLang="pl-PL" sz="2400"/>
              <a:t>Jednym z elementów wykorzystywanych </a:t>
            </a:r>
            <a:br>
              <a:rPr lang="pl-PL" altLang="pl-PL" sz="2400"/>
            </a:br>
            <a:r>
              <a:rPr lang="pl-PL" altLang="pl-PL" sz="2400"/>
              <a:t>w integrowanej ochronie roślin jest stosowanie prawidłowego płodozmianu. Nie można mówić o „biegu rozpoczęcia płodozmianu w systemie IP”, a o płodozmianie jako formie uprawy roślin, co powinno być stosowane przez producentów niezależnie od uczestnictwa </a:t>
            </a:r>
            <a:br>
              <a:rPr lang="pl-PL" altLang="pl-PL" sz="2400"/>
            </a:br>
            <a:r>
              <a:rPr lang="pl-PL" altLang="pl-PL" sz="2400"/>
              <a:t>w systemie integrowanej produkcji roślin.</a:t>
            </a:r>
          </a:p>
        </p:txBody>
      </p:sp>
      <p:pic>
        <p:nvPicPr>
          <p:cNvPr id="4" name="Obraz 3" descr="Strona główna - Jednostka certyfikująca eCO2 sp. z o.o.">
            <a:extLst>
              <a:ext uri="{FF2B5EF4-FFF2-40B4-BE49-F238E27FC236}">
                <a16:creationId xmlns:a16="http://schemas.microsoft.com/office/drawing/2014/main" id="{7A37D316-B427-FD67-08D6-1F907D51AE06}"/>
              </a:ext>
            </a:extLst>
          </p:cNvPr>
          <p:cNvPicPr>
            <a:picLocks noChangeAspect="1"/>
          </p:cNvPicPr>
          <p:nvPr/>
        </p:nvPicPr>
        <p:blipFill>
          <a:blip r:embed="rId2"/>
          <a:stretch>
            <a:fillRect/>
          </a:stretch>
        </p:blipFill>
        <p:spPr>
          <a:xfrm>
            <a:off x="1063429" y="5654713"/>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F34EDEC8-98B1-FCDA-758A-DD07C28D7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94" y="330724"/>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80221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18DF18-B965-630D-6F8A-44B9D05099B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D8EC70F-8310-823F-0060-42FE49008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D5680708-AE25-F0B1-65AD-8CC546F154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D29B56-D8E7-AC76-95AD-72D8CBE14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7121AEC-A552-96D0-2623-E369D2918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743B17-7631-A0D2-35D2-3201BE2F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ADAB111-3D2A-8C6F-649D-98442E532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911DBDE7-D61C-3EBB-AF3C-01E958BAB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41A135D5-0DBD-5A44-A319-083BBDEE6381}"/>
              </a:ext>
            </a:extLst>
          </p:cNvPr>
          <p:cNvSpPr txBox="1"/>
          <p:nvPr/>
        </p:nvSpPr>
        <p:spPr>
          <a:xfrm>
            <a:off x="175738" y="2132181"/>
            <a:ext cx="3862088" cy="1854031"/>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pl-PL" sz="2800" b="1" kern="1200">
                <a:solidFill>
                  <a:srgbClr val="FFFFFF"/>
                </a:solidFill>
                <a:latin typeface="+mj-lt"/>
                <a:ea typeface="+mj-ea"/>
                <a:cs typeface="+mj-cs"/>
              </a:rPr>
              <a:t>Od jakiej daty należy liczyć bieg terminu rozpoczęcia płodozmianu w systemie Integrowanej Produkcji Roślin?</a:t>
            </a:r>
            <a:endParaRPr lang="en-US" sz="2800" b="1" kern="1200">
              <a:solidFill>
                <a:srgbClr val="FFFFFF"/>
              </a:solidFill>
              <a:latin typeface="+mj-lt"/>
              <a:ea typeface="+mj-ea"/>
              <a:cs typeface="+mj-cs"/>
            </a:endParaRPr>
          </a:p>
        </p:txBody>
      </p:sp>
      <p:sp>
        <p:nvSpPr>
          <p:cNvPr id="3" name="Symbol zastępczy zawartości 2">
            <a:extLst>
              <a:ext uri="{FF2B5EF4-FFF2-40B4-BE49-F238E27FC236}">
                <a16:creationId xmlns:a16="http://schemas.microsoft.com/office/drawing/2014/main" id="{D5ED0D7C-6F6F-E2F3-7827-A216E06E1200}"/>
              </a:ext>
            </a:extLst>
          </p:cNvPr>
          <p:cNvSpPr>
            <a:spLocks noGrp="1"/>
          </p:cNvSpPr>
          <p:nvPr>
            <p:ph idx="1"/>
          </p:nvPr>
        </p:nvSpPr>
        <p:spPr>
          <a:xfrm>
            <a:off x="4861332" y="1636326"/>
            <a:ext cx="6230399" cy="4111331"/>
          </a:xfrm>
        </p:spPr>
        <p:txBody>
          <a:bodyPr vert="horz" lIns="91440" tIns="45720" rIns="91440" bIns="45720" rtlCol="0" anchor="ctr">
            <a:normAutofit fontScale="92500" lnSpcReduction="20000"/>
          </a:bodyPr>
          <a:lstStyle/>
          <a:p>
            <a:pPr algn="just"/>
            <a:r>
              <a:rPr lang="pl-PL" altLang="pl-PL" sz="2400" b="1"/>
              <a:t>Przykładowo, stosowanie 3-letniej przerwy </a:t>
            </a:r>
            <a:br>
              <a:rPr lang="pl-PL" altLang="pl-PL" sz="2400" b="1"/>
            </a:br>
            <a:r>
              <a:rPr lang="pl-PL" altLang="pl-PL" sz="2400" b="1"/>
              <a:t>w uprawie danej rośliny oznacza, że jeżeli </a:t>
            </a:r>
            <a:br>
              <a:rPr lang="pl-PL" altLang="pl-PL" sz="2400" b="1"/>
            </a:br>
            <a:r>
              <a:rPr lang="pl-PL" altLang="pl-PL" sz="2400" b="1"/>
              <a:t>w pierwszym roku uprawiamy na danej działce roślin określonego gatunku, to kolejną plantację tej rośliny  na tym samym stanowisku zakładamy w piątym roku (3 lata kalendarzowe bez uprawy tej rośliny).</a:t>
            </a:r>
          </a:p>
          <a:p>
            <a:pPr algn="just"/>
            <a:endParaRPr lang="pl-PL" altLang="pl-PL" sz="2400" b="1"/>
          </a:p>
          <a:p>
            <a:pPr algn="just"/>
            <a:r>
              <a:rPr lang="pl-PL" altLang="pl-PL" sz="2400" b="1"/>
              <a:t>Międzyplon lub poplon ścierniskowy roślin </a:t>
            </a:r>
            <a:br>
              <a:rPr lang="pl-PL" altLang="pl-PL" sz="2400" b="1"/>
            </a:br>
            <a:r>
              <a:rPr lang="pl-PL" altLang="pl-PL" sz="2400" b="1"/>
              <a:t>o właściwościach </a:t>
            </a:r>
            <a:r>
              <a:rPr lang="pl-PL" altLang="pl-PL" sz="2400" b="1" err="1"/>
              <a:t>allelopatycznych</a:t>
            </a:r>
            <a:r>
              <a:rPr lang="pl-PL" altLang="pl-PL" sz="2400" b="1"/>
              <a:t> potencjalnie ogranicza zachwaszczenie. Jednak uprawa międzyplonów nie jest czynnością pozwalającą na skrócenie zmianowania, ponieważ nie gwarantuje uzyskania efektów wynikających z pełnej rotacji upraw.</a:t>
            </a:r>
          </a:p>
        </p:txBody>
      </p:sp>
      <p:pic>
        <p:nvPicPr>
          <p:cNvPr id="4" name="Obraz 3" descr="Strona główna - Jednostka certyfikująca eCO2 sp. z o.o.">
            <a:extLst>
              <a:ext uri="{FF2B5EF4-FFF2-40B4-BE49-F238E27FC236}">
                <a16:creationId xmlns:a16="http://schemas.microsoft.com/office/drawing/2014/main" id="{2B3C3D3B-9F8A-FB24-EFC1-DE065AB38E1B}"/>
              </a:ext>
            </a:extLst>
          </p:cNvPr>
          <p:cNvPicPr>
            <a:picLocks noChangeAspect="1"/>
          </p:cNvPicPr>
          <p:nvPr/>
        </p:nvPicPr>
        <p:blipFill>
          <a:blip r:embed="rId2"/>
          <a:stretch>
            <a:fillRect/>
          </a:stretch>
        </p:blipFill>
        <p:spPr>
          <a:xfrm>
            <a:off x="1063429" y="5654713"/>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4B75DAAC-ECE7-72F0-9FFB-1A8930B01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94" y="330724"/>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87406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6C20A3-7746-F1F3-AB25-2257AC2F02FC}"/>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81802F5-4C81-1A8A-50EA-EE45DFC01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0A4129C-48D6-0272-15BC-CF8F44344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6BFFD92-9AA1-4352-D459-EB4241642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5D3B541-0D92-0729-531B-7BEEF9272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61F10A0-1B19-6B1F-45F5-C0CD8515F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03C0587-187C-0586-25F8-F6DC8254CA14}"/>
              </a:ext>
            </a:extLst>
          </p:cNvPr>
          <p:cNvSpPr>
            <a:spLocks noGrp="1"/>
          </p:cNvSpPr>
          <p:nvPr>
            <p:ph type="title"/>
          </p:nvPr>
        </p:nvSpPr>
        <p:spPr>
          <a:xfrm>
            <a:off x="1371599" y="354703"/>
            <a:ext cx="6743696" cy="1033669"/>
          </a:xfrm>
        </p:spPr>
        <p:txBody>
          <a:bodyPr>
            <a:noAutofit/>
          </a:bodyPr>
          <a:lstStyle/>
          <a:p>
            <a:r>
              <a:rPr lang="pl-PL" sz="4000" b="1">
                <a:solidFill>
                  <a:srgbClr val="FFFFFF"/>
                </a:solidFill>
                <a:latin typeface="Calibri"/>
                <a:ea typeface="Calibri"/>
                <a:cs typeface="Times New Roman"/>
              </a:rPr>
              <a:t>Burak</a:t>
            </a:r>
            <a:endParaRPr lang="pl-PL" sz="40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123E6C44-45F7-35F6-197E-1B4F2CA4A58E}"/>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A5B6B3EF-30B9-64FF-2D72-10284C7BD9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D73DA1B5-7AA3-54BC-00F7-D7B8071AB0F2}"/>
              </a:ext>
            </a:extLst>
          </p:cNvPr>
          <p:cNvSpPr>
            <a:spLocks noGrp="1"/>
          </p:cNvSpPr>
          <p:nvPr>
            <p:ph idx="1"/>
          </p:nvPr>
        </p:nvSpPr>
        <p:spPr>
          <a:xfrm>
            <a:off x="365760" y="1945444"/>
            <a:ext cx="11547566" cy="4351338"/>
          </a:xfrm>
        </p:spPr>
        <p:txBody>
          <a:bodyPr>
            <a:normAutofit fontScale="92500" lnSpcReduction="20000"/>
          </a:bodyPr>
          <a:lstStyle/>
          <a:p>
            <a:pPr marL="0" indent="0" algn="just">
              <a:buFont typeface="Arial" charset="0"/>
              <a:buNone/>
            </a:pPr>
            <a:r>
              <a:rPr lang="pl-PL" altLang="pl-PL" sz="2000" b="1"/>
              <a:t>Pkt 4. </a:t>
            </a:r>
          </a:p>
          <a:p>
            <a:pPr marL="0" indent="0" algn="just">
              <a:buFont typeface="Arial" charset="0"/>
              <a:buNone/>
            </a:pPr>
            <a:r>
              <a:rPr lang="pl-PL" altLang="pl-PL" sz="2000"/>
              <a:t>Zastosowanie mechanicznej metody ograniczania</a:t>
            </a:r>
          </a:p>
          <a:p>
            <a:pPr marL="0" indent="0" algn="just">
              <a:buFont typeface="Arial" charset="0"/>
              <a:buNone/>
            </a:pPr>
            <a:r>
              <a:rPr lang="pl-PL" altLang="pl-PL" sz="2000"/>
              <a:t>zachwaszczenia (</a:t>
            </a:r>
            <a:r>
              <a:rPr lang="pl-PL" altLang="pl-PL" sz="2000" b="1"/>
              <a:t>patrz rozdz. 7.1.1</a:t>
            </a:r>
            <a:r>
              <a:rPr lang="pl-PL" altLang="pl-PL" sz="2000"/>
              <a:t>)</a:t>
            </a:r>
          </a:p>
          <a:p>
            <a:pPr marL="0" indent="0" algn="just">
              <a:buFont typeface="Arial" charset="0"/>
              <a:buNone/>
            </a:pPr>
            <a:r>
              <a:rPr lang="pl-PL" altLang="pl-PL" sz="2000" b="1"/>
              <a:t>Mechaniczne zwalczanie zachwaszczenia, oprócz innych metod alternatywnych, musi być obowiązkowo stosowane w produkcji integrowanej.</a:t>
            </a:r>
          </a:p>
          <a:p>
            <a:pPr marL="0" indent="0" algn="just">
              <a:buFont typeface="Arial" charset="0"/>
              <a:buNone/>
            </a:pPr>
            <a:endParaRPr lang="pl-PL" altLang="pl-PL" sz="2000" b="1"/>
          </a:p>
          <a:p>
            <a:pPr marL="0" indent="0" algn="just">
              <a:buFont typeface="Arial" charset="0"/>
              <a:buNone/>
            </a:pPr>
            <a:r>
              <a:rPr lang="pl-PL" altLang="pl-PL" sz="2000" b="1"/>
              <a:t>Pkt 9.</a:t>
            </a:r>
          </a:p>
          <a:p>
            <a:pPr marL="0" indent="0" algn="just">
              <a:buFont typeface="Arial" charset="0"/>
              <a:buNone/>
            </a:pPr>
            <a:r>
              <a:rPr lang="pl-PL" altLang="pl-PL" sz="2000"/>
              <a:t>Umieszczenie „domków” dla murarek lub kopców dla trzmieli lub innych obiektów dla owadów zapylających w ilości przynajmniej 1 szt. na każde 5 ha plantacji w systemie IP w danym gospodarstwie (</a:t>
            </a:r>
            <a:r>
              <a:rPr lang="pl-PL" altLang="pl-PL" sz="2000" b="1"/>
              <a:t>patrz rozdz. 9</a:t>
            </a:r>
            <a:r>
              <a:rPr lang="pl-PL" altLang="pl-PL" sz="2000"/>
              <a:t>).</a:t>
            </a:r>
          </a:p>
          <a:p>
            <a:pPr marL="0" indent="0" algn="just">
              <a:buFont typeface="Arial" charset="0"/>
              <a:buNone/>
            </a:pPr>
            <a:endParaRPr lang="pl-PL" altLang="pl-PL" sz="2000" b="1"/>
          </a:p>
          <a:p>
            <a:pPr marL="0" indent="0" algn="just">
              <a:buFont typeface="Arial" charset="0"/>
              <a:buNone/>
            </a:pPr>
            <a:r>
              <a:rPr lang="pl-PL" altLang="pl-PL" sz="2000" b="1"/>
              <a:t>Pkt 8. </a:t>
            </a:r>
          </a:p>
          <a:p>
            <a:pPr marL="0" indent="0" algn="just">
              <a:buFont typeface="Arial" charset="0"/>
              <a:buNone/>
            </a:pPr>
            <a:r>
              <a:rPr lang="pl-PL" altLang="pl-PL" sz="2000"/>
              <a:t>Stworzenie odpowiednich warunków do obecności ptaków drapieżnych, tj. ustawienie tyczek spoczynkowych w ilości przynajmniej 1 szt. na każde 5 ha plantacji w systemie IP w danym gospodarstwie (</a:t>
            </a:r>
            <a:r>
              <a:rPr lang="pl-PL" altLang="pl-PL" sz="2000" b="1"/>
              <a:t>patrz rozdz. 9</a:t>
            </a:r>
            <a:r>
              <a:rPr lang="pl-PL" altLang="pl-PL" sz="2000"/>
              <a:t>).</a:t>
            </a:r>
          </a:p>
          <a:p>
            <a:pPr marL="0" indent="0">
              <a:buFont typeface="Arial" charset="0"/>
              <a:buNone/>
            </a:pPr>
            <a:endParaRPr lang="pl-PL" altLang="pl-PL" sz="2000" b="1"/>
          </a:p>
          <a:p>
            <a:pPr marL="0" indent="0">
              <a:buFont typeface="Arial" charset="0"/>
              <a:buNone/>
            </a:pPr>
            <a:endParaRPr lang="pl-PL" altLang="pl-PL" sz="2000"/>
          </a:p>
          <a:p>
            <a:pPr marL="0" indent="0">
              <a:buFont typeface="Arial" charset="0"/>
              <a:buNone/>
            </a:pPr>
            <a:endParaRPr lang="pl-PL" altLang="pl-PL" sz="2000"/>
          </a:p>
          <a:p>
            <a:pPr marL="0" indent="0">
              <a:buNone/>
            </a:pPr>
            <a:endParaRPr lang="pl-PL" sz="2000" i="1"/>
          </a:p>
          <a:p>
            <a:pPr marL="0" indent="0">
              <a:buNone/>
            </a:pPr>
            <a:endParaRPr lang="pl-PL"/>
          </a:p>
        </p:txBody>
      </p:sp>
    </p:spTree>
    <p:extLst>
      <p:ext uri="{BB962C8B-B14F-4D97-AF65-F5344CB8AC3E}">
        <p14:creationId xmlns:p14="http://schemas.microsoft.com/office/powerpoint/2010/main" val="42816722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74AE02-6F16-9034-CBB1-3B16CA940FD2}"/>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descr="Obraz zawierający clipart, Grafika, rysowanie, kreatywność&#10;&#10;Opis wygenerowany automatycznie">
            <a:extLst>
              <a:ext uri="{FF2B5EF4-FFF2-40B4-BE49-F238E27FC236}">
                <a16:creationId xmlns:a16="http://schemas.microsoft.com/office/drawing/2014/main" id="{A088849E-B535-7EBE-D555-3E52F1D7C1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586" y="123412"/>
            <a:ext cx="1081628" cy="1081628"/>
          </a:xfrm>
          <a:prstGeom prst="rect">
            <a:avLst/>
          </a:prstGeom>
          <a:ln>
            <a:noFill/>
          </a:ln>
          <a:effectLst>
            <a:outerShdw blurRad="292100" dist="139700" dir="2700000" algn="tl" rotWithShape="0">
              <a:srgbClr val="333333">
                <a:alpha val="65000"/>
              </a:srgbClr>
            </a:outerShdw>
          </a:effectLst>
        </p:spPr>
      </p:pic>
      <p:pic>
        <p:nvPicPr>
          <p:cNvPr id="8" name="Obraz 7" descr="Strona główna - Jednostka certyfikująca eCO2 sp. z o.o.">
            <a:extLst>
              <a:ext uri="{FF2B5EF4-FFF2-40B4-BE49-F238E27FC236}">
                <a16:creationId xmlns:a16="http://schemas.microsoft.com/office/drawing/2014/main" id="{65A9503C-188A-7E55-07EE-61800CDA5EF1}"/>
              </a:ext>
            </a:extLst>
          </p:cNvPr>
          <p:cNvPicPr>
            <a:picLocks noChangeAspect="1"/>
          </p:cNvPicPr>
          <p:nvPr/>
        </p:nvPicPr>
        <p:blipFill>
          <a:blip r:embed="rId3"/>
          <a:stretch>
            <a:fillRect/>
          </a:stretch>
        </p:blipFill>
        <p:spPr>
          <a:xfrm>
            <a:off x="1428853" y="6400799"/>
            <a:ext cx="1033594" cy="535756"/>
          </a:xfrm>
          <a:prstGeom prst="rect">
            <a:avLst/>
          </a:prstGeom>
        </p:spPr>
      </p:pic>
      <p:pic>
        <p:nvPicPr>
          <p:cNvPr id="10" name="Symbol zastępczy zawartości 2">
            <a:extLst>
              <a:ext uri="{FF2B5EF4-FFF2-40B4-BE49-F238E27FC236}">
                <a16:creationId xmlns:a16="http://schemas.microsoft.com/office/drawing/2014/main" id="{2180B08F-BA66-A869-26C5-6628300C55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29275" y="2595492"/>
            <a:ext cx="3476426" cy="3672298"/>
          </a:xfrm>
          <a:prstGeom prst="rect">
            <a:avLst/>
          </a:prstGeom>
          <a:ln>
            <a:noFill/>
          </a:ln>
          <a:effectLst>
            <a:outerShdw blurRad="292100" dist="139700" dir="2700000" algn="tl" rotWithShape="0">
              <a:srgbClr val="333333">
                <a:alpha val="65000"/>
              </a:srgbClr>
            </a:outerShdw>
          </a:effectLst>
        </p:spPr>
      </p:pic>
      <p:pic>
        <p:nvPicPr>
          <p:cNvPr id="2050" name="Picture 2" descr="Domek dla trzmieli owadów ze struktonitem">
            <a:extLst>
              <a:ext uri="{FF2B5EF4-FFF2-40B4-BE49-F238E27FC236}">
                <a16:creationId xmlns:a16="http://schemas.microsoft.com/office/drawing/2014/main" id="{242BCC71-43AF-2B51-5975-9949E13AA7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5950" y="2616907"/>
            <a:ext cx="4588709" cy="35178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ymbol zastępczy zawartości 4">
            <a:extLst>
              <a:ext uri="{FF2B5EF4-FFF2-40B4-BE49-F238E27FC236}">
                <a16:creationId xmlns:a16="http://schemas.microsoft.com/office/drawing/2014/main" id="{1414019B-4455-72DF-6FFD-78F56226BED9}"/>
              </a:ext>
            </a:extLst>
          </p:cNvPr>
          <p:cNvSpPr>
            <a:spLocks noGrp="1"/>
          </p:cNvSpPr>
          <p:nvPr>
            <p:ph idx="1"/>
          </p:nvPr>
        </p:nvSpPr>
        <p:spPr>
          <a:xfrm>
            <a:off x="329275" y="1045028"/>
            <a:ext cx="10338725" cy="1504463"/>
          </a:xfrm>
        </p:spPr>
        <p:txBody>
          <a:bodyPr anchor="t">
            <a:normAutofit/>
          </a:bodyPr>
          <a:lstStyle/>
          <a:p>
            <a:pPr algn="just"/>
            <a:r>
              <a:rPr lang="pl-PL" altLang="pl-PL" sz="2000"/>
              <a:t>W celu zapewnienia rozwoju dziko bytujących w agrocenozach zapylaczy, a tym samym zwiększenia wydajności zapylania należy w obrębie uprawy umieścić domki dla murarek lub kopce dla trzmieli (1 szt. na każde 5 ha plantacji).</a:t>
            </a:r>
          </a:p>
          <a:p>
            <a:pPr algn="just"/>
            <a:r>
              <a:rPr lang="pl-PL" altLang="pl-PL" sz="2000"/>
              <a:t>Kopiec ułożony z kamieni znajdujący się na polu, spełnia ten punkt</a:t>
            </a:r>
          </a:p>
          <a:p>
            <a:pPr marL="0" indent="0">
              <a:buFont typeface="Arial" charset="0"/>
              <a:buNone/>
            </a:pPr>
            <a:endParaRPr lang="pl-PL" altLang="pl-PL" sz="2000" b="1"/>
          </a:p>
          <a:p>
            <a:pPr marL="0" indent="0">
              <a:buFont typeface="Arial" charset="0"/>
              <a:buNone/>
            </a:pPr>
            <a:endParaRPr lang="pl-PL" altLang="pl-PL" sz="2000"/>
          </a:p>
          <a:p>
            <a:pPr marL="0" indent="0">
              <a:buFont typeface="Arial" charset="0"/>
              <a:buNone/>
            </a:pPr>
            <a:endParaRPr lang="pl-PL" altLang="pl-PL" sz="2000"/>
          </a:p>
          <a:p>
            <a:pPr marL="0" indent="0">
              <a:buNone/>
            </a:pPr>
            <a:endParaRPr lang="pl-PL" sz="2000" i="1"/>
          </a:p>
          <a:p>
            <a:pPr marL="0" indent="0">
              <a:buNone/>
            </a:pPr>
            <a:endParaRPr lang="pl-PL" sz="2000"/>
          </a:p>
        </p:txBody>
      </p:sp>
    </p:spTree>
    <p:extLst>
      <p:ext uri="{BB962C8B-B14F-4D97-AF65-F5344CB8AC3E}">
        <p14:creationId xmlns:p14="http://schemas.microsoft.com/office/powerpoint/2010/main" val="21426560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5AB173-214D-074E-89A1-07F4C0661A38}"/>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61C56131-2634-DB3D-AEAB-BC3FE4325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ymbol zastępczy zawartości 4">
            <a:extLst>
              <a:ext uri="{FF2B5EF4-FFF2-40B4-BE49-F238E27FC236}">
                <a16:creationId xmlns:a16="http://schemas.microsoft.com/office/drawing/2014/main" id="{570DD059-5AA3-2F76-CC67-BA92C2BDBCDC}"/>
              </a:ext>
            </a:extLst>
          </p:cNvPr>
          <p:cNvSpPr>
            <a:spLocks noGrp="1"/>
          </p:cNvSpPr>
          <p:nvPr>
            <p:ph idx="1"/>
          </p:nvPr>
        </p:nvSpPr>
        <p:spPr>
          <a:xfrm>
            <a:off x="307348" y="1149943"/>
            <a:ext cx="7579793" cy="1683383"/>
          </a:xfrm>
        </p:spPr>
        <p:txBody>
          <a:bodyPr anchor="t">
            <a:normAutofit lnSpcReduction="10000"/>
          </a:bodyPr>
          <a:lstStyle/>
          <a:p>
            <a:pPr marL="0" indent="0" algn="just">
              <a:buNone/>
            </a:pPr>
            <a:r>
              <a:rPr lang="pl-PL" altLang="pl-PL" sz="2000" b="1"/>
              <a:t>Tyczki spoczynkowe dla ptaków (1 sztuka na każde 5 ha)”. </a:t>
            </a:r>
            <a:r>
              <a:rPr lang="pl-PL" altLang="pl-PL" sz="2000"/>
              <a:t>Powinny mieć ok. 4 m wysokości, a na szczycie poprzeczną belkę </a:t>
            </a:r>
            <a:br>
              <a:rPr lang="pl-PL" altLang="pl-PL" sz="2000"/>
            </a:br>
            <a:r>
              <a:rPr lang="pl-PL" altLang="pl-PL" sz="2000"/>
              <a:t>(w kształcie litery T), żeby ptaki mogły swobodnie przysiąść. Tyczki umieszcza się na polu w miejscach, gdzie występują nory, szczególnie blisko </a:t>
            </a:r>
            <a:r>
              <a:rPr lang="pl-PL" altLang="pl-PL" sz="2000" err="1"/>
              <a:t>zadrzewień</a:t>
            </a:r>
            <a:r>
              <a:rPr lang="pl-PL" altLang="pl-PL" sz="2000"/>
              <a:t>, miedz, budynków gospodarskich.</a:t>
            </a:r>
          </a:p>
          <a:p>
            <a:pPr marL="0" indent="0">
              <a:buFont typeface="Arial" charset="0"/>
              <a:buNone/>
            </a:pPr>
            <a:endParaRPr lang="pl-PL" altLang="pl-PL" sz="2000" b="1"/>
          </a:p>
          <a:p>
            <a:pPr marL="0" indent="0">
              <a:buFont typeface="Arial" charset="0"/>
              <a:buNone/>
            </a:pPr>
            <a:endParaRPr lang="pl-PL" altLang="pl-PL" sz="2000"/>
          </a:p>
          <a:p>
            <a:pPr marL="0" indent="0">
              <a:buFont typeface="Arial" charset="0"/>
              <a:buNone/>
            </a:pPr>
            <a:endParaRPr lang="pl-PL" altLang="pl-PL" sz="2000"/>
          </a:p>
          <a:p>
            <a:pPr marL="0" indent="0">
              <a:buNone/>
            </a:pPr>
            <a:endParaRPr lang="pl-PL" sz="2000" i="1"/>
          </a:p>
          <a:p>
            <a:pPr marL="0" indent="0">
              <a:buNone/>
            </a:pPr>
            <a:endParaRPr lang="pl-PL" sz="2000"/>
          </a:p>
        </p:txBody>
      </p:sp>
      <p:sp>
        <p:nvSpPr>
          <p:cNvPr id="51" name="Rectangle 50">
            <a:extLst>
              <a:ext uri="{FF2B5EF4-FFF2-40B4-BE49-F238E27FC236}">
                <a16:creationId xmlns:a16="http://schemas.microsoft.com/office/drawing/2014/main" id="{97BC88FC-07AD-E47E-9A8F-5995F2096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7DBDAD4-97B5-0432-9840-AA272F3DD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descr="Obraz zawierający clipart, Grafika, rysowanie, kreatywność&#10;&#10;Opis wygenerowany automatycznie">
            <a:extLst>
              <a:ext uri="{FF2B5EF4-FFF2-40B4-BE49-F238E27FC236}">
                <a16:creationId xmlns:a16="http://schemas.microsoft.com/office/drawing/2014/main" id="{9BFBE28C-17B6-7B42-F64D-8B627B1FAB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9478" y="127577"/>
            <a:ext cx="1081628" cy="1081628"/>
          </a:xfrm>
          <a:prstGeom prst="rect">
            <a:avLst/>
          </a:prstGeom>
          <a:ln>
            <a:noFill/>
          </a:ln>
          <a:effectLst>
            <a:outerShdw blurRad="292100" dist="139700" dir="2700000" algn="tl" rotWithShape="0">
              <a:srgbClr val="333333">
                <a:alpha val="65000"/>
              </a:srgbClr>
            </a:outerShdw>
          </a:effectLst>
        </p:spPr>
      </p:pic>
      <p:pic>
        <p:nvPicPr>
          <p:cNvPr id="8" name="Obraz 7" descr="Strona główna - Jednostka certyfikująca eCO2 sp. z o.o.">
            <a:extLst>
              <a:ext uri="{FF2B5EF4-FFF2-40B4-BE49-F238E27FC236}">
                <a16:creationId xmlns:a16="http://schemas.microsoft.com/office/drawing/2014/main" id="{9EB1C2FC-CD30-4A22-2675-1E1A85852CC0}"/>
              </a:ext>
            </a:extLst>
          </p:cNvPr>
          <p:cNvPicPr>
            <a:picLocks noChangeAspect="1"/>
          </p:cNvPicPr>
          <p:nvPr/>
        </p:nvPicPr>
        <p:blipFill>
          <a:blip r:embed="rId3"/>
          <a:stretch>
            <a:fillRect/>
          </a:stretch>
        </p:blipFill>
        <p:spPr>
          <a:xfrm>
            <a:off x="1428853" y="6400799"/>
            <a:ext cx="1033594" cy="535756"/>
          </a:xfrm>
          <a:prstGeom prst="rect">
            <a:avLst/>
          </a:prstGeom>
        </p:spPr>
      </p:pic>
      <p:pic>
        <p:nvPicPr>
          <p:cNvPr id="2" name="Picture 5" descr="C:\Agrobiotest\myszolow.jpg">
            <a:extLst>
              <a:ext uri="{FF2B5EF4-FFF2-40B4-BE49-F238E27FC236}">
                <a16:creationId xmlns:a16="http://schemas.microsoft.com/office/drawing/2014/main" id="{45E06EF3-6FD8-F73A-5834-4147719AA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589" y="2983821"/>
            <a:ext cx="7568552" cy="31159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ymbol zastępczy zawartości 2">
            <a:extLst>
              <a:ext uri="{FF2B5EF4-FFF2-40B4-BE49-F238E27FC236}">
                <a16:creationId xmlns:a16="http://schemas.microsoft.com/office/drawing/2014/main" id="{B3CA73C2-11A2-BDB2-40B5-D7DDA00C46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115299" y="1232367"/>
            <a:ext cx="3941919" cy="4929070"/>
          </a:xfrm>
          <a:prstGeom prst="rect">
            <a:avLst/>
          </a:prstGeom>
        </p:spPr>
      </p:pic>
    </p:spTree>
    <p:extLst>
      <p:ext uri="{BB962C8B-B14F-4D97-AF65-F5344CB8AC3E}">
        <p14:creationId xmlns:p14="http://schemas.microsoft.com/office/powerpoint/2010/main" val="37770922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A19F4D-5D25-8368-A7BF-FA8C3FA8F31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E743525-425E-BF94-D1CC-A5758C1E9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C71E615-283E-2E97-34DA-BF1DA5A0E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EAB4D0-3FB6-812A-F9E6-91F779902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B6A8F3-697B-D7B1-0F08-D621774A4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D080D4-6441-CCEF-8468-68F597AF6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D95232D-D01C-26A2-FECC-496BA38ED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DE455537-0394-8AA4-FBF7-D694AD862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60B57CBF-1675-D62D-8DE1-C4AB79065601}"/>
              </a:ext>
            </a:extLst>
          </p:cNvPr>
          <p:cNvSpPr txBox="1"/>
          <p:nvPr/>
        </p:nvSpPr>
        <p:spPr>
          <a:xfrm>
            <a:off x="175738" y="2132181"/>
            <a:ext cx="3862088" cy="1854031"/>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pl-PL" sz="4000" b="1" kern="1200">
                <a:solidFill>
                  <a:srgbClr val="FFFFFF"/>
                </a:solidFill>
                <a:latin typeface="+mj-lt"/>
                <a:ea typeface="+mj-ea"/>
                <a:cs typeface="+mj-cs"/>
              </a:rPr>
              <a:t>Jakie są zasady doboru odmian kukurydzy i soi zgodnie z metodykami integrowanej produkcji?</a:t>
            </a:r>
            <a:endParaRPr lang="en-US" sz="4000" b="1" kern="1200">
              <a:solidFill>
                <a:srgbClr val="FFFFFF"/>
              </a:solidFill>
              <a:latin typeface="+mj-lt"/>
              <a:ea typeface="+mj-ea"/>
              <a:cs typeface="+mj-cs"/>
            </a:endParaRPr>
          </a:p>
        </p:txBody>
      </p:sp>
      <p:sp>
        <p:nvSpPr>
          <p:cNvPr id="3" name="Symbol zastępczy zawartości 2">
            <a:extLst>
              <a:ext uri="{FF2B5EF4-FFF2-40B4-BE49-F238E27FC236}">
                <a16:creationId xmlns:a16="http://schemas.microsoft.com/office/drawing/2014/main" id="{28D44881-7B40-56DC-45E5-F79ACB89F0D7}"/>
              </a:ext>
            </a:extLst>
          </p:cNvPr>
          <p:cNvSpPr>
            <a:spLocks noGrp="1"/>
          </p:cNvSpPr>
          <p:nvPr>
            <p:ph idx="1"/>
          </p:nvPr>
        </p:nvSpPr>
        <p:spPr>
          <a:xfrm>
            <a:off x="4872222" y="1193074"/>
            <a:ext cx="5682567" cy="4784267"/>
          </a:xfrm>
        </p:spPr>
        <p:txBody>
          <a:bodyPr vert="horz" lIns="91440" tIns="45720" rIns="91440" bIns="45720" rtlCol="0" anchor="ctr">
            <a:normAutofit fontScale="92500" lnSpcReduction="10000"/>
          </a:bodyPr>
          <a:lstStyle/>
          <a:p>
            <a:pPr marL="0" indent="0" algn="just">
              <a:buNone/>
            </a:pPr>
            <a:r>
              <a:rPr lang="pl-PL" altLang="pl-PL" sz="2400" b="1">
                <a:solidFill>
                  <a:schemeClr val="accent3"/>
                </a:solidFill>
              </a:rPr>
              <a:t>Zgodnie z metodykami integrowanej produkcji do założenia uprawy powinien być stosowany kwalifikowany materiał siewny odmiany dostosowanej do danego rejonu uprawy (o odpowiedniej wczesności, dostosowanej od warunków klimatyczno-glebowych, o dużej odporności na czynniki abiotyczne i biotyczne).</a:t>
            </a:r>
          </a:p>
          <a:p>
            <a:pPr marL="0" indent="0" algn="just">
              <a:buNone/>
            </a:pPr>
            <a:br>
              <a:rPr lang="pl-PL" altLang="pl-PL" sz="2400">
                <a:solidFill>
                  <a:schemeClr val="accent3"/>
                </a:solidFill>
              </a:rPr>
            </a:br>
            <a:r>
              <a:rPr lang="pl-PL" altLang="pl-PL" sz="2400"/>
              <a:t>Odmiany powinny być wybierane z Krajowego Rejestru Odmian prowadzonego przez Centralny Ośrodek Badania Odmian Roślin Uprawnych (COBORU)  lub wspólnotowego katalogu odmian roślin rolniczych (CCA), zawierającego odmiany wpisane do rejestrów wszystkich państw członkowskich Unii Europejskiej.</a:t>
            </a:r>
          </a:p>
          <a:p>
            <a:endParaRPr lang="pl-PL" altLang="pl-PL" sz="2400" b="1">
              <a:solidFill>
                <a:srgbClr val="0070C0"/>
              </a:solidFill>
            </a:endParaRPr>
          </a:p>
        </p:txBody>
      </p:sp>
      <p:pic>
        <p:nvPicPr>
          <p:cNvPr id="4" name="Obraz 3" descr="Strona główna - Jednostka certyfikująca eCO2 sp. z o.o.">
            <a:extLst>
              <a:ext uri="{FF2B5EF4-FFF2-40B4-BE49-F238E27FC236}">
                <a16:creationId xmlns:a16="http://schemas.microsoft.com/office/drawing/2014/main" id="{BD2B7E80-DE65-7454-A4C0-D1AAA6AF483C}"/>
              </a:ext>
            </a:extLst>
          </p:cNvPr>
          <p:cNvPicPr>
            <a:picLocks noChangeAspect="1"/>
          </p:cNvPicPr>
          <p:nvPr/>
        </p:nvPicPr>
        <p:blipFill>
          <a:blip r:embed="rId2"/>
          <a:stretch>
            <a:fillRect/>
          </a:stretch>
        </p:blipFill>
        <p:spPr>
          <a:xfrm>
            <a:off x="1063429" y="5654713"/>
            <a:ext cx="2086705" cy="1081628"/>
          </a:xfrm>
          <a:prstGeom prst="rect">
            <a:avLst/>
          </a:prstGeom>
        </p:spPr>
      </p:pic>
      <p:pic>
        <p:nvPicPr>
          <p:cNvPr id="6" name="Obraz 5" descr="Obraz zawierający clipart, Grafika, rysowanie, kreatywność&#10;&#10;Opis wygenerowany automatycznie">
            <a:extLst>
              <a:ext uri="{FF2B5EF4-FFF2-40B4-BE49-F238E27FC236}">
                <a16:creationId xmlns:a16="http://schemas.microsoft.com/office/drawing/2014/main" id="{57A68E6B-769D-B062-B576-13B8F95181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94" y="330724"/>
            <a:ext cx="1081628" cy="1081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83083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FAD493-594E-2095-55EF-B13BDDA2C27B}"/>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002C214-2E03-CF3B-4A2A-88B038B6A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9D60ADC-F5F8-CC6A-81E1-6B18C4C346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7522061-9824-F658-334E-ADFA777D2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1690582-1FF9-6551-3B0A-B4874CE84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52F1367-77AD-1C89-74C8-8D8C594BC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33179D3-91D7-5C14-180D-61FFA88B7723}"/>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Soja</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7084C018-0C18-873C-5E9B-5462742322DE}"/>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F0E3BFA5-0763-C92F-8F12-1295A65DA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19E49828-24F8-0E82-7922-6112C72E72D5}"/>
              </a:ext>
            </a:extLst>
          </p:cNvPr>
          <p:cNvSpPr>
            <a:spLocks noGrp="1"/>
          </p:cNvSpPr>
          <p:nvPr>
            <p:ph idx="1"/>
          </p:nvPr>
        </p:nvSpPr>
        <p:spPr>
          <a:xfrm>
            <a:off x="365760" y="1945444"/>
            <a:ext cx="10607040" cy="4351338"/>
          </a:xfrm>
        </p:spPr>
        <p:txBody>
          <a:bodyPr>
            <a:normAutofit/>
          </a:bodyPr>
          <a:lstStyle/>
          <a:p>
            <a:pPr marL="0" indent="0">
              <a:buFont typeface="Arial" charset="0"/>
              <a:buNone/>
            </a:pPr>
            <a:r>
              <a:rPr lang="pl-PL" altLang="pl-PL" sz="1800" b="1">
                <a:latin typeface="Aptos"/>
              </a:rPr>
              <a:t>Pkt 3</a:t>
            </a:r>
          </a:p>
          <a:p>
            <a:pPr marL="0" indent="0">
              <a:buFont typeface="Arial" charset="0"/>
              <a:buNone/>
            </a:pPr>
            <a:r>
              <a:rPr lang="pl-PL" altLang="pl-PL" sz="1800">
                <a:latin typeface="Aptos"/>
              </a:rPr>
              <a:t>Stosowanie przedsiewnych zabiegów uprawowych zgodnych z metodyką (</a:t>
            </a:r>
            <a:r>
              <a:rPr lang="pl-PL" altLang="pl-PL" sz="1800" b="1">
                <a:latin typeface="Aptos"/>
              </a:rPr>
              <a:t>patrz rozdz. 5.1</a:t>
            </a:r>
            <a:r>
              <a:rPr lang="pl-PL" altLang="pl-PL" sz="1800">
                <a:latin typeface="Aptos"/>
              </a:rPr>
              <a:t>).</a:t>
            </a:r>
          </a:p>
          <a:p>
            <a:pPr marL="0" indent="0">
              <a:buFont typeface="Arial" charset="0"/>
              <a:buNone/>
            </a:pPr>
            <a:r>
              <a:rPr lang="pl-PL" altLang="pl-PL" sz="1800">
                <a:latin typeface="Aptos"/>
              </a:rPr>
              <a:t>Zabiegi uprawowe stosowane przed siewem soi można podzielić na trzy główne grupy: </a:t>
            </a:r>
          </a:p>
          <a:p>
            <a:pPr marL="457200" lvl="1" indent="0">
              <a:buNone/>
            </a:pPr>
            <a:r>
              <a:rPr lang="pl-PL" altLang="pl-PL" sz="1800">
                <a:latin typeface="Aptos"/>
              </a:rPr>
              <a:t>1. Uprawa pożniwna wykonywana latem i wczesną jesienią,</a:t>
            </a:r>
          </a:p>
          <a:p>
            <a:pPr marL="457200" lvl="1" indent="0">
              <a:buNone/>
            </a:pPr>
            <a:r>
              <a:rPr lang="pl-PL" altLang="pl-PL" sz="1800">
                <a:latin typeface="Aptos"/>
              </a:rPr>
              <a:t>2. Uprawa wykonywana jesienią, </a:t>
            </a:r>
          </a:p>
          <a:p>
            <a:pPr marL="457200" lvl="1" indent="0">
              <a:buNone/>
            </a:pPr>
            <a:r>
              <a:rPr lang="pl-PL" altLang="pl-PL" sz="1800">
                <a:latin typeface="Aptos"/>
              </a:rPr>
              <a:t>3. Przedsiewne zabiegi wykonane wiosną.</a:t>
            </a:r>
          </a:p>
          <a:p>
            <a:pPr marL="0" indent="0">
              <a:buNone/>
            </a:pPr>
            <a:endParaRPr lang="pl-PL" altLang="pl-PL" sz="1800">
              <a:latin typeface="Aptos"/>
            </a:endParaRPr>
          </a:p>
          <a:p>
            <a:pPr marL="0" indent="0">
              <a:buNone/>
            </a:pPr>
            <a:r>
              <a:rPr lang="pl-PL" altLang="pl-PL" sz="1800">
                <a:latin typeface="Aptos"/>
              </a:rPr>
              <a:t>Przygotowując stanowisko do uprawy soi należy pamiętać o staranności i terminowości. Jest to roślina wymagającą stanowiska wolnego od chwastów oraz o uregulowanych stosunkach powietrzno-wodnych.</a:t>
            </a:r>
          </a:p>
          <a:p>
            <a:pPr marL="0" indent="0">
              <a:buFont typeface="Arial" charset="0"/>
              <a:buNone/>
            </a:pPr>
            <a:endParaRPr lang="pl-PL" altLang="pl-PL" sz="2000" b="1"/>
          </a:p>
          <a:p>
            <a:pPr marL="0" indent="0">
              <a:buFont typeface="Arial" charset="0"/>
              <a:buNone/>
            </a:pPr>
            <a:endParaRPr lang="pl-PL" altLang="pl-PL" sz="2000"/>
          </a:p>
          <a:p>
            <a:pPr marL="0" indent="0">
              <a:buFont typeface="Arial" charset="0"/>
              <a:buNone/>
            </a:pPr>
            <a:endParaRPr lang="pl-PL" altLang="pl-PL" sz="2000"/>
          </a:p>
          <a:p>
            <a:pPr marL="0" indent="0">
              <a:buNone/>
            </a:pPr>
            <a:endParaRPr lang="pl-PL" sz="2000" i="1"/>
          </a:p>
          <a:p>
            <a:pPr marL="0" indent="0">
              <a:buNone/>
            </a:pPr>
            <a:endParaRPr lang="pl-PL"/>
          </a:p>
        </p:txBody>
      </p:sp>
    </p:spTree>
    <p:extLst>
      <p:ext uri="{BB962C8B-B14F-4D97-AF65-F5344CB8AC3E}">
        <p14:creationId xmlns:p14="http://schemas.microsoft.com/office/powerpoint/2010/main" val="22135600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5F7F61-39BA-43DC-8D3D-B1F4CD2A6061}"/>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5726048-A7D6-B86A-A6FF-97736F165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921F2FE-25DE-62B5-A266-8B8382A071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D5A1E89-1C0C-17C6-2AF8-B60322665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54B6AE3-DFA6-455F-9503-3DEBF8E2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77AEE99-40FB-413C-724A-96A151F597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20280D6-037B-9369-03CF-65D26C67AD9F}"/>
              </a:ext>
            </a:extLst>
          </p:cNvPr>
          <p:cNvSpPr>
            <a:spLocks noGrp="1"/>
          </p:cNvSpPr>
          <p:nvPr>
            <p:ph type="title"/>
          </p:nvPr>
        </p:nvSpPr>
        <p:spPr>
          <a:xfrm>
            <a:off x="1371599" y="354703"/>
            <a:ext cx="6743696" cy="1033669"/>
          </a:xfrm>
        </p:spPr>
        <p:txBody>
          <a:bodyPr>
            <a:noAutofit/>
          </a:bodyPr>
          <a:lstStyle/>
          <a:p>
            <a:r>
              <a:rPr lang="pl-PL" sz="2800" b="1">
                <a:solidFill>
                  <a:srgbClr val="FFFFFF"/>
                </a:solidFill>
                <a:latin typeface="Calibri"/>
                <a:ea typeface="Calibri"/>
                <a:cs typeface="Times New Roman"/>
              </a:rPr>
              <a:t>Soja</a:t>
            </a:r>
            <a:endParaRPr lang="pl-PL" sz="2800" b="1">
              <a:solidFill>
                <a:srgbClr val="FFFFFF"/>
              </a:solidFill>
            </a:endParaRPr>
          </a:p>
        </p:txBody>
      </p:sp>
      <p:pic>
        <p:nvPicPr>
          <p:cNvPr id="6" name="Obraz 5" descr="Strona główna - Jednostka certyfikująca eCO2 sp. z o.o.">
            <a:extLst>
              <a:ext uri="{FF2B5EF4-FFF2-40B4-BE49-F238E27FC236}">
                <a16:creationId xmlns:a16="http://schemas.microsoft.com/office/drawing/2014/main" id="{371E8798-691A-BFD2-2257-C198E62A078B}"/>
              </a:ext>
            </a:extLst>
          </p:cNvPr>
          <p:cNvPicPr>
            <a:picLocks noChangeAspect="1"/>
          </p:cNvPicPr>
          <p:nvPr/>
        </p:nvPicPr>
        <p:blipFill>
          <a:blip r:embed="rId2"/>
          <a:stretch>
            <a:fillRect/>
          </a:stretch>
        </p:blipFill>
        <p:spPr>
          <a:xfrm>
            <a:off x="9110295" y="335373"/>
            <a:ext cx="2086705" cy="1081628"/>
          </a:xfrm>
          <a:prstGeom prst="rect">
            <a:avLst/>
          </a:prstGeom>
        </p:spPr>
      </p:pic>
      <p:pic>
        <p:nvPicPr>
          <p:cNvPr id="7" name="Obraz 6" descr="Obraz zawierający clipart, Grafika, rysowanie, kreatywność&#10;&#10;Opis wygenerowany automatycznie">
            <a:extLst>
              <a:ext uri="{FF2B5EF4-FFF2-40B4-BE49-F238E27FC236}">
                <a16:creationId xmlns:a16="http://schemas.microsoft.com/office/drawing/2014/main" id="{8BEBA0C5-FE08-044C-8FF7-B08773ED88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21" y="254556"/>
            <a:ext cx="1081628" cy="1081628"/>
          </a:xfrm>
          <a:prstGeom prst="rect">
            <a:avLst/>
          </a:prstGeom>
          <a:ln>
            <a:noFill/>
          </a:ln>
          <a:effectLst>
            <a:outerShdw blurRad="292100" dist="139700" dir="2700000" algn="tl" rotWithShape="0">
              <a:srgbClr val="333333">
                <a:alpha val="65000"/>
              </a:srgbClr>
            </a:outerShdw>
          </a:effectLst>
        </p:spPr>
      </p:pic>
      <p:sp>
        <p:nvSpPr>
          <p:cNvPr id="5" name="Symbol zastępczy zawartości 4">
            <a:extLst>
              <a:ext uri="{FF2B5EF4-FFF2-40B4-BE49-F238E27FC236}">
                <a16:creationId xmlns:a16="http://schemas.microsoft.com/office/drawing/2014/main" id="{615705DF-F01E-0804-8211-5A7CF5ED4C6E}"/>
              </a:ext>
            </a:extLst>
          </p:cNvPr>
          <p:cNvSpPr>
            <a:spLocks noGrp="1"/>
          </p:cNvSpPr>
          <p:nvPr>
            <p:ph idx="1"/>
          </p:nvPr>
        </p:nvSpPr>
        <p:spPr>
          <a:xfrm>
            <a:off x="365760" y="1945444"/>
            <a:ext cx="11207931" cy="4351338"/>
          </a:xfrm>
        </p:spPr>
        <p:txBody>
          <a:bodyPr>
            <a:normAutofit fontScale="85000" lnSpcReduction="20000"/>
          </a:bodyPr>
          <a:lstStyle/>
          <a:p>
            <a:pPr marL="0" indent="0" algn="just">
              <a:buNone/>
            </a:pPr>
            <a:r>
              <a:rPr lang="pl-PL" altLang="pl-PL" sz="2000" b="1" i="1">
                <a:latin typeface="Aptos"/>
              </a:rPr>
              <a:t>Zespół uprawy pożniwnej</a:t>
            </a:r>
          </a:p>
          <a:p>
            <a:pPr marL="0" indent="0" algn="just">
              <a:buNone/>
            </a:pPr>
            <a:r>
              <a:rPr lang="pl-PL" altLang="pl-PL" sz="2000">
                <a:latin typeface="Aptos"/>
              </a:rPr>
              <a:t>Dawniej podstawowym narzędziem wykorzystywanym bezpośrednio po żniwach był pług podorywkowy. Obecnie, ze względu na wyższe koszty związane z wykorzystaniem tego narzędzia, jego miejsce zajęły inne, np. agregat ścierniskowy czy brona talerzowa.</a:t>
            </a:r>
            <a:endParaRPr lang="pl-PL" altLang="pl-PL" sz="2000" b="1"/>
          </a:p>
          <a:p>
            <a:pPr marL="0" indent="0" algn="just">
              <a:buFont typeface="Arial" charset="0"/>
              <a:buNone/>
            </a:pPr>
            <a:endParaRPr lang="pl-PL" altLang="pl-PL" sz="2000" b="1"/>
          </a:p>
          <a:p>
            <a:pPr marL="0" indent="0" algn="just">
              <a:buFont typeface="Arial" charset="0"/>
              <a:buNone/>
            </a:pPr>
            <a:r>
              <a:rPr lang="pl-PL" altLang="pl-PL" sz="2000" b="1" i="1">
                <a:latin typeface="Aptos"/>
              </a:rPr>
              <a:t>Zespół uprawy jesiennej</a:t>
            </a:r>
          </a:p>
          <a:p>
            <a:pPr marL="0" indent="0" algn="just">
              <a:buFont typeface="Arial" charset="0"/>
              <a:buNone/>
            </a:pPr>
            <a:r>
              <a:rPr lang="pl-PL" altLang="pl-PL" sz="2000">
                <a:latin typeface="Aptos"/>
              </a:rPr>
              <a:t>Głównym elementem zespołu uprawy jesiennej jest wykonanie orki przedzimowej, tzw. ziębli. Głębokość orki powinna odpowiadać miąższości warstwy ornej wynoszącej ok. 30 cm. Orka ta pozostawia glebę w ostrej skibie, dzięki czemu gleba dobrze przemarznie, a to wpływa na dobre jej pokruszenie i powstanie struktury gruzełkowatej.</a:t>
            </a:r>
          </a:p>
          <a:p>
            <a:pPr marL="0" indent="0" algn="just">
              <a:buFont typeface="Arial" charset="0"/>
              <a:buNone/>
            </a:pPr>
            <a:endParaRPr lang="pl-PL" altLang="pl-PL" sz="2000" b="1"/>
          </a:p>
          <a:p>
            <a:pPr marL="0" indent="0" algn="just">
              <a:buFont typeface="Arial" charset="0"/>
              <a:buNone/>
            </a:pPr>
            <a:r>
              <a:rPr lang="pl-PL" altLang="pl-PL" sz="2000" b="1" i="1">
                <a:latin typeface="Aptos"/>
              </a:rPr>
              <a:t>Zespół uprawek wiosennych</a:t>
            </a:r>
          </a:p>
          <a:p>
            <a:pPr marL="0" indent="0" algn="just">
              <a:buFont typeface="Arial" charset="0"/>
              <a:buNone/>
            </a:pPr>
            <a:r>
              <a:rPr lang="pl-PL" altLang="pl-PL" sz="2000">
                <a:latin typeface="Aptos"/>
              </a:rPr>
              <a:t>Wiosną prace polowe należy rozpocząć jak tylko można wjechać w pole. Sygnałem są bielejące skiby. Pierwszym zabiegiem jest wyrównanie powierzchni pola. Następuje wówczas przerwanie parowania oraz przyspieszenie ogrzania gleby. Narzędzia wykorzystywane do tego to włóka lub brona. Na gleby cięższe zalecane jest stosowanie włóki; na lżejszych – brony.</a:t>
            </a:r>
          </a:p>
          <a:p>
            <a:pPr marL="0" indent="0" algn="just">
              <a:buFont typeface="Arial" charset="0"/>
              <a:buNone/>
            </a:pPr>
            <a:r>
              <a:rPr lang="pl-PL" altLang="pl-PL" sz="2000">
                <a:latin typeface="Aptos"/>
              </a:rPr>
              <a:t>Bezpośrednio przed siewem glebę należy doprawić na głębokość 5–6 cm za pomocą agregatu uprawowego.</a:t>
            </a:r>
          </a:p>
          <a:p>
            <a:pPr marL="0" indent="0">
              <a:buFont typeface="Arial" charset="0"/>
              <a:buNone/>
            </a:pPr>
            <a:endParaRPr lang="pl-PL" altLang="pl-PL" sz="2000" b="1"/>
          </a:p>
          <a:p>
            <a:pPr marL="0" indent="0">
              <a:buFont typeface="Arial" charset="0"/>
              <a:buNone/>
            </a:pPr>
            <a:endParaRPr lang="pl-PL" altLang="pl-PL" sz="2000"/>
          </a:p>
          <a:p>
            <a:pPr marL="0" indent="0">
              <a:buFont typeface="Arial" charset="0"/>
              <a:buNone/>
            </a:pPr>
            <a:endParaRPr lang="pl-PL" altLang="pl-PL" sz="2000"/>
          </a:p>
          <a:p>
            <a:pPr marL="0" indent="0">
              <a:buNone/>
            </a:pPr>
            <a:endParaRPr lang="pl-PL" sz="2000" i="1"/>
          </a:p>
          <a:p>
            <a:pPr marL="0" indent="0">
              <a:buNone/>
            </a:pPr>
            <a:endParaRPr lang="pl-PL"/>
          </a:p>
        </p:txBody>
      </p:sp>
    </p:spTree>
    <p:extLst>
      <p:ext uri="{BB962C8B-B14F-4D97-AF65-F5344CB8AC3E}">
        <p14:creationId xmlns:p14="http://schemas.microsoft.com/office/powerpoint/2010/main" val="3457169999"/>
      </p:ext>
    </p:extLst>
  </p:cSld>
  <p:clrMapOvr>
    <a:masterClrMapping/>
  </p:clrMapOvr>
</p:sld>
</file>

<file path=ppt/theme/theme1.xml><?xml version="1.0" encoding="utf-8"?>
<a:theme xmlns:a="http://schemas.openxmlformats.org/drawingml/2006/main" name="Motyw pakietu Office">
  <a:themeElements>
    <a:clrScheme name="Zielonożółty">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Pakiet 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331FBF7140F4B44895913B1730AED2A" ma:contentTypeVersion="13" ma:contentTypeDescription="Utwórz nowy dokument." ma:contentTypeScope="" ma:versionID="c85b127d2fcc8f2d2a99726731cb957c">
  <xsd:schema xmlns:xsd="http://www.w3.org/2001/XMLSchema" xmlns:xs="http://www.w3.org/2001/XMLSchema" xmlns:p="http://schemas.microsoft.com/office/2006/metadata/properties" xmlns:ns2="a13af191-d1dc-41a8-8a0c-b2e248d03dcf" xmlns:ns3="4044b0d6-1e46-4d84-a960-aab14177e395" targetNamespace="http://schemas.microsoft.com/office/2006/metadata/properties" ma:root="true" ma:fieldsID="fe49cb97b38c48c00beef53b6d3e6f28" ns2:_="" ns3:_="">
    <xsd:import namespace="a13af191-d1dc-41a8-8a0c-b2e248d03dcf"/>
    <xsd:import namespace="4044b0d6-1e46-4d84-a960-aab14177e39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af191-d1dc-41a8-8a0c-b2e248d03d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Tagi obrazów" ma:readOnly="false" ma:fieldId="{5cf76f15-5ced-4ddc-b409-7134ff3c332f}" ma:taxonomyMulti="true" ma:sspId="47c701f9-77df-4b68-8de5-2f70ed3b5cca"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44b0d6-1e46-4d84-a960-aab14177e395" elementFormDefault="qualified">
    <xsd:import namespace="http://schemas.microsoft.com/office/2006/documentManagement/types"/>
    <xsd:import namespace="http://schemas.microsoft.com/office/infopath/2007/PartnerControls"/>
    <xsd:element name="SharedWithUsers" ma:index="11"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Udostępnione dla — szczegóły" ma:internalName="SharedWithDetails" ma:readOnly="true">
      <xsd:simpleType>
        <xsd:restriction base="dms:Note">
          <xsd:maxLength value="255"/>
        </xsd:restriction>
      </xsd:simpleType>
    </xsd:element>
    <xsd:element name="TaxCatchAll" ma:index="17" nillable="true" ma:displayName="Taxonomy Catch All Column" ma:hidden="true" ma:list="{d7843108-6b1d-47c7-be57-f56856bd26c0}" ma:internalName="TaxCatchAll" ma:showField="CatchAllData" ma:web="4044b0d6-1e46-4d84-a960-aab14177e3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13af191-d1dc-41a8-8a0c-b2e248d03dcf">
      <Terms xmlns="http://schemas.microsoft.com/office/infopath/2007/PartnerControls"/>
    </lcf76f155ced4ddcb4097134ff3c332f>
    <TaxCatchAll xmlns="4044b0d6-1e46-4d84-a960-aab14177e395" xsi:nil="true"/>
  </documentManagement>
</p:properties>
</file>

<file path=customXml/itemProps1.xml><?xml version="1.0" encoding="utf-8"?>
<ds:datastoreItem xmlns:ds="http://schemas.openxmlformats.org/officeDocument/2006/customXml" ds:itemID="{B7B81D9B-AAAB-4B7E-BFCF-4F7DED189D8D}">
  <ds:schemaRefs>
    <ds:schemaRef ds:uri="http://schemas.microsoft.com/sharepoint/v3/contenttype/forms"/>
  </ds:schemaRefs>
</ds:datastoreItem>
</file>

<file path=customXml/itemProps2.xml><?xml version="1.0" encoding="utf-8"?>
<ds:datastoreItem xmlns:ds="http://schemas.openxmlformats.org/officeDocument/2006/customXml" ds:itemID="{31D265E2-B602-478E-A513-1007C59A8265}">
  <ds:schemaRefs>
    <ds:schemaRef ds:uri="4044b0d6-1e46-4d84-a960-aab14177e395"/>
    <ds:schemaRef ds:uri="a13af191-d1dc-41a8-8a0c-b2e248d03d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31D5C6B7-234F-4ED3-84A0-FE7E18120128}">
  <ds:schemaRefs>
    <ds:schemaRef ds:uri="http://schemas.microsoft.com/office/2006/metadata/properties"/>
    <ds:schemaRef ds:uri="http://purl.org/dc/terms/"/>
    <ds:schemaRef ds:uri="4044b0d6-1e46-4d84-a960-aab14177e395"/>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a13af191-d1dc-41a8-8a0c-b2e248d03dc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34</TotalTime>
  <Words>11635</Words>
  <Application>Microsoft Office PowerPoint</Application>
  <PresentationFormat>Panoramiczny</PresentationFormat>
  <Paragraphs>859</Paragraphs>
  <Slides>199</Slides>
  <Notes>7</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199</vt:i4>
      </vt:variant>
    </vt:vector>
  </HeadingPairs>
  <TitlesOfParts>
    <vt:vector size="207" baseType="lpstr">
      <vt:lpstr>Aptos</vt:lpstr>
      <vt:lpstr>Aptos Display</vt:lpstr>
      <vt:lpstr>Arial</vt:lpstr>
      <vt:lpstr>Calibri</vt:lpstr>
      <vt:lpstr>Lato</vt:lpstr>
      <vt:lpstr>Segoe UI</vt:lpstr>
      <vt:lpstr>Wingdings</vt:lpstr>
      <vt:lpstr>Motyw pakietu Office</vt:lpstr>
      <vt:lpstr>Prezentacja programu PowerPoint</vt:lpstr>
      <vt:lpstr>INTEGROWANA PRODUKCJA ROŚLIN  – CO TO JEST?</vt:lpstr>
      <vt:lpstr>INTEGROWANA PRODUKCJA ROŚLIN  – CO TO JEST?</vt:lpstr>
      <vt:lpstr>INTEGROWANA PRODUKCJA ROŚLIN  – CO TO JEST?</vt:lpstr>
      <vt:lpstr>Proces certyfikacji </vt:lpstr>
      <vt:lpstr>PRÓBKOBRANIE W IPR</vt:lpstr>
      <vt:lpstr>CERTYFIKAT  IPR</vt:lpstr>
      <vt:lpstr>CERTYFIKAT  IPR</vt:lpstr>
      <vt:lpstr>CERTYFIKAT  IPR</vt:lpstr>
      <vt:lpstr>Prezentacja programu PowerPoint</vt:lpstr>
      <vt:lpstr>CZY WARTO PRZYSTĄPIĆ DO SYSTEMU?</vt:lpstr>
      <vt:lpstr>CZY PRZYSTĄPIENIE DO SYSTEMU IPR TO DUŻE RYZYKO DLA PRODUCENTA ROŚLIN?</vt:lpstr>
      <vt:lpstr>NALEŻY PAMIĘTAĆ !</vt:lpstr>
      <vt:lpstr>Zgłoszenie do IPR </vt:lpstr>
      <vt:lpstr>Czy producent może mieć wyznaczonego pełnomocnika, który będzie posiadał wymagane szkolenie  z Integrowanej Produkcji  i który jednocześnie będzie reprezentował jego interesy podczas kontroli integrowanej produkcji?</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Mniej za uproszczoną i wymieszanie słomy </vt:lpstr>
      <vt:lpstr>Biologiczna nie tylko ochrona </vt:lpstr>
      <vt:lpstr>Przestrzeganie prawa pracy i BHP warunkiem otrzymania dopłat </vt:lpstr>
      <vt:lpstr>Przestrzeganie prawa pracy i BHP warunkiem otrzymania dopłat</vt:lpstr>
      <vt:lpstr>Przestrzeganie prawa pracy i BHP warunkiem otrzymania dopłat</vt:lpstr>
      <vt:lpstr>  </vt:lpstr>
      <vt:lpstr>Monitoring  i sygnalizacja w ochronie roślin.</vt:lpstr>
      <vt:lpstr>Prezentacja programu PowerPoint</vt:lpstr>
      <vt:lpstr>Prezentacja programu PowerPoint</vt:lpstr>
      <vt:lpstr>Wykazy środków do integrowanej produkcji roślin</vt:lpstr>
      <vt:lpstr>Od jakiej daty należy liczyć bieg terminu rozpoczęcia płodozmianu w systemie Integrowanej Produkcji Roślin?</vt:lpstr>
      <vt:lpstr>Prezentacja programu PowerPoint</vt:lpstr>
      <vt:lpstr>Dawkowanie środków ochrony roślin</vt:lpstr>
      <vt:lpstr>Prezentacja programu PowerPoint</vt:lpstr>
      <vt:lpstr>Prezentacja programu PowerPoint</vt:lpstr>
      <vt:lpstr>Dawki dzielone</vt:lpstr>
      <vt:lpstr>Mieszanie agrochemikaliów</vt:lpstr>
      <vt:lpstr>Mieszaniny zbiornikowe</vt:lpstr>
      <vt:lpstr>Prezentacja programu PowerPoint</vt:lpstr>
      <vt:lpstr>Prezentacja programu PowerPoint</vt:lpstr>
      <vt:lpstr>Biologiczne metody ochrony roślin</vt:lpstr>
      <vt:lpstr>Czy rolnik zaprawiając we własnym gospodarstwie swoje zboże zakupioną zaprawą biologiczną będzie spełniał wymogi  i kwalifikował się do płatności w ramach ekoschematu Biologiczna ochrona upraw? </vt:lpstr>
      <vt:lpstr>Prezentacja programu PowerPoint</vt:lpstr>
      <vt:lpstr>MONITORING</vt:lpstr>
      <vt:lpstr>Czy w systemie Integrowanej Produkcji Roślin, pomimo nie przekroczenia progu ekonomicznej szkodliwości szkodników dla danej uprawy, obligatoryjnie należy zastosować metodę biologiczną zwalczania szkodników?</vt:lpstr>
      <vt:lpstr>Jak przedstawia się wymóg stosowania ochrony biologicznej?  Co jeśli nie można spełnić wymogu zastosowania metody biologicznej ochrony roślin?</vt:lpstr>
      <vt:lpstr>Prezentacja programu PowerPoint</vt:lpstr>
      <vt:lpstr>Stosowanie środków ochrony roślin</vt:lpstr>
      <vt:lpstr>Mycie opryskiwaczy, płukanie zbiornika i instalacji cieczowej:</vt:lpstr>
      <vt:lpstr>Mycie zewnętrzne opryskiwacza</vt:lpstr>
      <vt:lpstr>Zasady postępowania w przypadku rozlania lub rozsypania się środka ochrony roślin</vt:lpstr>
      <vt:lpstr>Prezentacja programu PowerPoint</vt:lpstr>
      <vt:lpstr>Wybrane uprawy rolnicze  – uwagi do metodyk</vt:lpstr>
      <vt:lpstr>Kukurydza</vt:lpstr>
      <vt:lpstr>Kukurydza</vt:lpstr>
      <vt:lpstr>Kukurydza</vt:lpstr>
      <vt:lpstr>Kukurydza</vt:lpstr>
      <vt:lpstr>Kukurydza</vt:lpstr>
      <vt:lpstr>Kukurydza</vt:lpstr>
      <vt:lpstr>Kukurydza</vt:lpstr>
      <vt:lpstr>Kukurydza</vt:lpstr>
      <vt:lpstr>Kukurydza</vt:lpstr>
      <vt:lpstr>Kukurydza</vt:lpstr>
      <vt:lpstr>Kukurydza</vt:lpstr>
      <vt:lpstr>Kukurydza</vt:lpstr>
      <vt:lpstr>Kukurydza</vt:lpstr>
      <vt:lpstr>Kukurydza</vt:lpstr>
      <vt:lpstr>Kukurydza</vt:lpstr>
      <vt:lpstr>Kukurydza</vt:lpstr>
      <vt:lpstr>Kukurydza</vt:lpstr>
      <vt:lpstr>Pszenica</vt:lpstr>
      <vt:lpstr>Pszenica</vt:lpstr>
      <vt:lpstr>Pszenica</vt:lpstr>
      <vt:lpstr>Pszenica</vt:lpstr>
      <vt:lpstr>Prezentacja programu PowerPoint</vt:lpstr>
      <vt:lpstr>Prezentacja programu PowerPoint</vt:lpstr>
      <vt:lpstr>Nawożenie pszenicy jarej</vt:lpstr>
      <vt:lpstr>Prezentacja programu PowerPoint</vt:lpstr>
      <vt:lpstr>Pszenica</vt:lpstr>
      <vt:lpstr>Żyto</vt:lpstr>
      <vt:lpstr>Nawożenie żyta zalecenie z metodyki </vt:lpstr>
      <vt:lpstr>Nawożenie żyta zalecenie z metodyki </vt:lpstr>
      <vt:lpstr>Żyto</vt:lpstr>
      <vt:lpstr>Ziemniak</vt:lpstr>
      <vt:lpstr>Nawożenie ziemniaka zapisy z metodyki</vt:lpstr>
      <vt:lpstr>Burak</vt:lpstr>
      <vt:lpstr>Prezentacja programu PowerPoint</vt:lpstr>
      <vt:lpstr>Prezentacja programu PowerPoint</vt:lpstr>
      <vt:lpstr>Burak</vt:lpstr>
      <vt:lpstr>Prezentacja programu PowerPoint</vt:lpstr>
      <vt:lpstr>Prezentacja programu PowerPoint</vt:lpstr>
      <vt:lpstr>Prezentacja programu PowerPoint</vt:lpstr>
      <vt:lpstr>Soja</vt:lpstr>
      <vt:lpstr>Soja</vt:lpstr>
      <vt:lpstr>Soja</vt:lpstr>
      <vt:lpstr>Rzepak</vt:lpstr>
      <vt:lpstr>Rzepak zalecenia metodyki</vt:lpstr>
      <vt:lpstr>Rzepak</vt:lpstr>
      <vt:lpstr>Rzepak</vt:lpstr>
      <vt:lpstr>Prezentacja programu PowerPoint</vt:lpstr>
      <vt:lpstr>Prezentacja programu PowerPoint</vt:lpstr>
      <vt:lpstr>Prezentacja programu PowerPoint</vt:lpstr>
      <vt:lpstr>WAŻNE LINKI</vt:lpstr>
      <vt:lpstr>NIKITA 562,5 WG</vt:lpstr>
      <vt:lpstr>NIKITA 562,5 WG</vt:lpstr>
      <vt:lpstr>NIKITA 562,5 WG</vt:lpstr>
      <vt:lpstr>Prawidłowe prowadzenie dokumentacji na przykładzie:                                                                                   „Metodyki Integrowanej Produkcji Kukurydzy” </vt:lpstr>
      <vt:lpstr>LISTA OBLIGATORYJNYCH CZYNNOŚCI I ZABIEGÓW  W INTEGROWANEJ PRODUKCJI (IP) KUKURYDZY – ZGODNOŚĆ 100%:​ </vt:lpstr>
      <vt:lpstr>LISTA KONTROLNA DLA UPRAW ROLNICZYCH OBLIGATORYJNE WYMAGANIA IPR – ZGODNOŚĆ 100%:​ </vt:lpstr>
      <vt:lpstr>Prezentacja programu PowerPoint</vt:lpstr>
      <vt:lpstr>Prezentacja programu PowerPoint</vt:lpstr>
      <vt:lpstr>Prawidłowe prowadzenie dokumentacji  na przykładzie:                                                                                   „Metodyki Integrowanej Produkcji Kukurydzy”</vt:lpstr>
      <vt:lpstr>Wymagania IPR</vt:lpstr>
      <vt:lpstr>Dokumentacja</vt:lpstr>
      <vt:lpstr>Prezentacja programu PowerPoint</vt:lpstr>
      <vt:lpstr>OPIS GOSPODARSTWA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II. Plan pól</vt:lpstr>
      <vt:lpstr>Prezentacja programu PowerPoint</vt:lpstr>
      <vt:lpstr>Prezentacja programu PowerPoint</vt:lpstr>
      <vt:lpstr>Prezentacja programu PowerPoint</vt:lpstr>
      <vt:lpstr>Prezentacja programu PowerPoint</vt:lpstr>
      <vt:lpstr>III. Informacje ogólne</vt:lpstr>
      <vt:lpstr>Prezentacja programu PowerPoint</vt:lpstr>
      <vt:lpstr>Prezentacja programu PowerPoint</vt:lpstr>
      <vt:lpstr>Prezentacja programu PowerPoint</vt:lpstr>
      <vt:lpstr>Prezentacja programu PowerPoint</vt:lpstr>
      <vt:lpstr>IV. Opryskiwacze i V. Operatorzy</vt:lpstr>
      <vt:lpstr>Prezentacja programu PowerPoint</vt:lpstr>
      <vt:lpstr>Prezentacja programu PowerPoint</vt:lpstr>
      <vt:lpstr>Prezentacja programu PowerPoint</vt:lpstr>
      <vt:lpstr>VI. Zakupione środki ochrony roślin:</vt:lpstr>
      <vt:lpstr>Prezentacja programu PowerPoint</vt:lpstr>
      <vt:lpstr>Prezentacja programu PowerPoint</vt:lpstr>
      <vt:lpstr>Prezentacja programu PowerPoint</vt:lpstr>
      <vt:lpstr>Prezentacja programu PowerPoint</vt:lpstr>
      <vt:lpstr>Prezentacja programu PowerPoint</vt:lpstr>
      <vt:lpstr>VIII. Płodozmian </vt:lpstr>
      <vt:lpstr>Prezentacja programu PowerPoint</vt:lpstr>
      <vt:lpstr>Prezentacja programu PowerPoint</vt:lpstr>
      <vt:lpstr>Prezentacja programu PowerPoint</vt:lpstr>
      <vt:lpstr>IX. Materiał siewny lub przeznaczony do siewu lub bulwy przeznaczone do sadzenia</vt:lpstr>
      <vt:lpstr>Prezentacja programu PowerPoint</vt:lpstr>
      <vt:lpstr>Prezentacja programu PowerPoint</vt:lpstr>
      <vt:lpstr>Prezentacja programu PowerPoint</vt:lpstr>
      <vt:lpstr>X. Siew/Sadzenie: </vt:lpstr>
      <vt:lpstr>Prezentacja programu PowerPoint</vt:lpstr>
      <vt:lpstr>Prezentacja programu PowerPoint</vt:lpstr>
      <vt:lpstr>Prezentacja programu PowerPoint</vt:lpstr>
      <vt:lpstr>XI. Analizy gleby i roślin oraz nawożenie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XII. Obserwacje kontrolne i rejestr zabiegów biologicznej i chemicznej ochrony roślin</vt:lpstr>
      <vt:lpstr>XII. Obserwacje kontrolne i rejestr zabiegów biologicznej i chemicznej ochrony roślin</vt:lpstr>
      <vt:lpstr>XII. Obserwacje kontrolne i rejestr zabiegów biologicznej i chemicznej ochrony roślin</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Aktualność i systematyczność zapisów</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XIII. Zbiór </vt:lpstr>
      <vt:lpstr>Prezentacja programu PowerPoint</vt:lpstr>
      <vt:lpstr>Prezentacja programu PowerPoint</vt:lpstr>
      <vt:lpstr>XIV. Wymagania higieniczno-sanitarne </vt:lpstr>
      <vt:lpstr>Prezentacja programu PowerPoint</vt:lpstr>
      <vt:lpstr>Prezentacja programu PowerPoint</vt:lpstr>
      <vt:lpstr>Prezentacja programu PowerPoint</vt:lpstr>
      <vt:lpstr>Prezentacja programu PowerPoint</vt:lpstr>
      <vt:lpstr>XVI. Informacje dotyczące czyszczenia maszyn (..)</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INTEGROWANA PRODUKCJA ROŚLIN  bez tajemnic</dc:title>
  <dc:creator>Szef</dc:creator>
  <cp:lastModifiedBy>Ewa Czebanik</cp:lastModifiedBy>
  <cp:revision>9</cp:revision>
  <dcterms:created xsi:type="dcterms:W3CDTF">2024-11-21T08:01:12Z</dcterms:created>
  <dcterms:modified xsi:type="dcterms:W3CDTF">2025-02-18T08:07:43Z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0x010100F331FBF7140F4B44895913B1730AED2A</vt:lpwstr>
  </property>
  <property fmtid="{D5CDD505-2E9C-101B-9397-08002B2CF9AE}" pid="3" name="MediaServiceImageTags">
    <vt:lpwstr/>
  </property>
</Properties>
</file>